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mn-lt"/>
              </a:rPr>
              <a:t>HİN </a:t>
            </a:r>
            <a:r>
              <a:rPr lang="tr-TR" sz="2700" dirty="0">
                <a:solidFill>
                  <a:schemeClr val="accent2">
                    <a:lumMod val="75000"/>
                  </a:schemeClr>
                </a:solidFill>
                <a:effectLst>
                  <a:outerShdw blurRad="38100" dist="38100" dir="2700000" algn="tl">
                    <a:srgbClr val="000000">
                      <a:alpha val="43137"/>
                    </a:srgbClr>
                  </a:outerShdw>
                </a:effectLst>
                <a:latin typeface="+mn-lt"/>
              </a:rPr>
              <a:t>420 M. K. GANDHİ HAYATI VE ESERLERİ</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a:solidFill>
                  <a:schemeClr val="accent2">
                    <a:lumMod val="75000"/>
                  </a:schemeClr>
                </a:solidFill>
                <a:effectLst>
                  <a:outerShdw blurRad="38100" dist="38100" dir="2700000" algn="tl">
                    <a:srgbClr val="000000">
                      <a:alpha val="43137"/>
                    </a:srgbClr>
                  </a:outerShdw>
                </a:effectLst>
                <a:latin typeface="+mn-lt"/>
              </a:rPr>
              <a:t>2. HAFTA</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err="1">
                <a:solidFill>
                  <a:schemeClr val="accent2">
                    <a:lumMod val="75000"/>
                  </a:schemeClr>
                </a:solidFill>
                <a:effectLst>
                  <a:outerShdw blurRad="38100" dist="38100" dir="2700000" algn="tl">
                    <a:srgbClr val="000000">
                      <a:alpha val="43137"/>
                    </a:srgbClr>
                  </a:outerShdw>
                </a:effectLst>
                <a:latin typeface="+mn-lt"/>
              </a:rPr>
              <a:t>Gandhi’nin</a:t>
            </a:r>
            <a:r>
              <a:rPr lang="tr-TR" sz="2700" dirty="0">
                <a:solidFill>
                  <a:schemeClr val="accent2">
                    <a:lumMod val="75000"/>
                  </a:schemeClr>
                </a:solidFill>
                <a:effectLst>
                  <a:outerShdw blurRad="38100" dist="38100" dir="2700000" algn="tl">
                    <a:srgbClr val="000000">
                      <a:alpha val="43137"/>
                    </a:srgbClr>
                  </a:outerShdw>
                </a:effectLst>
                <a:latin typeface="+mn-lt"/>
              </a:rPr>
              <a:t> Hayatı (İlk Yıllar II)</a:t>
            </a: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1893 yılında, </a:t>
            </a:r>
            <a:r>
              <a:rPr lang="tr-TR" dirty="0" err="1"/>
              <a:t>Indian</a:t>
            </a:r>
            <a:r>
              <a:rPr lang="tr-TR" dirty="0"/>
              <a:t> </a:t>
            </a:r>
            <a:r>
              <a:rPr lang="tr-TR" dirty="0" err="1"/>
              <a:t>Franchise</a:t>
            </a:r>
            <a:r>
              <a:rPr lang="tr-TR" dirty="0"/>
              <a:t> Bill’e karşı bir kampanyaya girişti. Bu yasa tasarısı Hintlilerin </a:t>
            </a:r>
            <a:r>
              <a:rPr lang="tr-TR" dirty="0" err="1"/>
              <a:t>Natal</a:t>
            </a:r>
            <a:r>
              <a:rPr lang="tr-TR" dirty="0"/>
              <a:t> yasama meclisine seçilmesini engelliyordu. Bu yasa onaylandığında Hintlilerin politik nüfusu büyük ölçüde azalacaktı ve Hint cemaati </a:t>
            </a:r>
            <a:r>
              <a:rPr lang="tr-TR" dirty="0" err="1"/>
              <a:t>Gandhi’den</a:t>
            </a:r>
            <a:r>
              <a:rPr lang="tr-TR" dirty="0"/>
              <a:t> Güney Afrika’daki kalış süresini uzatmasını ve böylelikle bu ayrımcı önlemlere karşı mücadele yürütmesini istedi.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Londra’da çıkan Times, Hintlilerin taleplerine olumlu destek verdi. </a:t>
            </a:r>
            <a:r>
              <a:rPr lang="tr-TR" dirty="0" err="1"/>
              <a:t>Gandhi</a:t>
            </a:r>
            <a:r>
              <a:rPr lang="tr-TR" dirty="0"/>
              <a:t> basında görüşlerini ifade etmek için hiçbir fırsatı kaçırmadı ve birkaç ay içerisinde Güney Afrika sahnesinin gözde şahsiyetlerinden biri oldu. </a:t>
            </a:r>
          </a:p>
          <a:p>
            <a:pPr algn="ctr"/>
            <a:endParaRPr lang="tr-TR" dirty="0"/>
          </a:p>
          <a:p>
            <a:pPr algn="ctr"/>
            <a:r>
              <a:rPr lang="tr-TR" dirty="0" err="1"/>
              <a:t>Gandhi</a:t>
            </a:r>
            <a:r>
              <a:rPr lang="tr-TR" dirty="0"/>
              <a:t> ve ailesi için </a:t>
            </a:r>
            <a:r>
              <a:rPr lang="tr-TR" dirty="0" err="1"/>
              <a:t>Durban</a:t>
            </a:r>
            <a:r>
              <a:rPr lang="tr-TR" dirty="0"/>
              <a:t> koyunda bir ev alındı. </a:t>
            </a:r>
            <a:r>
              <a:rPr lang="tr-TR"/>
              <a:t>Rahat geçim koşulları sağlandı.</a:t>
            </a:r>
          </a:p>
          <a:p>
            <a:pPr algn="ct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1891’de Hindistan’a geri dönüşü, umut bağladığı Londra yıllarının bütün umutlarını gerçek kılmadı. Bombay Yüksek Mahkemesindeki kısa süreli avukatlık deneyimi başarısızlıkla sonuçlandı ve </a:t>
            </a:r>
            <a:r>
              <a:rPr lang="tr-TR" dirty="0" err="1"/>
              <a:t>Gandhi</a:t>
            </a:r>
            <a:r>
              <a:rPr lang="tr-TR" dirty="0"/>
              <a:t> </a:t>
            </a:r>
            <a:r>
              <a:rPr lang="tr-TR" dirty="0" err="1"/>
              <a:t>Rajkot’a</a:t>
            </a:r>
            <a:r>
              <a:rPr lang="tr-TR" dirty="0"/>
              <a:t> dönmek zorunda kaldı.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Burada onu karısı bekliyordu ve kısa bir süre sonra ikinci çocukları da dünyaya geldi. Kasta yeniden kabul edildi ve babasının devletteki üst düzey görevinin kendisine kalacağını ümit ediyordu ama bazı güçlüklerle karşılaşmıştı.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Merkezi </a:t>
            </a:r>
            <a:r>
              <a:rPr lang="tr-TR" dirty="0" err="1"/>
              <a:t>Porbandar’da</a:t>
            </a:r>
            <a:r>
              <a:rPr lang="tr-TR" dirty="0"/>
              <a:t> bulunan Dada Abdullah &amp; </a:t>
            </a:r>
            <a:r>
              <a:rPr lang="tr-TR" dirty="0" err="1"/>
              <a:t>Co</a:t>
            </a:r>
            <a:r>
              <a:rPr lang="tr-TR" dirty="0"/>
              <a:t>. Güney Afrika’daki bir başka Hint şirketiyle ticari çatışma içerisindeydi. Mali kozlar önemliydi ve </a:t>
            </a:r>
            <a:r>
              <a:rPr lang="tr-TR" dirty="0" err="1"/>
              <a:t>Gandhi’ye</a:t>
            </a:r>
            <a:r>
              <a:rPr lang="tr-TR" dirty="0"/>
              <a:t> Güney Afrika’da ilgili şirketin çıkarlarını savunması teklif edilmişti. Yapabileceği pek bir şey yoktu; teklifi kabul etti.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1893’te </a:t>
            </a:r>
            <a:r>
              <a:rPr lang="tr-TR" dirty="0" err="1"/>
              <a:t>Natal</a:t>
            </a:r>
            <a:r>
              <a:rPr lang="tr-TR" dirty="0"/>
              <a:t> bölgesine gitmek üzere yola çıktı. Güney Afrika’da bir yıldan fazla kalması gerekiyordu. Zira 1915’e kadar orada kaldı.</a:t>
            </a:r>
          </a:p>
          <a:p>
            <a:pPr algn="ctr"/>
            <a:endParaRPr lang="tr-TR" dirty="0"/>
          </a:p>
          <a:p>
            <a:pPr algn="ctr"/>
            <a:r>
              <a:rPr lang="tr-TR" dirty="0"/>
              <a:t>Güney Afrika’daki bu uzun kalış </a:t>
            </a:r>
            <a:r>
              <a:rPr lang="tr-TR" dirty="0" err="1"/>
              <a:t>Gandhi’yi</a:t>
            </a:r>
            <a:r>
              <a:rPr lang="tr-TR" dirty="0"/>
              <a:t> köklü bir değişime maruz bırakmıştı. Vardıktan sonra, birinci sınıf vagondan bir bilet ayırtmış; ancak bir beyaz tarafından şiddetle, bindiği vagondan dışarı atılmıştı.</a:t>
            </a:r>
          </a:p>
          <a:p>
            <a:endParaRPr lang="tr-TR" dirty="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O dönemde utangaç, naif ve genç bir avukattı. Henüz mesleki bir başarı da kazanmış değildi. Bu aşağılayıcı yeni deneyimi yeni bir yaşamın da başlangıcının belirleyicisi olmuştu. </a:t>
            </a:r>
          </a:p>
          <a:p>
            <a:pPr algn="ctr"/>
            <a:endParaRPr lang="tr-TR" dirty="0"/>
          </a:p>
          <a:p>
            <a:pPr algn="ctr"/>
            <a:r>
              <a:rPr lang="tr-TR" dirty="0"/>
              <a:t>Sembolik bir değer edinse de bu olay, bölgedeki Hintlilerin konumunu yeterince açıklamaktadır. Gerçekten beyazlarla Hintliler arasındaki ilişkiler, 1870’li yıllardan beri, maalesef bu hali almıştı.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Güney Afrika’da </a:t>
            </a:r>
            <a:r>
              <a:rPr lang="tr-TR" dirty="0" err="1"/>
              <a:t>Gandhi’nin</a:t>
            </a:r>
            <a:r>
              <a:rPr lang="tr-TR" dirty="0"/>
              <a:t> yaşamında iki önemli evre ayırt edilebilir. İlk olarak, genç avukat, yurttaşlarının hizmetine girecek ve beyazlarınkine benzer haklardan yararlanmak için mücadele edecektir.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Bu mücadeleler sırasında </a:t>
            </a:r>
            <a:r>
              <a:rPr lang="tr-TR" dirty="0" err="1"/>
              <a:t>Gandhi</a:t>
            </a:r>
            <a:r>
              <a:rPr lang="tr-TR" dirty="0"/>
              <a:t>, kendi kişisel dönüşümünü giderek öne çıkartacak ve kendi yaşamını köklü bir şekilde dönüştürmeye girişecektir.  Bu, onun hakikat arayışı dediği şey olacaktır. Böylece, bir </a:t>
            </a:r>
            <a:r>
              <a:rPr lang="tr-TR" dirty="0" err="1"/>
              <a:t>aktivistken</a:t>
            </a:r>
            <a:r>
              <a:rPr lang="tr-TR" dirty="0"/>
              <a:t> bir tür «aziz» halini alacaktır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Buna paralel olarak </a:t>
            </a:r>
            <a:r>
              <a:rPr lang="tr-TR" dirty="0" err="1"/>
              <a:t>Gandhi</a:t>
            </a:r>
            <a:r>
              <a:rPr lang="tr-TR" dirty="0"/>
              <a:t>, bir </a:t>
            </a:r>
            <a:r>
              <a:rPr lang="tr-TR" dirty="0" err="1"/>
              <a:t>aktivist</a:t>
            </a:r>
            <a:r>
              <a:rPr lang="tr-TR" dirty="0"/>
              <a:t> ve iletişimci olarak yeteneklerini de geliştirdi. Gerçekten de yalnızca eylemler yürütmekle yetinmedi, çeşitli araçlar da kullandı. Bunların içerisinde basın da vardı.</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1399</TotalTime>
  <Words>604</Words>
  <Application>Microsoft Office PowerPoint</Application>
  <PresentationFormat>Ekran Gösterisi (4:3)</PresentationFormat>
  <Paragraphs>34</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420 M. K. GANDHİ HAYATI VE ESERLERİ  2. HAFTA  Gandhi’nin Hayatı (İlk Yıllar II)     </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150</cp:revision>
  <dcterms:created xsi:type="dcterms:W3CDTF">2014-11-21T09:52:05Z</dcterms:created>
  <dcterms:modified xsi:type="dcterms:W3CDTF">2020-02-26T08:48:29Z</dcterms:modified>
</cp:coreProperties>
</file>