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4" r:id="rId3"/>
    <p:sldId id="265" r:id="rId4"/>
    <p:sldId id="267" r:id="rId5"/>
    <p:sldId id="268" r:id="rId6"/>
    <p:sldId id="266" r:id="rId7"/>
    <p:sldId id="269" r:id="rId8"/>
    <p:sldId id="270" r:id="rId9"/>
    <p:sldId id="272" r:id="rId10"/>
    <p:sldId id="273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C4226-C97B-47CF-A0B3-23345F367FD1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2ACDD6-0271-42A3-BD91-2D95145709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3575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66FC2CF8-D62A-4FDF-AEE4-181E3E7C6671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20A142D1-E0E3-4767-971C-CEC3076E6B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9873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2CF8-D62A-4FDF-AEE4-181E3E7C6671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42D1-E0E3-4767-971C-CEC3076E6B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5736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2CF8-D62A-4FDF-AEE4-181E3E7C6671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42D1-E0E3-4767-971C-CEC3076E6B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0237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2CF8-D62A-4FDF-AEE4-181E3E7C6671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42D1-E0E3-4767-971C-CEC3076E6B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5773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2CF8-D62A-4FDF-AEE4-181E3E7C6671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42D1-E0E3-4767-971C-CEC3076E6B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22147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2CF8-D62A-4FDF-AEE4-181E3E7C6671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42D1-E0E3-4767-971C-CEC3076E6B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49804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2CF8-D62A-4FDF-AEE4-181E3E7C6671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42D1-E0E3-4767-971C-CEC3076E6B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117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66FC2CF8-D62A-4FDF-AEE4-181E3E7C6671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42D1-E0E3-4767-971C-CEC3076E6B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51134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66FC2CF8-D62A-4FDF-AEE4-181E3E7C6671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42D1-E0E3-4767-971C-CEC3076E6B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4704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2CF8-D62A-4FDF-AEE4-181E3E7C6671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42D1-E0E3-4767-971C-CEC3076E6B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4897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2CF8-D62A-4FDF-AEE4-181E3E7C6671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42D1-E0E3-4767-971C-CEC3076E6B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9334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2CF8-D62A-4FDF-AEE4-181E3E7C6671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42D1-E0E3-4767-971C-CEC3076E6B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9000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2CF8-D62A-4FDF-AEE4-181E3E7C6671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42D1-E0E3-4767-971C-CEC3076E6B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842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2CF8-D62A-4FDF-AEE4-181E3E7C6671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42D1-E0E3-4767-971C-CEC3076E6B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3710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2CF8-D62A-4FDF-AEE4-181E3E7C6671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42D1-E0E3-4767-971C-CEC3076E6B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1201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2CF8-D62A-4FDF-AEE4-181E3E7C6671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42D1-E0E3-4767-971C-CEC3076E6B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4839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2CF8-D62A-4FDF-AEE4-181E3E7C6671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42D1-E0E3-4767-971C-CEC3076E6B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5361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6FC2CF8-D62A-4FDF-AEE4-181E3E7C6671}" type="datetimeFigureOut">
              <a:rPr lang="tr-TR" smtClean="0"/>
              <a:t>24.2.2020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20A142D1-E0E3-4767-971C-CEC3076E6B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1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nf.fr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85669" y="885460"/>
            <a:ext cx="9505240" cy="2677648"/>
          </a:xfrm>
        </p:spPr>
        <p:txBody>
          <a:bodyPr/>
          <a:lstStyle/>
          <a:p>
            <a:r>
              <a:rPr lang="tr-TR" dirty="0" smtClean="0"/>
              <a:t>BİLGİNİN ORGANİZASYONU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252340" y="4198514"/>
            <a:ext cx="5939401" cy="1854558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4400" dirty="0" smtClean="0"/>
              <a:t>DİJİTALLEŞTİRME</a:t>
            </a:r>
            <a:endParaRPr lang="tr-TR" sz="44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tr-TR" sz="4400" dirty="0" smtClean="0"/>
              <a:t>DİJİTAL KORUMA</a:t>
            </a:r>
          </a:p>
        </p:txBody>
      </p:sp>
    </p:spTree>
    <p:extLst>
      <p:ext uri="{BB962C8B-B14F-4D97-AF65-F5344CB8AC3E}">
        <p14:creationId xmlns:p14="http://schemas.microsoft.com/office/powerpoint/2010/main" val="338026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DİJİTAL KÜRASYON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83743" y="2665927"/>
            <a:ext cx="9534511" cy="3727360"/>
          </a:xfrm>
        </p:spPr>
        <p:txBody>
          <a:bodyPr>
            <a:normAutofit/>
          </a:bodyPr>
          <a:lstStyle/>
          <a:p>
            <a:pPr algn="just"/>
            <a:r>
              <a:rPr lang="tr-TR" b="1" dirty="0"/>
              <a:t>Dijital </a:t>
            </a:r>
            <a:r>
              <a:rPr lang="tr-TR" b="1" dirty="0" err="1"/>
              <a:t>kürasyon</a:t>
            </a:r>
            <a:r>
              <a:rPr lang="tr-TR" b="1" dirty="0"/>
              <a:t> süreci</a:t>
            </a:r>
            <a:r>
              <a:rPr lang="tr-TR" dirty="0"/>
              <a:t>yle sağlanmak istenenler arasında </a:t>
            </a:r>
            <a:endParaRPr lang="tr-TR" dirty="0" smtClean="0"/>
          </a:p>
          <a:p>
            <a:pPr lvl="1" algn="just"/>
            <a:r>
              <a:rPr lang="tr-TR" dirty="0" smtClean="0"/>
              <a:t>materyal </a:t>
            </a:r>
            <a:r>
              <a:rPr lang="tr-TR" dirty="0"/>
              <a:t>seçimi ve değerlendirme; </a:t>
            </a:r>
            <a:endParaRPr lang="tr-TR" dirty="0" smtClean="0"/>
          </a:p>
          <a:p>
            <a:pPr lvl="1" algn="just"/>
            <a:r>
              <a:rPr lang="tr-TR" dirty="0" smtClean="0"/>
              <a:t>dijital nesnelerin </a:t>
            </a:r>
            <a:r>
              <a:rPr lang="tr-TR" dirty="0"/>
              <a:t>bilgi </a:t>
            </a:r>
            <a:r>
              <a:rPr lang="tr-TR" dirty="0" smtClean="0"/>
              <a:t>nesnesine dönüştürülmesi </a:t>
            </a:r>
            <a:r>
              <a:rPr lang="tr-TR" dirty="0"/>
              <a:t>ve erişimin </a:t>
            </a:r>
            <a:r>
              <a:rPr lang="tr-TR" dirty="0" smtClean="0"/>
              <a:t>sağlanması</a:t>
            </a:r>
          </a:p>
          <a:p>
            <a:pPr lvl="1" algn="just"/>
            <a:r>
              <a:rPr lang="tr-TR" dirty="0" smtClean="0"/>
              <a:t>koruma </a:t>
            </a:r>
            <a:r>
              <a:rPr lang="tr-TR" dirty="0"/>
              <a:t>altına alınan dijital </a:t>
            </a:r>
            <a:r>
              <a:rPr lang="tr-TR" dirty="0" smtClean="0"/>
              <a:t>nesnelerin kullanılabilirlik </a:t>
            </a:r>
            <a:r>
              <a:rPr lang="tr-TR" dirty="0"/>
              <a:t>ve erişilebilirliğinin sağlanması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yer almaktadır. </a:t>
            </a:r>
          </a:p>
          <a:p>
            <a:pPr algn="just"/>
            <a:r>
              <a:rPr lang="tr-TR" dirty="0" err="1" smtClean="0"/>
              <a:t>Kürasyon</a:t>
            </a:r>
            <a:r>
              <a:rPr lang="tr-TR" dirty="0" smtClean="0"/>
              <a:t>; </a:t>
            </a:r>
            <a:r>
              <a:rPr lang="tr-TR" dirty="0"/>
              <a:t>bilgi sistemlerinin kullanıldığı </a:t>
            </a:r>
            <a:r>
              <a:rPr lang="tr-TR" dirty="0" smtClean="0"/>
              <a:t>metadata atama </a:t>
            </a:r>
            <a:r>
              <a:rPr lang="tr-TR" dirty="0"/>
              <a:t>ve ontoloji oluşturma gibi işlemlerin yapılabildiği yarı otomatik süreçleri de barındırır. </a:t>
            </a:r>
            <a:endParaRPr lang="tr-TR" dirty="0" smtClean="0"/>
          </a:p>
          <a:p>
            <a:pPr algn="just"/>
            <a:r>
              <a:rPr lang="tr-TR" dirty="0" smtClean="0"/>
              <a:t>Dijital </a:t>
            </a:r>
            <a:r>
              <a:rPr lang="tr-TR" dirty="0" err="1"/>
              <a:t>kürasyon</a:t>
            </a:r>
            <a:r>
              <a:rPr lang="tr-TR" dirty="0"/>
              <a:t>, bilgi yaşam döngüsünde yer alan her bir faaliyetin </a:t>
            </a:r>
            <a:r>
              <a:rPr lang="tr-TR" dirty="0" smtClean="0"/>
              <a:t>kontrolünü </a:t>
            </a:r>
            <a:r>
              <a:rPr lang="tr-TR" dirty="0"/>
              <a:t>sağlamada, dijital materyalin yönetiminde ve korunmasında önemlidir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2218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DİJİTALLEŞTİRME</a:t>
            </a:r>
            <a:br>
              <a:rPr lang="tr-TR" dirty="0" smtClean="0"/>
            </a:br>
            <a:r>
              <a:rPr lang="tr-TR" dirty="0" smtClean="0"/>
              <a:t>(SAYISALLAŞTIRMA)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Dijitalleştirmeyi </a:t>
            </a:r>
            <a:r>
              <a:rPr lang="tr-TR" dirty="0"/>
              <a:t>anlayabilmek için ilk olarak dijital materyal ve dijitalleştirmiş materyal arasındaki farkın ortaya konulması gerekmektedir. </a:t>
            </a:r>
            <a:endParaRPr lang="tr-TR" dirty="0" smtClean="0"/>
          </a:p>
          <a:p>
            <a:pPr algn="just"/>
            <a:r>
              <a:rPr lang="tr-TR" b="1" dirty="0" smtClean="0"/>
              <a:t>Dijital materyal nedir?</a:t>
            </a:r>
          </a:p>
          <a:p>
            <a:pPr algn="just"/>
            <a:r>
              <a:rPr lang="tr-TR" b="1" dirty="0" smtClean="0"/>
              <a:t> </a:t>
            </a:r>
            <a:r>
              <a:rPr lang="tr-TR" b="1" dirty="0"/>
              <a:t>Dijital materyal</a:t>
            </a:r>
            <a:r>
              <a:rPr lang="tr-TR" dirty="0"/>
              <a:t>; üretim aşamasında sayısal (dijital) olarak oluşturulan ve orijinali sayısal olan kaynaklardır.</a:t>
            </a:r>
          </a:p>
          <a:p>
            <a:pPr algn="just"/>
            <a:endParaRPr lang="tr-TR" b="1" dirty="0" smtClean="0"/>
          </a:p>
          <a:p>
            <a:pPr algn="just"/>
            <a:r>
              <a:rPr lang="tr-TR" b="1" dirty="0" smtClean="0"/>
              <a:t>Dijitalleştirilmiş materyal nedir?</a:t>
            </a:r>
          </a:p>
          <a:p>
            <a:pPr algn="just"/>
            <a:r>
              <a:rPr lang="tr-TR" b="1" dirty="0" smtClean="0"/>
              <a:t>Dijitalleştirmiş </a:t>
            </a:r>
            <a:r>
              <a:rPr lang="tr-TR" b="1" dirty="0"/>
              <a:t>materyal </a:t>
            </a:r>
            <a:r>
              <a:rPr lang="tr-TR" dirty="0"/>
              <a:t>ise basılı veya analog bilgi ortamlarında yer alan kaynağın sayısal ortama aktarılmış halidir</a:t>
            </a:r>
            <a:r>
              <a:rPr lang="tr-TR" dirty="0" smtClean="0"/>
              <a:t>.</a:t>
            </a:r>
            <a:endParaRPr lang="tr-TR" dirty="0"/>
          </a:p>
          <a:p>
            <a:pPr marL="0" indent="0" algn="just">
              <a:buNone/>
            </a:pPr>
            <a:endParaRPr lang="tr-TR" dirty="0" smtClean="0"/>
          </a:p>
        </p:txBody>
      </p:sp>
      <p:pic>
        <p:nvPicPr>
          <p:cNvPr id="3074" name="Picture 2" descr="C:\Users\User\Desktop\dijitallestirm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0501" y="0"/>
            <a:ext cx="5121499" cy="2562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506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Dijitalleştirme;</a:t>
            </a:r>
            <a:r>
              <a:rPr lang="tr-TR" dirty="0" smtClean="0"/>
              <a:t> </a:t>
            </a:r>
            <a:r>
              <a:rPr lang="tr-TR" dirty="0"/>
              <a:t>elektronik sistemlerce algılanamayan yapılandırılmamış formdaki bilginin elektronik ortamca algılanabilecek yapılandırılmış forma çevrilmesi olarak </a:t>
            </a:r>
            <a:r>
              <a:rPr lang="tr-TR" dirty="0" smtClean="0"/>
              <a:t>tanımlanabilir.</a:t>
            </a:r>
          </a:p>
          <a:p>
            <a:pPr marL="0" indent="0" algn="just">
              <a:buNone/>
            </a:pPr>
            <a:r>
              <a:rPr lang="tr-TR" dirty="0" smtClean="0"/>
              <a:t>		Ya da</a:t>
            </a:r>
          </a:p>
          <a:p>
            <a:pPr algn="just"/>
            <a:r>
              <a:rPr lang="tr-TR" b="1" dirty="0" smtClean="0"/>
              <a:t>Dijitalleştirme</a:t>
            </a:r>
            <a:r>
              <a:rPr lang="tr-TR" dirty="0"/>
              <a:t>;</a:t>
            </a:r>
            <a:r>
              <a:rPr lang="tr-TR" dirty="0" smtClean="0"/>
              <a:t> </a:t>
            </a:r>
            <a:r>
              <a:rPr lang="tr-TR" dirty="0"/>
              <a:t>görsel ya da işitsel öğelerin, bilgisayarlar tarafından tanınabilmesi, işlenebilmesi ve saklanabilmesi amacıyla sayısal kodlara dönüştürülmesi işlemi olarak ifade edilebilir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lvl="1" algn="just"/>
            <a:r>
              <a:rPr lang="tr-TR" dirty="0" smtClean="0"/>
              <a:t>Dijitalleştirilmiş materyallerin tanımlanmasında </a:t>
            </a:r>
            <a:r>
              <a:rPr lang="tr-TR" dirty="0" err="1" smtClean="0"/>
              <a:t>metadatalar</a:t>
            </a:r>
            <a:r>
              <a:rPr lang="tr-TR" dirty="0" smtClean="0"/>
              <a:t> kullanılmaktadır.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4466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TARİHÇE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499"/>
            <a:ext cx="9907998" cy="3926089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/>
              <a:t>Dijitalleştirmenin tarihçesine bakıldığında ilk uygulamaların 1990’lı yıllarda </a:t>
            </a:r>
            <a:r>
              <a:rPr lang="tr-TR" i="1" dirty="0" err="1"/>
              <a:t>American</a:t>
            </a:r>
            <a:r>
              <a:rPr lang="tr-TR" i="1" dirty="0"/>
              <a:t> Memory</a:t>
            </a:r>
            <a:r>
              <a:rPr lang="tr-TR" dirty="0"/>
              <a:t> adlı projeyle </a:t>
            </a:r>
            <a:r>
              <a:rPr lang="tr-TR" dirty="0" smtClean="0"/>
              <a:t>(Amerika) </a:t>
            </a:r>
            <a:r>
              <a:rPr lang="tr-TR" dirty="0"/>
              <a:t>Kongre Kütüphanesi’nde başladığı </a:t>
            </a:r>
            <a:r>
              <a:rPr lang="tr-TR" dirty="0" smtClean="0"/>
              <a:t>görülmektedir.</a:t>
            </a:r>
          </a:p>
          <a:p>
            <a:pPr algn="just"/>
            <a:r>
              <a:rPr lang="tr-TR" dirty="0" smtClean="0"/>
              <a:t>Aynı </a:t>
            </a:r>
            <a:r>
              <a:rPr lang="tr-TR" dirty="0"/>
              <a:t>yıllarda Fransa </a:t>
            </a:r>
            <a:r>
              <a:rPr lang="tr-TR" dirty="0" smtClean="0"/>
              <a:t>Milli Kütüphanesi (</a:t>
            </a:r>
            <a:r>
              <a:rPr lang="tr-TR" dirty="0" err="1">
                <a:hlinkClick r:id="rId2"/>
              </a:rPr>
              <a:t>Bibliothèque</a:t>
            </a:r>
            <a:r>
              <a:rPr lang="tr-TR" dirty="0">
                <a:hlinkClick r:id="rId2"/>
              </a:rPr>
              <a:t> </a:t>
            </a:r>
            <a:r>
              <a:rPr lang="tr-TR" dirty="0" err="1">
                <a:hlinkClick r:id="rId2"/>
              </a:rPr>
              <a:t>N</a:t>
            </a:r>
            <a:r>
              <a:rPr lang="tr-TR" dirty="0" err="1" smtClean="0">
                <a:hlinkClick r:id="rId2"/>
              </a:rPr>
              <a:t>ationale</a:t>
            </a:r>
            <a:r>
              <a:rPr lang="tr-TR" dirty="0" smtClean="0">
                <a:hlinkClick r:id="rId2"/>
              </a:rPr>
              <a:t> </a:t>
            </a:r>
            <a:r>
              <a:rPr lang="tr-TR" dirty="0">
                <a:hlinkClick r:id="rId2"/>
              </a:rPr>
              <a:t>de </a:t>
            </a:r>
            <a:r>
              <a:rPr lang="tr-TR" dirty="0" smtClean="0">
                <a:hlinkClick r:id="rId2"/>
              </a:rPr>
              <a:t>France</a:t>
            </a:r>
            <a:r>
              <a:rPr lang="tr-TR" dirty="0" smtClean="0"/>
              <a:t>) de </a:t>
            </a:r>
            <a:r>
              <a:rPr lang="tr-TR" dirty="0"/>
              <a:t>yayınları dijital ortama aktarmaya başlamış ve bunu İskoçya ve Yeni Zelanda Milli Kütüphaneleri izlemiştir. </a:t>
            </a:r>
            <a:endParaRPr lang="tr-TR" dirty="0" smtClean="0"/>
          </a:p>
          <a:p>
            <a:pPr algn="just"/>
            <a:r>
              <a:rPr lang="tr-TR" dirty="0" smtClean="0"/>
              <a:t>Sözü </a:t>
            </a:r>
            <a:r>
              <a:rPr lang="tr-TR" dirty="0"/>
              <a:t>edilen </a:t>
            </a:r>
            <a:r>
              <a:rPr lang="tr-TR" dirty="0" smtClean="0"/>
              <a:t>millî kütüphanelerde, </a:t>
            </a:r>
            <a:r>
              <a:rPr lang="tr-TR" dirty="0"/>
              <a:t>bilgi kaynaklarının tamamına erişim sağlamak ve ülkedeki bütün kullanıcılara geleneksel ve fiziksel kaynakların yanı sıra elektronik kaynaklar konusunda da hizmet vermek amacıyla özel karma hizmetler </a:t>
            </a:r>
            <a:r>
              <a:rPr lang="tr-TR" dirty="0" smtClean="0"/>
              <a:t>planlanmıştır.</a:t>
            </a:r>
          </a:p>
          <a:p>
            <a:pPr algn="just"/>
            <a:r>
              <a:rPr lang="tr-TR" dirty="0" smtClean="0"/>
              <a:t>Bunun </a:t>
            </a:r>
            <a:r>
              <a:rPr lang="tr-TR" dirty="0"/>
              <a:t>sonucunda kuruluş amacı </a:t>
            </a:r>
            <a:r>
              <a:rPr lang="tr-TR" dirty="0" smtClean="0"/>
              <a:t>milli hafızayı </a:t>
            </a:r>
            <a:r>
              <a:rPr lang="tr-TR" dirty="0"/>
              <a:t>muhafaza etmek olan millî kütüphaneler dijital ve fiziksel ortamı birleştirerek hizmetlerini karma kütüphane anlayışıyla sürdürmeye </a:t>
            </a:r>
            <a:r>
              <a:rPr lang="tr-TR" dirty="0" smtClean="0"/>
              <a:t>başlamışlardır.</a:t>
            </a:r>
          </a:p>
          <a:p>
            <a:pPr algn="just"/>
            <a:r>
              <a:rPr lang="tr-TR" dirty="0" smtClean="0"/>
              <a:t>Dijitalleştirme </a:t>
            </a:r>
            <a:r>
              <a:rPr lang="tr-TR" dirty="0"/>
              <a:t>uygulamalarında çoklu formatta ve farklı türdeki materyallerin korunmasını amaçlamışlardır.</a:t>
            </a:r>
          </a:p>
        </p:txBody>
      </p:sp>
    </p:spTree>
    <p:extLst>
      <p:ext uri="{BB962C8B-B14F-4D97-AF65-F5344CB8AC3E}">
        <p14:creationId xmlns:p14="http://schemas.microsoft.com/office/powerpoint/2010/main" val="2604185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TARİHÇE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Eserlerin dijital ortama aktarımı ve bibliyografik künyelerin bilgisayar ortamında hazırlanması dijitalleştirme kapsamında atılan ilk adımlardır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Dijitalleştirme konusunda ülkemizde yapılan ilk çalışma ise TÜYATOK (Türkiye Yazmaları Toplu Kataloğu)’ dur. 1970’lerde başlayan proje 2000 yılına kadar sürmüştür.</a:t>
            </a:r>
            <a:endParaRPr lang="tr-TR" dirty="0"/>
          </a:p>
        </p:txBody>
      </p:sp>
      <p:pic>
        <p:nvPicPr>
          <p:cNvPr id="2050" name="Picture 2" descr="C:\Users\User\Desktop\fft5-mf6525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9139" y="4257072"/>
            <a:ext cx="3966692" cy="2600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9387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DİJİTALLEŞTİRMENİN YARARLARI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/>
              <a:t>Sosyal, kültürel, ekonomik refahın ve eğitim </a:t>
            </a:r>
            <a:r>
              <a:rPr lang="tr-TR" dirty="0" smtClean="0"/>
              <a:t>alanının iyileştirilmesinde gerekli ilk koşul olan </a:t>
            </a:r>
            <a:r>
              <a:rPr lang="tr-TR" dirty="0"/>
              <a:t>bilginin interaktif paylaşımını sağlar.</a:t>
            </a:r>
          </a:p>
          <a:p>
            <a:pPr algn="just"/>
            <a:r>
              <a:rPr lang="tr-TR" dirty="0" smtClean="0"/>
              <a:t>Bilginin </a:t>
            </a:r>
            <a:r>
              <a:rPr lang="tr-TR" dirty="0"/>
              <a:t>görünür </a:t>
            </a:r>
            <a:r>
              <a:rPr lang="tr-TR" dirty="0" smtClean="0"/>
              <a:t>olmasını sağlar.</a:t>
            </a:r>
          </a:p>
          <a:p>
            <a:pPr algn="just"/>
            <a:r>
              <a:rPr lang="tr-TR" dirty="0" smtClean="0"/>
              <a:t>Bilgi kaynaklarına erişimi arttırır.</a:t>
            </a:r>
          </a:p>
          <a:p>
            <a:pPr algn="just"/>
            <a:r>
              <a:rPr lang="tr-TR" dirty="0" smtClean="0"/>
              <a:t>Bilgi kaynaklarının belli bir kişi/grup tarafından değil, herkes tarafından erişilebilmesini olanaklı kılar.</a:t>
            </a:r>
          </a:p>
          <a:p>
            <a:pPr algn="just"/>
            <a:r>
              <a:rPr lang="tr-TR" dirty="0"/>
              <a:t>E</a:t>
            </a:r>
            <a:r>
              <a:rPr lang="tr-TR" dirty="0" smtClean="0"/>
              <a:t>rişim </a:t>
            </a:r>
            <a:r>
              <a:rPr lang="tr-TR" dirty="0"/>
              <a:t>hızının </a:t>
            </a:r>
            <a:r>
              <a:rPr lang="tr-TR" dirty="0" smtClean="0"/>
              <a:t>artmasını sağlar.</a:t>
            </a:r>
          </a:p>
          <a:p>
            <a:pPr algn="just"/>
            <a:r>
              <a:rPr lang="tr-TR" dirty="0" smtClean="0"/>
              <a:t>Kütüphanelerde ve arşivlerde, çok </a:t>
            </a:r>
            <a:r>
              <a:rPr lang="tr-TR" dirty="0"/>
              <a:t>kullanıcılı ve </a:t>
            </a:r>
            <a:r>
              <a:rPr lang="tr-TR" dirty="0" smtClean="0"/>
              <a:t>zamandan-mekândan </a:t>
            </a:r>
            <a:r>
              <a:rPr lang="tr-TR" dirty="0"/>
              <a:t>bağımsız hizmet </a:t>
            </a:r>
            <a:r>
              <a:rPr lang="tr-TR" dirty="0" smtClean="0"/>
              <a:t>verilebilmesini sağlar.</a:t>
            </a:r>
          </a:p>
          <a:p>
            <a:pPr algn="just"/>
            <a:r>
              <a:rPr lang="tr-TR" dirty="0" smtClean="0"/>
              <a:t>Kültürel </a:t>
            </a:r>
            <a:r>
              <a:rPr lang="tr-TR" dirty="0"/>
              <a:t>miras </a:t>
            </a:r>
            <a:r>
              <a:rPr lang="tr-TR" dirty="0" smtClean="0"/>
              <a:t>ögelerini </a:t>
            </a:r>
            <a:r>
              <a:rPr lang="tr-TR" dirty="0"/>
              <a:t>yok olmaktan </a:t>
            </a:r>
            <a:r>
              <a:rPr lang="tr-TR" dirty="0" smtClean="0"/>
              <a:t>kurtarır.</a:t>
            </a:r>
          </a:p>
        </p:txBody>
      </p:sp>
    </p:spTree>
    <p:extLst>
      <p:ext uri="{BB962C8B-B14F-4D97-AF65-F5344CB8AC3E}">
        <p14:creationId xmlns:p14="http://schemas.microsoft.com/office/powerpoint/2010/main" val="1429134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DİJİTAL 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6469339" cy="3416300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/>
              <a:t>Günümüzde bilgi kaynakları  %90 oranında dijital ortamda </a:t>
            </a:r>
            <a:r>
              <a:rPr lang="tr-TR" dirty="0" smtClean="0"/>
              <a:t>üretilmektedir.</a:t>
            </a:r>
          </a:p>
          <a:p>
            <a:pPr algn="just"/>
            <a:r>
              <a:rPr lang="tr-TR" dirty="0" smtClean="0"/>
              <a:t>Üretilen </a:t>
            </a:r>
            <a:r>
              <a:rPr lang="tr-TR" dirty="0"/>
              <a:t>bu kaynaklara gelecek nesillerin erişimini mümkün kılabilmek dijital koruma ve arşivleme uygulamalarını zorunlu hale </a:t>
            </a:r>
            <a:r>
              <a:rPr lang="tr-TR" dirty="0" smtClean="0"/>
              <a:t>getirmiştir.</a:t>
            </a:r>
          </a:p>
          <a:p>
            <a:pPr algn="just"/>
            <a:r>
              <a:rPr lang="tr-TR" dirty="0" smtClean="0"/>
              <a:t>Geleneksel </a:t>
            </a:r>
            <a:r>
              <a:rPr lang="tr-TR" dirty="0"/>
              <a:t>bilgi kaynaklarına oranla dijital bilginin ömrünün kısa olması ve içerikle birlikte teknolojinin korunma </a:t>
            </a:r>
            <a:r>
              <a:rPr lang="tr-TR" dirty="0" smtClean="0"/>
              <a:t>zorunluluğu, </a:t>
            </a:r>
            <a:r>
              <a:rPr lang="tr-TR" dirty="0"/>
              <a:t>dijital bilginin korunması ve arşivlenmesi adına bazı önlemleri gerekli kılmaktadır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Bu önlemlerden en önemlileri dijital </a:t>
            </a:r>
            <a:r>
              <a:rPr lang="tr-TR" dirty="0" err="1" smtClean="0"/>
              <a:t>kürasyon</a:t>
            </a:r>
            <a:r>
              <a:rPr lang="tr-TR" dirty="0" smtClean="0"/>
              <a:t> ve bilgi yaşam döngüsü yaklaşımıdır. </a:t>
            </a:r>
            <a:endParaRPr lang="tr-TR" dirty="0"/>
          </a:p>
          <a:p>
            <a:pPr algn="just"/>
            <a:endParaRPr lang="tr-TR" dirty="0"/>
          </a:p>
        </p:txBody>
      </p:sp>
      <p:pic>
        <p:nvPicPr>
          <p:cNvPr id="1026" name="Picture 2" descr="C:\Users\User\Desktop\dijital-arsivleme_1457465489a4e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4146" y="2978241"/>
            <a:ext cx="3807853" cy="2997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3024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DİJİTAL KORUMA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93590" y="2434108"/>
            <a:ext cx="9676178" cy="3837904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b="1" dirty="0" smtClean="0"/>
              <a:t>Dijital koruma</a:t>
            </a:r>
            <a:r>
              <a:rPr lang="tr-TR" dirty="0" smtClean="0"/>
              <a:t>; dijital </a:t>
            </a:r>
            <a:r>
              <a:rPr lang="tr-TR" dirty="0"/>
              <a:t>içeriğin sürekli erişim sağlama amacıyla aktif bir biçimde yönetilmesi olarak </a:t>
            </a:r>
            <a:r>
              <a:rPr lang="tr-TR" dirty="0" smtClean="0"/>
              <a:t>tanımlanabilir.</a:t>
            </a:r>
          </a:p>
          <a:p>
            <a:pPr algn="just"/>
            <a:r>
              <a:rPr lang="tr-TR" dirty="0"/>
              <a:t>Dijital korumanın anlaşılabilmesi için </a:t>
            </a:r>
            <a:r>
              <a:rPr lang="tr-TR" dirty="0" err="1"/>
              <a:t>kürasyon</a:t>
            </a:r>
            <a:r>
              <a:rPr lang="tr-TR" dirty="0"/>
              <a:t> ve arşivleme </a:t>
            </a:r>
            <a:r>
              <a:rPr lang="tr-TR" dirty="0" smtClean="0"/>
              <a:t>kavramları açıklanmalıdır. </a:t>
            </a:r>
          </a:p>
          <a:p>
            <a:pPr algn="just"/>
            <a:r>
              <a:rPr lang="tr-TR" b="1" dirty="0" err="1" smtClean="0"/>
              <a:t>Kürasyon</a:t>
            </a:r>
            <a:r>
              <a:rPr lang="tr-TR" dirty="0"/>
              <a:t>, verinin üretiminden güncel kullanım, keşif veya yeniden kullanım amacıyla hazır hale getirilmesini sağlamaya kadar </a:t>
            </a:r>
            <a:r>
              <a:rPr lang="tr-TR" dirty="0" smtClean="0"/>
              <a:t>geçen, verinin </a:t>
            </a:r>
            <a:r>
              <a:rPr lang="tr-TR" dirty="0"/>
              <a:t>kullanımını yönetme ve destekleme </a:t>
            </a:r>
            <a:r>
              <a:rPr lang="tr-TR" dirty="0" smtClean="0"/>
              <a:t>faaliyetidir.</a:t>
            </a:r>
          </a:p>
          <a:p>
            <a:pPr algn="just"/>
            <a:r>
              <a:rPr lang="tr-TR" b="1" dirty="0" smtClean="0"/>
              <a:t>Arşivleme </a:t>
            </a:r>
            <a:r>
              <a:rPr lang="tr-TR" dirty="0"/>
              <a:t>ise verinin uygun bir şekilde seçimini, depolanmasını, erişilebilirliğini, güvenliğini ve aslına uygunluğunu da kapsayacak şekilde fiziksel ve mantıksal bütünlüğünü korumayı sağlayan bir </a:t>
            </a:r>
            <a:r>
              <a:rPr lang="tr-TR" dirty="0" err="1"/>
              <a:t>kürasyon</a:t>
            </a:r>
            <a:r>
              <a:rPr lang="tr-TR" dirty="0"/>
              <a:t> faaliyetidir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Bu </a:t>
            </a:r>
            <a:r>
              <a:rPr lang="tr-TR" dirty="0"/>
              <a:t>tanımlarda yola çıkarak, </a:t>
            </a:r>
            <a:r>
              <a:rPr lang="tr-TR" b="1" dirty="0"/>
              <a:t>dijital koruma </a:t>
            </a:r>
            <a:r>
              <a:rPr lang="tr-TR" dirty="0"/>
              <a:t>belirli veri ögelerinin muhafaza edildiği ve yaşanan değişimler ve </a:t>
            </a:r>
            <a:r>
              <a:rPr lang="tr-TR" dirty="0" smtClean="0"/>
              <a:t>teknolojinin </a:t>
            </a:r>
            <a:r>
              <a:rPr lang="tr-TR" dirty="0"/>
              <a:t>eskimesine rağmen erişilebilir ve anlaşılabilir kılındığı bir arşivleme faaliyeti olarak görülebilir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5763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DİJİTAL KÜRASYON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/>
              <a:t>Dijital </a:t>
            </a:r>
            <a:r>
              <a:rPr lang="tr-TR" b="1" dirty="0" err="1" smtClean="0"/>
              <a:t>kürasyon</a:t>
            </a:r>
            <a:r>
              <a:rPr lang="tr-TR" b="1" dirty="0" smtClean="0"/>
              <a:t>;</a:t>
            </a:r>
            <a:r>
              <a:rPr lang="tr-TR" dirty="0" smtClean="0"/>
              <a:t> </a:t>
            </a:r>
            <a:r>
              <a:rPr lang="tr-TR" dirty="0"/>
              <a:t>dijital verinin bugün ve gelecekte kullanılabilmesi amacıyla genellikle arşivciler, kütüphaneciler ve bilim insanları tarafından yürütülen seçim, koruma, bakım ve arşivleme </a:t>
            </a:r>
            <a:r>
              <a:rPr lang="tr-TR" dirty="0" smtClean="0"/>
              <a:t>faaliyetleridir.</a:t>
            </a:r>
          </a:p>
          <a:p>
            <a:pPr algn="just"/>
            <a:r>
              <a:rPr lang="tr-TR" dirty="0" smtClean="0"/>
              <a:t>Dijital </a:t>
            </a:r>
            <a:r>
              <a:rPr lang="tr-TR" dirty="0" err="1"/>
              <a:t>kürasyon</a:t>
            </a:r>
            <a:r>
              <a:rPr lang="tr-TR" dirty="0"/>
              <a:t> dijital ortamdaki bilgi ve kültür nesnelerinin kalitesini arttırarak kalıcılığı sağlamayı ve onlara daimi erişimi mümkün kılmayı </a:t>
            </a:r>
            <a:r>
              <a:rPr lang="tr-TR" dirty="0" smtClean="0"/>
              <a:t>amaçlar.</a:t>
            </a:r>
          </a:p>
          <a:p>
            <a:pPr algn="just"/>
            <a:r>
              <a:rPr lang="tr-TR" dirty="0" smtClean="0"/>
              <a:t>Geçmişte </a:t>
            </a:r>
            <a:r>
              <a:rPr lang="tr-TR" dirty="0"/>
              <a:t>geleneksel kütüphane, arşiv ve müze hizmetlerini kapsayan </a:t>
            </a:r>
            <a:r>
              <a:rPr lang="tr-TR" dirty="0" err="1"/>
              <a:t>kürasyon</a:t>
            </a:r>
            <a:r>
              <a:rPr lang="tr-TR" dirty="0"/>
              <a:t> kavramı günümüzde </a:t>
            </a:r>
            <a:r>
              <a:rPr lang="tr-TR" dirty="0" smtClean="0"/>
              <a:t>dijital </a:t>
            </a:r>
            <a:r>
              <a:rPr lang="tr-TR" dirty="0"/>
              <a:t>görüntüleri, web bağlantılarını ve sosyal medya etkileşimini de içine alarak genişlemiştir. </a:t>
            </a:r>
          </a:p>
        </p:txBody>
      </p:sp>
    </p:spTree>
    <p:extLst>
      <p:ext uri="{BB962C8B-B14F-4D97-AF65-F5344CB8AC3E}">
        <p14:creationId xmlns:p14="http://schemas.microsoft.com/office/powerpoint/2010/main" val="32997662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303</TotalTime>
  <Words>637</Words>
  <Application>Microsoft Office PowerPoint</Application>
  <PresentationFormat>Geniş ekran</PresentationFormat>
  <Paragraphs>56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İyon Toplantı Odası</vt:lpstr>
      <vt:lpstr>BİLGİNİN ORGANİZASYONU I</vt:lpstr>
      <vt:lpstr>   DİJİTALLEŞTİRME (SAYISALLAŞTIRMA)</vt:lpstr>
      <vt:lpstr>TANIM</vt:lpstr>
      <vt:lpstr>TARİHÇE</vt:lpstr>
      <vt:lpstr>TARİHÇE</vt:lpstr>
      <vt:lpstr>DİJİTALLEŞTİRMENİN YARARLARI</vt:lpstr>
      <vt:lpstr>DİJİTAL KAYNAKLAR</vt:lpstr>
      <vt:lpstr>DİJİTAL KORUMA</vt:lpstr>
      <vt:lpstr>DİJİTAL KÜRASYON</vt:lpstr>
      <vt:lpstr>DİJİTAL KÜRASYON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BİLGİNİN ORGANİZASYONU I</dc:title>
  <dc:creator>dogan_atilgan</dc:creator>
  <cp:lastModifiedBy>dogan_atilgan</cp:lastModifiedBy>
  <cp:revision>33</cp:revision>
  <dcterms:created xsi:type="dcterms:W3CDTF">2017-04-20T06:19:43Z</dcterms:created>
  <dcterms:modified xsi:type="dcterms:W3CDTF">2020-02-24T13:31:40Z</dcterms:modified>
</cp:coreProperties>
</file>