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10.03.2020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10.03.2020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10.03.2020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14.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Epik tanrılar- </a:t>
            </a:r>
            <a:r>
              <a:rPr lang="tr-TR" dirty="0" err="1" smtClean="0">
                <a:solidFill>
                  <a:schemeClr val="accent2">
                    <a:lumMod val="75000"/>
                  </a:schemeClr>
                </a:solidFill>
                <a:effectLst>
                  <a:outerShdw blurRad="38100" dist="38100" dir="2700000" algn="tl">
                    <a:srgbClr val="000000">
                      <a:alpha val="43137"/>
                    </a:srgbClr>
                  </a:outerShdw>
                </a:effectLst>
                <a:latin typeface="Comic Sans MS" pitchFamily="66" charset="0"/>
              </a:rPr>
              <a:t>Kartikeya</a:t>
            </a: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ve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Ganeşa</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rPr>
              <a:t/>
            </a:r>
            <a:br>
              <a:rPr lang="tr-TR" dirty="0">
                <a:solidFill>
                  <a:schemeClr val="accent2">
                    <a:lumMod val="75000"/>
                  </a:schemeClr>
                </a:solidFill>
                <a:effectLst>
                  <a:outerShdw blurRad="38100" dist="38100" dir="2700000" algn="tl">
                    <a:srgbClr val="000000">
                      <a:alpha val="43137"/>
                    </a:srgbClr>
                  </a:outerShdw>
                </a:effectLst>
              </a:rPr>
            </a:br>
            <a:r>
              <a:rPr lang="tr-TR" dirty="0">
                <a:solidFill>
                  <a:schemeClr val="accent2">
                    <a:lumMod val="75000"/>
                  </a:schemeClr>
                </a:solidFill>
                <a:effectLst>
                  <a:outerShdw blurRad="38100" dist="38100" dir="2700000" algn="tl">
                    <a:srgbClr val="000000">
                      <a:alpha val="43137"/>
                    </a:srgbClr>
                  </a:outerShdw>
                </a:effectLst>
              </a:rPr>
              <a:t/>
            </a:r>
            <a:br>
              <a:rPr lang="tr-TR" dirty="0">
                <a:solidFill>
                  <a:schemeClr val="accent2">
                    <a:lumMod val="75000"/>
                  </a:schemeClr>
                </a:solidFill>
                <a:effectLst>
                  <a:outerShdw blurRad="38100" dist="38100" dir="2700000" algn="tl">
                    <a:srgbClr val="000000">
                      <a:alpha val="43137"/>
                    </a:srgbClr>
                  </a:outerShdw>
                </a:effectLst>
              </a:rPr>
            </a:br>
            <a:r>
              <a:rPr lang="tr-TR" sz="1600" dirty="0">
                <a:solidFill>
                  <a:schemeClr val="accent2">
                    <a:lumMod val="75000"/>
                  </a:schemeClr>
                </a:solidFill>
              </a:rPr>
              <a:t/>
            </a:r>
            <a:br>
              <a:rPr lang="tr-TR" sz="1600" dirty="0">
                <a:solidFill>
                  <a:schemeClr val="accent2">
                    <a:lumMod val="75000"/>
                  </a:schemeClr>
                </a:solidFill>
              </a:rPr>
            </a:br>
            <a:r>
              <a:rPr lang="tr-TR" sz="1600" dirty="0">
                <a:solidFill>
                  <a:schemeClr val="accent2">
                    <a:lumMod val="75000"/>
                  </a:schemeClr>
                </a:solidFill>
              </a:rPr>
              <a:t/>
            </a:r>
            <a:br>
              <a:rPr lang="tr-TR" sz="1600" dirty="0">
                <a:solidFill>
                  <a:schemeClr val="accent2">
                    <a:lumMod val="75000"/>
                  </a:schemeClr>
                </a:solidFill>
              </a:rPr>
            </a:br>
            <a:r>
              <a:rPr lang="tr-TR" sz="1600" dirty="0">
                <a:solidFill>
                  <a:schemeClr val="accent2">
                    <a:lumMod val="75000"/>
                  </a:schemeClr>
                </a:solidFill>
              </a:rPr>
              <a:t/>
            </a:r>
            <a:br>
              <a:rPr lang="tr-TR" sz="1600" dirty="0">
                <a:solidFill>
                  <a:schemeClr val="accent2">
                    <a:lumMod val="75000"/>
                  </a:schemeClr>
                </a:solidFill>
              </a:rPr>
            </a:br>
            <a:r>
              <a:rPr lang="tr-TR" sz="1600" dirty="0">
                <a:solidFill>
                  <a:schemeClr val="accent2">
                    <a:lumMod val="75000"/>
                  </a:schemeClr>
                </a:solidFill>
              </a:rPr>
              <a:t/>
            </a: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Bölümü</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Efsaneye göre; </a:t>
            </a:r>
            <a:r>
              <a:rPr lang="tr-TR" dirty="0" err="1"/>
              <a:t>Asuralar</a:t>
            </a:r>
            <a:r>
              <a:rPr lang="tr-TR" dirty="0"/>
              <a:t> ve </a:t>
            </a:r>
            <a:r>
              <a:rPr lang="tr-TR" dirty="0" err="1"/>
              <a:t>Rakşasalar</a:t>
            </a:r>
            <a:r>
              <a:rPr lang="tr-TR" dirty="0"/>
              <a:t>, tanrıları yenmektedirler. </a:t>
            </a:r>
            <a:r>
              <a:rPr lang="tr-TR" dirty="0" err="1"/>
              <a:t>İndra</a:t>
            </a:r>
            <a:r>
              <a:rPr lang="tr-TR" dirty="0"/>
              <a:t> ile diğer tanrılar </a:t>
            </a:r>
            <a:r>
              <a:rPr lang="tr-TR" dirty="0" err="1"/>
              <a:t>Şiva’dan</a:t>
            </a:r>
            <a:r>
              <a:rPr lang="tr-TR" dirty="0"/>
              <a:t>, bu kötü ruhlara engel olmasını rica ederler. </a:t>
            </a:r>
            <a:r>
              <a:rPr lang="tr-TR" dirty="0" err="1"/>
              <a:t>Şiva</a:t>
            </a:r>
            <a:r>
              <a:rPr lang="tr-TR" dirty="0"/>
              <a:t> da karısı </a:t>
            </a:r>
            <a:r>
              <a:rPr lang="tr-TR" dirty="0" err="1"/>
              <a:t>Parvati‘den</a:t>
            </a:r>
            <a:r>
              <a:rPr lang="tr-TR" dirty="0"/>
              <a:t> </a:t>
            </a:r>
            <a:r>
              <a:rPr lang="tr-TR" dirty="0" err="1"/>
              <a:t>Ganeşa’yı</a:t>
            </a:r>
            <a:r>
              <a:rPr lang="tr-TR" dirty="0"/>
              <a:t> doğurtur. Bu oğulun adı </a:t>
            </a:r>
            <a:r>
              <a:rPr lang="tr-TR" dirty="0" err="1"/>
              <a:t>Vigneshvara’dır</a:t>
            </a:r>
            <a:r>
              <a:rPr lang="tr-TR" dirty="0"/>
              <a:t> (Engeller koyan ve kaldıran). Bu çocuk kötü ruhlara engel olacak ve tanrıları kurtaracaktır.</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pic>
        <p:nvPicPr>
          <p:cNvPr id="1026" name="Picture 2" descr="karttikeya ile ilgili görsel sonucu">
            <a:extLst>
              <a:ext uri="{FF2B5EF4-FFF2-40B4-BE49-F238E27FC236}">
                <a16:creationId xmlns:a16="http://schemas.microsoft.com/office/drawing/2014/main" id="{8C196519-2833-4F29-9F0B-A6C207A46236}"/>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843808" y="1196752"/>
            <a:ext cx="3096344" cy="4680520"/>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Savaş tanrısıdır. Diğer adı </a:t>
            </a:r>
            <a:r>
              <a:rPr lang="tr-TR" dirty="0" err="1"/>
              <a:t>Skanda’dır</a:t>
            </a:r>
            <a:r>
              <a:rPr lang="tr-TR" dirty="0"/>
              <a:t>. Güney Hindistan’da </a:t>
            </a:r>
            <a:r>
              <a:rPr lang="tr-TR" dirty="0" err="1"/>
              <a:t>Subrahmanya</a:t>
            </a:r>
            <a:r>
              <a:rPr lang="tr-TR" dirty="0"/>
              <a:t> derler. Tanrılar, </a:t>
            </a:r>
            <a:r>
              <a:rPr lang="tr-TR" dirty="0" err="1"/>
              <a:t>Taraka</a:t>
            </a:r>
            <a:r>
              <a:rPr lang="tr-TR" dirty="0"/>
              <a:t> adında bir şeytanı öldürmesi için </a:t>
            </a:r>
            <a:r>
              <a:rPr lang="tr-TR" dirty="0" err="1"/>
              <a:t>Şiva’ya</a:t>
            </a:r>
            <a:r>
              <a:rPr lang="tr-TR" dirty="0"/>
              <a:t> ricada bulunurlar.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O da, üçüncü gözüyle ateşe hükmeder ve gölün üzerinde hemen altı evlat yaratır. Bu çocukları </a:t>
            </a:r>
            <a:r>
              <a:rPr lang="tr-TR" dirty="0" err="1"/>
              <a:t>Rishilerin</a:t>
            </a:r>
            <a:r>
              <a:rPr lang="tr-TR" dirty="0"/>
              <a:t> (Ermiş) karıları (</a:t>
            </a:r>
            <a:r>
              <a:rPr lang="tr-TR" dirty="0" err="1"/>
              <a:t>Krittika</a:t>
            </a:r>
            <a:r>
              <a:rPr lang="tr-TR" dirty="0"/>
              <a:t>) emzirir.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Bir gün, </a:t>
            </a:r>
            <a:r>
              <a:rPr lang="tr-TR" dirty="0" err="1"/>
              <a:t>Parvati‘nin</a:t>
            </a:r>
            <a:r>
              <a:rPr lang="tr-TR" dirty="0"/>
              <a:t> çocuklarına sarılıp yattığı bir sırada, </a:t>
            </a:r>
            <a:r>
              <a:rPr lang="tr-TR" dirty="0" err="1"/>
              <a:t>Parvati</a:t>
            </a:r>
            <a:r>
              <a:rPr lang="tr-TR" dirty="0"/>
              <a:t> onları o kadar fazla sıkar ki, altı çocuk tek vücut olur. Kafalarının sayısı ise altı olarak kalır. </a:t>
            </a:r>
            <a:r>
              <a:rPr lang="tr-TR" dirty="0" err="1"/>
              <a:t>Karttikeya</a:t>
            </a:r>
            <a:r>
              <a:rPr lang="tr-TR" dirty="0"/>
              <a:t> bir tavus kuşunun üzerinde oturur durumda gösterilir (Kuşun adı </a:t>
            </a:r>
            <a:r>
              <a:rPr lang="tr-TR" dirty="0" err="1"/>
              <a:t>Paravani’dir</a:t>
            </a:r>
            <a:r>
              <a:rPr lang="tr-TR"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Ellerinde çeşitli silahlar vardır. On iki kollu ve on iki elli olarak betimlenir. </a:t>
            </a:r>
            <a:r>
              <a:rPr lang="tr-TR" dirty="0" err="1"/>
              <a:t>Skanda</a:t>
            </a:r>
            <a:r>
              <a:rPr lang="tr-TR" dirty="0"/>
              <a:t> </a:t>
            </a:r>
            <a:r>
              <a:rPr lang="tr-TR" dirty="0" err="1"/>
              <a:t>Purana</a:t>
            </a:r>
            <a:r>
              <a:rPr lang="tr-TR" dirty="0"/>
              <a:t>, bu tanrının adını taşıyan bir eserdir ve bu eser 18 </a:t>
            </a:r>
            <a:r>
              <a:rPr lang="tr-TR" dirty="0" err="1"/>
              <a:t>Mahapurana</a:t>
            </a:r>
            <a:r>
              <a:rPr lang="tr-TR" dirty="0"/>
              <a:t> içinde yer alır.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pic>
        <p:nvPicPr>
          <p:cNvPr id="2050" name="Picture 2" descr="ganesa ile ilgili görsel sonucu">
            <a:extLst>
              <a:ext uri="{FF2B5EF4-FFF2-40B4-BE49-F238E27FC236}">
                <a16:creationId xmlns:a16="http://schemas.microsoft.com/office/drawing/2014/main" id="{90D67BD6-9530-4E60-93B1-2353F14ADDA6}"/>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619374" y="1268761"/>
            <a:ext cx="3680817" cy="4725640"/>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err="1"/>
              <a:t>Şiva</a:t>
            </a:r>
            <a:r>
              <a:rPr lang="tr-TR" dirty="0"/>
              <a:t> ile Tanrıça </a:t>
            </a:r>
            <a:r>
              <a:rPr lang="tr-TR" dirty="0" err="1"/>
              <a:t>Parvati’nin</a:t>
            </a:r>
            <a:r>
              <a:rPr lang="tr-TR" dirty="0"/>
              <a:t> oğlu; Ganaların başı. Ganalar </a:t>
            </a:r>
            <a:r>
              <a:rPr lang="tr-TR" dirty="0" err="1"/>
              <a:t>Şiva’nın</a:t>
            </a:r>
            <a:r>
              <a:rPr lang="tr-TR" dirty="0"/>
              <a:t> emrinde olan yarı tanrı yaratık gruplarıdır. “</a:t>
            </a:r>
            <a:r>
              <a:rPr lang="tr-TR" dirty="0" err="1"/>
              <a:t>İşa</a:t>
            </a:r>
            <a:r>
              <a:rPr lang="tr-TR" dirty="0"/>
              <a:t>” sözcüğü ise “efendi” anlamına gelir. İkisi birlikte “Ganaların Efendisi” olarak çevrilir. Fil başlı tanrıdır.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err="1"/>
              <a:t>Ganeşa</a:t>
            </a:r>
            <a:r>
              <a:rPr lang="tr-TR" dirty="0"/>
              <a:t> kısa, şişman, sarı renkli, göbekli, dört kollu ve fil başlı bir yaratık olarak düşünülür. Fil başında tek dişi vardır. Bir elinde istiridye kabuğu, bir elinde disk, bir elinde sopa, bir elinde de nilüfer çiçeği taşır. Her zaman yanında bir fareyle dolaşır. </a:t>
            </a:r>
            <a:r>
              <a:rPr lang="tr-TR" dirty="0" err="1"/>
              <a:t>Ganeşa</a:t>
            </a:r>
            <a:r>
              <a:rPr lang="tr-TR" dirty="0"/>
              <a:t> bilgelik tanrısıdır. Engellerin aşıcısıdır. Bu nedenle birçok kitap </a:t>
            </a:r>
            <a:r>
              <a:rPr lang="tr-TR" dirty="0" err="1"/>
              <a:t>Ganeşa’nın</a:t>
            </a:r>
            <a:r>
              <a:rPr lang="tr-TR" dirty="0"/>
              <a:t> adıyla başlar. Fil başıyla ilgili çok çeşitli efsaneler anlatılır: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1339</TotalTime>
  <Words>348</Words>
  <Application>Microsoft Office PowerPoint</Application>
  <PresentationFormat>Ekran Gösterisi (4:3)</PresentationFormat>
  <Paragraphs>23</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217 HİNT MİTLERİ  14. hafta  Epik tanrılar- Kartikeya ve Ganeşa       </vt:lpstr>
      <vt:lpstr>HİN 217 HİNT MİTLERİ </vt:lpstr>
      <vt:lpstr>HİN 217 HİNT MİTLERİ </vt:lpstr>
      <vt:lpstr>HİN 217 HİNT MİTLERİ </vt:lpstr>
      <vt:lpstr>HİN 217 HİNT MİTLERİ </vt:lpstr>
      <vt:lpstr>HİN 217 HİNT MİTLERİ </vt:lpstr>
      <vt:lpstr>HİN 217 HİNT MİTLERİ </vt:lpstr>
      <vt:lpstr>HİN 217 HİNT MİTLERİ </vt:lpstr>
      <vt:lpstr>HİN 217 HİNT MİTLERİ </vt:lpstr>
      <vt:lpstr>HİN 217 HİNT MİTLERİ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139</cp:revision>
  <dcterms:created xsi:type="dcterms:W3CDTF">2014-11-21T09:52:05Z</dcterms:created>
  <dcterms:modified xsi:type="dcterms:W3CDTF">2020-03-10T11:28:10Z</dcterms:modified>
</cp:coreProperties>
</file>