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1" r:id="rId3"/>
    <p:sldId id="272" r:id="rId4"/>
    <p:sldId id="273" r:id="rId5"/>
    <p:sldId id="274" r:id="rId6"/>
    <p:sldId id="275" r:id="rId7"/>
    <p:sldId id="276" r:id="rId8"/>
    <p:sldId id="277" r:id="rId9"/>
    <p:sldId id="278" r:id="rId10"/>
    <p:sldId id="279" r:id="rId11"/>
    <p:sldId id="292" r:id="rId12"/>
    <p:sldId id="280" r:id="rId13"/>
    <p:sldId id="281" r:id="rId14"/>
    <p:sldId id="282" r:id="rId15"/>
    <p:sldId id="283" r:id="rId16"/>
    <p:sldId id="284" r:id="rId17"/>
    <p:sldId id="285" r:id="rId18"/>
    <p:sldId id="286"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2/25/2020</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23A1CC3-2375-41D4-9E03-427CAF2A4C1A}" type="datetimeFigureOut">
              <a:rPr lang="en-US" dirty="0"/>
              <a:t>2/25/2020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FF16868-8199-4C2C-A5B1-63AEE139F88E}" type="datetimeFigureOut">
              <a:rPr lang="en-US" dirty="0"/>
              <a:t>2/25/2020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AD9FF7F-6988-44CC-821B-644E70CD2F73}" type="datetimeFigureOut">
              <a:rPr lang="en-US" dirty="0"/>
              <a:t>2/25/2020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C12C299-16B2-4475-990D-751901EACC14}" type="datetimeFigureOut">
              <a:rPr lang="en-US" dirty="0"/>
              <a:t>2/25/2020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2/25/2020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2/25/2020</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2/25/2020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2/25/2020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2/25/2020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34E6425-0181-43F2-84FC-787E803FD2F8}" type="datetimeFigureOut">
              <a:rPr lang="en-US" dirty="0"/>
              <a:t>2/25/2020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2/25/2020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2/25/2020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2/25/2020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2/25/2020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6E86A4C-8E40-4F87-A4F0-01A0687C5742}" type="datetimeFigureOut">
              <a:rPr lang="en-US" dirty="0"/>
              <a:t>2/25/2020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5E72C73-2D91-4E12-BA25-F0AA0C03599B}" type="datetimeFigureOut">
              <a:rPr lang="en-US" dirty="0"/>
              <a:t>2/25/2020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2/25/2020</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BİLGİNİN ORGANİZASYONUNA GİRİŞ</a:t>
            </a:r>
            <a:endParaRPr lang="en-US" dirty="0"/>
          </a:p>
        </p:txBody>
      </p:sp>
      <p:sp>
        <p:nvSpPr>
          <p:cNvPr id="3" name="Alt Başlık 2"/>
          <p:cNvSpPr>
            <a:spLocks noGrp="1"/>
          </p:cNvSpPr>
          <p:nvPr>
            <p:ph type="subTitle" idx="1"/>
          </p:nvPr>
        </p:nvSpPr>
        <p:spPr/>
        <p:txBody>
          <a:bodyPr/>
          <a:lstStyle/>
          <a:p>
            <a:r>
              <a:rPr lang="tr-TR" sz="4000" dirty="0" smtClean="0"/>
              <a:t>Tarihçe</a:t>
            </a:r>
            <a:endParaRPr lang="tr-TR" dirty="0" smtClean="0"/>
          </a:p>
        </p:txBody>
      </p:sp>
    </p:spTree>
    <p:extLst>
      <p:ext uri="{BB962C8B-B14F-4D97-AF65-F5344CB8AC3E}">
        <p14:creationId xmlns:p14="http://schemas.microsoft.com/office/powerpoint/2010/main" val="2399491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dirty="0"/>
          </a:p>
        </p:txBody>
      </p:sp>
      <p:sp>
        <p:nvSpPr>
          <p:cNvPr id="3" name="İçerik Yer Tutucusu 2"/>
          <p:cNvSpPr>
            <a:spLocks noGrp="1"/>
          </p:cNvSpPr>
          <p:nvPr>
            <p:ph idx="1"/>
          </p:nvPr>
        </p:nvSpPr>
        <p:spPr/>
        <p:txBody>
          <a:bodyPr>
            <a:normAutofit/>
          </a:bodyPr>
          <a:lstStyle/>
          <a:p>
            <a:pPr algn="just"/>
            <a:r>
              <a:rPr lang="tr-TR" dirty="0"/>
              <a:t>İlerleyen yıllarda kataloglama kurallarına dair çok önemli gelişmeler olmuştur. Kütüphaneciler, her ülkede ayrı ayrı kurallar uygulanması yerine, dünyanın her yerinde bulunan bütün kütüphanelerinde uygulanabilecek, ortak ve standart kurallar geliştirme çabasına girişmişlerdir. Buna sebep olan teknoloji, dünyayı küçültmüş ve iletişim imkanlarını arttırmıştır. İnsanlar, dünyanın neresinde yaşıyor olurlarsa olsunlar, birbirine muhtaç hale gelmişlerdir. Yayınlanan kaynaklara en kısa zamanda, kolaylıkla ulaşabilmek için kütüphaneler arasında işbirliği ortaya çıkmıştır. Bu işbirliğinin sonuçlarından biri de kataloglama kurallarıdır. </a:t>
            </a:r>
            <a:endParaRPr lang="en-US" dirty="0"/>
          </a:p>
        </p:txBody>
      </p:sp>
    </p:spTree>
    <p:extLst>
      <p:ext uri="{BB962C8B-B14F-4D97-AF65-F5344CB8AC3E}">
        <p14:creationId xmlns:p14="http://schemas.microsoft.com/office/powerpoint/2010/main" val="994240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1961 ve 1969 yıllarında düzenlenen milletlerarası toplantılarda verilen kararlar ile, bütün ülkelerin ortaklaşa uygulayabileceği kataloglama standartları meydana getirilmiştir. Bunların bütün ülkelerde benimsenip milli kataloglama kuralları olarak kullanılması istenmiştir. Böylece, bütün ülkelerin kütüphanelerinde oluşturulacak kataloglarda yer alacak bibliyografik kimliklerin benzer olması sağlanması ve hangi ülkeden oluşa olsun, hangi dili konuşursa konuşsun bütün insanların kolaylıkla yararlanması amaçlanmıştır. Bu standartları kendi kataloglama kurallarına yansıtan ilk ülkeler, </a:t>
            </a:r>
            <a:r>
              <a:rPr lang="tr-TR" dirty="0" err="1"/>
              <a:t>Anglo</a:t>
            </a:r>
            <a:r>
              <a:rPr lang="tr-TR" dirty="0"/>
              <a:t>-Amerikan Kataloglama Kuralları adı altında kurallar oluşturan Amerika ve İngiltere’dir. Bu çalışmalara sonradan Kanada da katılmıştır. Bu ülkelerin hazırlayıp son halini 1978 yılında yayımladıkları kurallar pek çok ülkede uygulanmaya başlanmıştır. 1985 yılından itibaren Milli Kütüphane de kendi kataloğunda ve Türkiye </a:t>
            </a:r>
            <a:r>
              <a:rPr lang="tr-TR" dirty="0" err="1"/>
              <a:t>Bibliyografyası’nda</a:t>
            </a:r>
            <a:r>
              <a:rPr lang="tr-TR" dirty="0"/>
              <a:t> bu kuralları uygulamaya başlamıştır</a:t>
            </a:r>
            <a:r>
              <a:rPr lang="tr-TR" dirty="0" smtClean="0"/>
              <a:t>.</a:t>
            </a:r>
            <a:endParaRPr lang="en-US" dirty="0"/>
          </a:p>
        </p:txBody>
      </p:sp>
    </p:spTree>
    <p:extLst>
      <p:ext uri="{BB962C8B-B14F-4D97-AF65-F5344CB8AC3E}">
        <p14:creationId xmlns:p14="http://schemas.microsoft.com/office/powerpoint/2010/main" val="3449657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OSMANLI İMPARATOLUĞU’NDA VE TÜRKİYE’DE </a:t>
            </a:r>
            <a:r>
              <a:rPr lang="tr-TR" b="1" dirty="0" smtClean="0"/>
              <a:t>DURUM</a:t>
            </a:r>
            <a:endParaRPr lang="en-US" dirty="0"/>
          </a:p>
        </p:txBody>
      </p:sp>
      <p:sp>
        <p:nvSpPr>
          <p:cNvPr id="3" name="İçerik Yer Tutucusu 2"/>
          <p:cNvSpPr>
            <a:spLocks noGrp="1"/>
          </p:cNvSpPr>
          <p:nvPr>
            <p:ph idx="1"/>
          </p:nvPr>
        </p:nvSpPr>
        <p:spPr/>
        <p:txBody>
          <a:bodyPr/>
          <a:lstStyle/>
          <a:p>
            <a:r>
              <a:rPr lang="tr-TR" dirty="0"/>
              <a:t>Ülkemizdeki kataloglama çalışmaları Osmanlı İmparatorluğu’nun kuruluşuna kadar gidebilmektedir. Osmanlı İmparatorluğu’nda cami ve medreselerde, bağımsız kütüphaneler vakıf adı altında bağış sistemiyle çalışan kütüphaneler bulunmaktaydı. Buradaki eserler çok azdı ve eserler defterlere kayıt edilirdi. Bu kayıtlar konular esas alınarak yapılıyordu. Eserleri tanıtıcı bazı bilgiler de kayıt edilmiştir. Bilinen en eski defterler Fatih Kütüphanesi, Konya Yusuf Ağa Kütüphanesi ve Nevşehir Damat İbrahim Paşa Kütüphanesi defterleridir. Bu şekildeki kataloglar 19. </a:t>
            </a:r>
            <a:r>
              <a:rPr lang="tr-TR" dirty="0" err="1"/>
              <a:t>yy.a</a:t>
            </a:r>
            <a:r>
              <a:rPr lang="tr-TR" dirty="0"/>
              <a:t> kadar devam etmiştir</a:t>
            </a:r>
            <a:r>
              <a:rPr lang="tr-TR" dirty="0" smtClean="0"/>
              <a:t>.</a:t>
            </a:r>
            <a:endParaRPr lang="en-US" dirty="0"/>
          </a:p>
        </p:txBody>
      </p:sp>
    </p:spTree>
    <p:extLst>
      <p:ext uri="{BB962C8B-B14F-4D97-AF65-F5344CB8AC3E}">
        <p14:creationId xmlns:p14="http://schemas.microsoft.com/office/powerpoint/2010/main" val="2713073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err="1"/>
              <a:t>Keşf’üz</a:t>
            </a:r>
            <a:r>
              <a:rPr lang="tr-TR" b="1" i="1" dirty="0"/>
              <a:t> </a:t>
            </a:r>
            <a:r>
              <a:rPr lang="tr-TR" b="1" i="1" dirty="0" err="1"/>
              <a:t>Zünun</a:t>
            </a:r>
            <a:endParaRPr lang="en-US" dirty="0"/>
          </a:p>
        </p:txBody>
      </p:sp>
      <p:sp>
        <p:nvSpPr>
          <p:cNvPr id="3" name="İçerik Yer Tutucusu 2"/>
          <p:cNvSpPr>
            <a:spLocks noGrp="1"/>
          </p:cNvSpPr>
          <p:nvPr>
            <p:ph idx="1"/>
          </p:nvPr>
        </p:nvSpPr>
        <p:spPr/>
        <p:txBody>
          <a:bodyPr>
            <a:normAutofit lnSpcReduction="10000"/>
          </a:bodyPr>
          <a:lstStyle/>
          <a:p>
            <a:r>
              <a:rPr lang="tr-TR" dirty="0"/>
              <a:t>Osmanlı dönemine baktığımızda en önemli bibliyografik araç olarak karşımıza Katip Çelebi’nin </a:t>
            </a:r>
            <a:r>
              <a:rPr lang="tr-TR" dirty="0" err="1"/>
              <a:t>Keşfü’z-zünun</a:t>
            </a:r>
            <a:r>
              <a:rPr lang="tr-TR" dirty="0"/>
              <a:t> an </a:t>
            </a:r>
            <a:r>
              <a:rPr lang="tr-TR" dirty="0" err="1"/>
              <a:t>esami’l-kütübi</a:t>
            </a:r>
            <a:r>
              <a:rPr lang="tr-TR" dirty="0"/>
              <a:t> </a:t>
            </a:r>
            <a:r>
              <a:rPr lang="tr-TR" dirty="0" err="1"/>
              <a:t>ve’l-fünun</a:t>
            </a:r>
            <a:r>
              <a:rPr lang="tr-TR" dirty="0"/>
              <a:t> çıkmaktadır. </a:t>
            </a:r>
            <a:endParaRPr lang="en-US" dirty="0"/>
          </a:p>
          <a:p>
            <a:endParaRPr lang="en-US" b="1" i="1" dirty="0"/>
          </a:p>
          <a:p>
            <a:r>
              <a:rPr lang="tr-TR" dirty="0"/>
              <a:t>Kâtip Çelebi 17. yüzyıl Osmanlı bilim ve düşünce hayatında önemli bir yer edinmiş tarih, coğrafya, biyografi ve bibliyografyalarla ilgilenmiş bir aydındır. Yazdığı bu Arapça eser kapsamlı bir bibliyografya ve ilimler ansiklopedisi olarak nitelendirilir. Eserde kitap adına göre alfabetik sıraya göre düzenlenmiş, eser, yazar adlarına, yazarın ölüm tarihine ve kitapların giriş kısmına yer verilmiş 14.501 künye bulunmaktadır. 300 İslami ilime değinen ve 9512 yazardan oluşan eserin yapılan ilâve ve düzeltmelerden son­ra adı Keşf-üz-Zünun an </a:t>
            </a:r>
            <a:r>
              <a:rPr lang="tr-TR" dirty="0" err="1"/>
              <a:t>esâmi'l-kütüb</a:t>
            </a:r>
            <a:r>
              <a:rPr lang="tr-TR" dirty="0"/>
              <a:t> </a:t>
            </a:r>
            <a:r>
              <a:rPr lang="tr-TR" dirty="0" err="1"/>
              <a:t>ve'l-fünûn</a:t>
            </a:r>
            <a:r>
              <a:rPr lang="tr-TR" dirty="0"/>
              <a:t> olarak belirlenmiştir.</a:t>
            </a:r>
            <a:endParaRPr lang="en-US" dirty="0"/>
          </a:p>
          <a:p>
            <a:endParaRPr lang="en-US" dirty="0"/>
          </a:p>
        </p:txBody>
      </p:sp>
    </p:spTree>
    <p:extLst>
      <p:ext uri="{BB962C8B-B14F-4D97-AF65-F5344CB8AC3E}">
        <p14:creationId xmlns:p14="http://schemas.microsoft.com/office/powerpoint/2010/main" val="2162821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Türkiye </a:t>
            </a:r>
            <a:r>
              <a:rPr lang="tr-TR" b="1" dirty="0" smtClean="0"/>
              <a:t>Bibliyografyası</a:t>
            </a:r>
            <a:endParaRPr lang="en-US" dirty="0"/>
          </a:p>
        </p:txBody>
      </p:sp>
      <p:sp>
        <p:nvSpPr>
          <p:cNvPr id="3" name="İçerik Yer Tutucusu 2"/>
          <p:cNvSpPr>
            <a:spLocks noGrp="1"/>
          </p:cNvSpPr>
          <p:nvPr>
            <p:ph idx="1"/>
          </p:nvPr>
        </p:nvSpPr>
        <p:spPr/>
        <p:txBody>
          <a:bodyPr>
            <a:normAutofit fontScale="85000" lnSpcReduction="10000"/>
          </a:bodyPr>
          <a:lstStyle/>
          <a:p>
            <a:pPr algn="just"/>
            <a:r>
              <a:rPr lang="tr-TR" dirty="0" smtClean="0"/>
              <a:t>Cumhuriyet’in </a:t>
            </a:r>
            <a:r>
              <a:rPr lang="tr-TR" dirty="0"/>
              <a:t>ilk yıllarında, değişik adlar altında yayınlanmaya başlamıştır (1928 yılı). Yayınlar, konularına göre sınıflandırılmış; kitap, dergi ve gazeteler ayrı ayrı değerlendirilmiştir. Bibliyografik kimliklere kimi zaman açıklama ve eleştiriler de eklenmiştir. Dergilerde yer alan yazılardan önemli görülenler özetlenmiştir.</a:t>
            </a:r>
            <a:endParaRPr lang="en-US" dirty="0"/>
          </a:p>
          <a:p>
            <a:pPr algn="just"/>
            <a:r>
              <a:rPr lang="tr-TR" dirty="0"/>
              <a:t>Türkiye Bibliyografyasının doğuşu bakımından önemli bir yere sahip olan ikinci evre Basma Yazı ve Derleme Kanunu’nun çıkarılması ile başlamaktadır. Kanunla Türkiye’de basılan yayınların basanlar tarafından Maarif Vekâlet’ine verilmesi zorunlu kılınmakta ve derlenecek olan yayınların neler olduğu açıkça belirtilmektedir.</a:t>
            </a:r>
            <a:endParaRPr lang="en-US" dirty="0"/>
          </a:p>
          <a:p>
            <a:pPr algn="just"/>
            <a:r>
              <a:rPr lang="tr-TR" dirty="0"/>
              <a:t>	Türkiye Bibliyografyasının ilk sayısı, 2527 sayılı yasa uyarınca kurulan Basma ve Yazı Resimleri Derleme Direktörlüğü eliyle 1935’te yayınlanmıştır. Türkiye Bibliyografyası 1939 yılının başına kadar yılda iki sayı çıkarılmış ve yayınlar Evrensel Onlu Sınıflama Sistemine göre düzenlenmiştir. Bibliyografyada Milli Kütüphane’nin kullandığı Basma Eserler Alfabetik Katalog </a:t>
            </a:r>
            <a:r>
              <a:rPr lang="tr-TR" dirty="0" err="1"/>
              <a:t>Kaideleri’ne</a:t>
            </a:r>
            <a:r>
              <a:rPr lang="tr-TR" dirty="0"/>
              <a:t> temel oluşturan kurallar uygulanmıştır</a:t>
            </a:r>
            <a:r>
              <a:rPr lang="tr-TR" dirty="0" smtClean="0"/>
              <a:t>.</a:t>
            </a:r>
            <a:endParaRPr lang="en-US" dirty="0"/>
          </a:p>
        </p:txBody>
      </p:sp>
    </p:spTree>
    <p:extLst>
      <p:ext uri="{BB962C8B-B14F-4D97-AF65-F5344CB8AC3E}">
        <p14:creationId xmlns:p14="http://schemas.microsoft.com/office/powerpoint/2010/main" val="33635834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lnSpcReduction="10000"/>
          </a:bodyPr>
          <a:lstStyle/>
          <a:p>
            <a:pPr algn="just"/>
            <a:r>
              <a:rPr lang="tr-TR" dirty="0"/>
              <a:t>Türkiye Bibliyografyasını hazırlama ve yayın sorumluluğu, 1955’te Milli Kütüphane Bibliyografya Enstitüsü’ne verilmiştir. Bu değişiklik ile bibliyografyanın düzenlenmesinde de birtakım değişikliklere yol açmıştır. Sınıflamada 1958 yılına kadar Evrensel Onlu Sınıflama Sistemi uygulanmış, bu tarihten sonra künyeler </a:t>
            </a:r>
            <a:r>
              <a:rPr lang="tr-TR" dirty="0" err="1"/>
              <a:t>Dewey</a:t>
            </a:r>
            <a:r>
              <a:rPr lang="tr-TR" dirty="0"/>
              <a:t> Onlu Sınıflama Sistemi kullanılmaya başlanmıştır.</a:t>
            </a:r>
            <a:endParaRPr lang="en-US" dirty="0"/>
          </a:p>
          <a:p>
            <a:pPr algn="just"/>
            <a:r>
              <a:rPr lang="tr-TR" dirty="0"/>
              <a:t>1985 yılından sonra künyelerde Basma Eserler Alfabetik Katalog Kaidelerinden vazgeçilerek standartlaşma ve uluslararası bilgi değişimi açısından önemli bir yere sahip olan </a:t>
            </a:r>
            <a:r>
              <a:rPr lang="tr-TR" dirty="0" err="1"/>
              <a:t>Anglo</a:t>
            </a:r>
            <a:r>
              <a:rPr lang="tr-TR" dirty="0"/>
              <a:t>-Amerikan Kataloglama Kuralları kullanılmaya başlanmıştır. Bibliyografik kayıtlar, ilgili oldukları konular altında türlerine göre bölümlenerek listelenmiştir. Bunlar sırasıyla kitaplar, süreli yayınlar, görsel-İşitsel materyallerdir</a:t>
            </a:r>
            <a:r>
              <a:rPr lang="tr-TR" dirty="0" smtClean="0"/>
              <a:t>.</a:t>
            </a:r>
            <a:endParaRPr lang="en-US" dirty="0"/>
          </a:p>
        </p:txBody>
      </p:sp>
    </p:spTree>
    <p:extLst>
      <p:ext uri="{BB962C8B-B14F-4D97-AF65-F5344CB8AC3E}">
        <p14:creationId xmlns:p14="http://schemas.microsoft.com/office/powerpoint/2010/main" val="87979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Türkiye Makaleler </a:t>
            </a:r>
            <a:r>
              <a:rPr lang="tr-TR" b="1" dirty="0" smtClean="0"/>
              <a:t>Bibliyografyası</a:t>
            </a:r>
            <a:endParaRPr lang="en-US" dirty="0"/>
          </a:p>
        </p:txBody>
      </p:sp>
      <p:sp>
        <p:nvSpPr>
          <p:cNvPr id="3" name="İçerik Yer Tutucusu 2"/>
          <p:cNvSpPr>
            <a:spLocks noGrp="1"/>
          </p:cNvSpPr>
          <p:nvPr>
            <p:ph idx="1"/>
          </p:nvPr>
        </p:nvSpPr>
        <p:spPr/>
        <p:txBody>
          <a:bodyPr/>
          <a:lstStyle/>
          <a:p>
            <a:r>
              <a:rPr lang="tr-TR" dirty="0" smtClean="0"/>
              <a:t>Milli </a:t>
            </a:r>
            <a:r>
              <a:rPr lang="tr-TR" dirty="0" err="1"/>
              <a:t>Kütüphane’ye</a:t>
            </a:r>
            <a:r>
              <a:rPr lang="tr-TR" dirty="0"/>
              <a:t> gönderilen bilimsel ya da kültürel ağırlıklı dergilerden seçilmiş makalelerin bibliyografik kayıtlarından oluşan Türkiye Makaleler Bibliyografyası, 1952 yılından bu yana yayımlanmaktadır.</a:t>
            </a:r>
            <a:endParaRPr lang="en-US" dirty="0"/>
          </a:p>
          <a:p>
            <a:r>
              <a:rPr lang="tr-TR" dirty="0"/>
              <a:t>Türkiye Makaleler Bibliyografyası, 1994 Ocak fasikülünden itibaren konu numaraları </a:t>
            </a:r>
            <a:r>
              <a:rPr lang="tr-TR" dirty="0" err="1"/>
              <a:t>Dewey</a:t>
            </a:r>
            <a:r>
              <a:rPr lang="tr-TR" dirty="0"/>
              <a:t> Onlu Sınıflama Sistemine verilmektedir. İki veya daha fazla konu numarasına sahip bibliyografik kimlikler erişilebilirliği kolaylaştırmak amacıyla ilgili bölümlerde yinelenmektedir</a:t>
            </a:r>
            <a:r>
              <a:rPr lang="tr-TR" dirty="0" smtClean="0"/>
              <a:t>.</a:t>
            </a:r>
            <a:endParaRPr lang="en-US" dirty="0"/>
          </a:p>
        </p:txBody>
      </p:sp>
    </p:spTree>
    <p:extLst>
      <p:ext uri="{BB962C8B-B14F-4D97-AF65-F5344CB8AC3E}">
        <p14:creationId xmlns:p14="http://schemas.microsoft.com/office/powerpoint/2010/main" val="40919508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TO-KAT (Toplu Katalog</a:t>
            </a:r>
            <a:r>
              <a:rPr lang="tr-TR" b="1" dirty="0" smtClean="0"/>
              <a:t>)</a:t>
            </a:r>
            <a:endParaRPr lang="en-US" dirty="0"/>
          </a:p>
        </p:txBody>
      </p:sp>
      <p:sp>
        <p:nvSpPr>
          <p:cNvPr id="3" name="İçerik Yer Tutucusu 2"/>
          <p:cNvSpPr>
            <a:spLocks noGrp="1"/>
          </p:cNvSpPr>
          <p:nvPr>
            <p:ph idx="1"/>
          </p:nvPr>
        </p:nvSpPr>
        <p:spPr/>
        <p:txBody>
          <a:bodyPr/>
          <a:lstStyle/>
          <a:p>
            <a:r>
              <a:rPr lang="tr-TR" dirty="0" smtClean="0"/>
              <a:t>Toplu </a:t>
            </a:r>
            <a:r>
              <a:rPr lang="tr-TR" dirty="0"/>
              <a:t>katalog TO-KAT projesi birçok farklı kütüphanenin kataloğunu tek bir ara yüzde taranmasını sağlayan TÜBİTAK – ULAKBİM tarafından yapılan bir projedir. TO-KAT projesi ile farklı kütüphane otomasyon programları taranabilmekte ve hangi kütüphanede olduğu bilgisi verilmektedir. Toplu </a:t>
            </a:r>
            <a:r>
              <a:rPr lang="tr-TR" dirty="0" err="1"/>
              <a:t>katalog’da</a:t>
            </a:r>
            <a:r>
              <a:rPr lang="tr-TR" dirty="0"/>
              <a:t> taranan materyalin bulunduğu kütüphanenin iletişim ve adres bilgilerine erişim vardır. Aynı zamanda materyal türü seçiminde ve yayın dili ile ilgili sınırlama imkânı da getirmektedir.</a:t>
            </a:r>
            <a:endParaRPr lang="en-US" dirty="0"/>
          </a:p>
          <a:p>
            <a:endParaRPr lang="en-US" dirty="0"/>
          </a:p>
        </p:txBody>
      </p:sp>
    </p:spTree>
    <p:extLst>
      <p:ext uri="{BB962C8B-B14F-4D97-AF65-F5344CB8AC3E}">
        <p14:creationId xmlns:p14="http://schemas.microsoft.com/office/powerpoint/2010/main" val="16512522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OCLC </a:t>
            </a:r>
            <a:r>
              <a:rPr lang="tr-TR" b="1" dirty="0" err="1" smtClean="0"/>
              <a:t>WorldCat</a:t>
            </a:r>
            <a:endParaRPr lang="en-US" dirty="0"/>
          </a:p>
        </p:txBody>
      </p:sp>
      <p:sp>
        <p:nvSpPr>
          <p:cNvPr id="3" name="İçerik Yer Tutucusu 2"/>
          <p:cNvSpPr>
            <a:spLocks noGrp="1"/>
          </p:cNvSpPr>
          <p:nvPr>
            <p:ph idx="1"/>
          </p:nvPr>
        </p:nvSpPr>
        <p:spPr/>
        <p:txBody>
          <a:bodyPr>
            <a:normAutofit/>
          </a:bodyPr>
          <a:lstStyle/>
          <a:p>
            <a:pPr algn="just"/>
            <a:r>
              <a:rPr lang="tr-TR" dirty="0" smtClean="0"/>
              <a:t>OCLC</a:t>
            </a:r>
            <a:r>
              <a:rPr lang="tr-TR" dirty="0"/>
              <a:t>, 1967 yılında Ohio </a:t>
            </a:r>
            <a:r>
              <a:rPr lang="tr-TR" dirty="0" err="1"/>
              <a:t>College</a:t>
            </a:r>
            <a:r>
              <a:rPr lang="tr-TR" dirty="0"/>
              <a:t> Library Center adı ile kütüphaneciler tarafından kurulmuş, 1981’de ise Online </a:t>
            </a:r>
            <a:r>
              <a:rPr lang="tr-TR" dirty="0" err="1"/>
              <a:t>Computer</a:t>
            </a:r>
            <a:r>
              <a:rPr lang="tr-TR" dirty="0"/>
              <a:t> Library Center adını alarak bugün 65 ülkeden 45.000 kütüphanenin abone olduğu uluslararası bir bilgi- belge sağlama ve paylaşma merkezine dönüşmüştür.</a:t>
            </a:r>
            <a:endParaRPr lang="en-US" dirty="0"/>
          </a:p>
          <a:p>
            <a:pPr algn="just"/>
            <a:r>
              <a:rPr lang="tr-TR" dirty="0" err="1"/>
              <a:t>WorldCat</a:t>
            </a:r>
            <a:r>
              <a:rPr lang="tr-TR" dirty="0"/>
              <a:t>, dünya çapında en geniş ve en kapsamlı kütüphane kaynakları kataloğudur.</a:t>
            </a:r>
            <a:endParaRPr lang="en-US" dirty="0"/>
          </a:p>
          <a:p>
            <a:pPr algn="just"/>
            <a:r>
              <a:rPr lang="tr-TR" dirty="0" err="1" smtClean="0"/>
              <a:t>WorldCat</a:t>
            </a:r>
            <a:r>
              <a:rPr lang="tr-TR" dirty="0" smtClean="0"/>
              <a:t> </a:t>
            </a:r>
            <a:r>
              <a:rPr lang="tr-TR" dirty="0"/>
              <a:t>çalışması ülkemizden 18 üniversite kütüphanesinin katılımıyla devam etmektedir. Kütüphaneler bu programa girdiklerinde, bibliyografik bilgilerin bir kopyasını da anında toplu kataloğa göndermektedir. Bu çalışmanın amacı kataloglamada standartlaşma, kütüphaneler arası ödünç verme ve kütüphane kayıtlarını tüm dünyanın erişimine açmaktır</a:t>
            </a:r>
            <a:r>
              <a:rPr lang="tr-TR" dirty="0" smtClean="0"/>
              <a:t>.</a:t>
            </a:r>
            <a:endParaRPr lang="en-US" dirty="0"/>
          </a:p>
        </p:txBody>
      </p:sp>
    </p:spTree>
    <p:extLst>
      <p:ext uri="{BB962C8B-B14F-4D97-AF65-F5344CB8AC3E}">
        <p14:creationId xmlns:p14="http://schemas.microsoft.com/office/powerpoint/2010/main" val="2644645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İSLAMİYET DÖNEMİ</a:t>
            </a:r>
            <a:endParaRPr lang="en-US" dirty="0"/>
          </a:p>
        </p:txBody>
      </p:sp>
      <p:sp>
        <p:nvSpPr>
          <p:cNvPr id="3" name="İçerik Yer Tutucusu 2"/>
          <p:cNvSpPr>
            <a:spLocks noGrp="1"/>
          </p:cNvSpPr>
          <p:nvPr>
            <p:ph idx="1"/>
          </p:nvPr>
        </p:nvSpPr>
        <p:spPr/>
        <p:txBody>
          <a:bodyPr/>
          <a:lstStyle/>
          <a:p>
            <a:pPr algn="just"/>
            <a:r>
              <a:rPr lang="tr-TR" dirty="0"/>
              <a:t>İslamiyet’in yükselme devrinde Ortadoğu, Kuzey Afrika ve İspanya’da kütüphaneler kurulmuştur. Tıpkı Hıristiyan manastır kütüphanelerinde olduğu gibi çoğunda rulolar yerine kodeks veya modern bir şekli olan kağıttan yapılma kitapları barındırmaktaydılar. Örneğin Halep’te en büyük ve muhtemelen en eski cami kütüphanesi olan </a:t>
            </a:r>
            <a:r>
              <a:rPr lang="tr-TR" dirty="0" err="1"/>
              <a:t>Sufiya’da</a:t>
            </a:r>
            <a:r>
              <a:rPr lang="tr-TR" dirty="0"/>
              <a:t> 10.000 ciltlik bir kütüphane mevcuttu. </a:t>
            </a:r>
            <a:r>
              <a:rPr lang="tr-TR" dirty="0" err="1"/>
              <a:t>İbn-ül</a:t>
            </a:r>
            <a:r>
              <a:rPr lang="tr-TR" dirty="0"/>
              <a:t> Nedim, bibliyografik fihristinde, yaklaşık 1000 yıllarında İslam dünyasında dolaşan binlerce kitaptan söz etmiştir. Ne yazık ki modern İslam kütüphanelerinde bu antik kitaplar mevcut değildir. Çoğu ya kaybolmuş, ya Moğollar tarafından yok edilmiş ya da sömürge döneminde Avrupa kütüphane ve müzelerine götürülmüştür</a:t>
            </a:r>
            <a:r>
              <a:rPr lang="tr-TR" dirty="0" smtClean="0"/>
              <a:t>.</a:t>
            </a:r>
            <a:endParaRPr lang="en-US" dirty="0"/>
          </a:p>
        </p:txBody>
      </p:sp>
    </p:spTree>
    <p:extLst>
      <p:ext uri="{BB962C8B-B14F-4D97-AF65-F5344CB8AC3E}">
        <p14:creationId xmlns:p14="http://schemas.microsoft.com/office/powerpoint/2010/main" val="1459968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algn="just"/>
            <a:r>
              <a:rPr lang="tr-TR" dirty="0"/>
              <a:t>İslamiyet’in yükselme devrinde Ortadoğu, Kuzey Afrika ve İspanya’da kütüphaneler kurulmuştur. Tıpkı Hıristiyan manastır kütüphanelerinde olduğu gibi çoğunda rulolar yerine kodeks veya modern bir şekli olan kağıttan yapılma kitapları barındırmaktaydılar. Örneğin Halep’te en büyük ve muhtemelen en eski cami kütüphanesi olan </a:t>
            </a:r>
            <a:r>
              <a:rPr lang="tr-TR" dirty="0" err="1"/>
              <a:t>Sufiya’da</a:t>
            </a:r>
            <a:r>
              <a:rPr lang="tr-TR" dirty="0"/>
              <a:t> 10.000 ciltlik bir kütüphane mevcuttu. </a:t>
            </a:r>
            <a:r>
              <a:rPr lang="tr-TR" dirty="0" err="1"/>
              <a:t>İbn-ül</a:t>
            </a:r>
            <a:r>
              <a:rPr lang="tr-TR" dirty="0"/>
              <a:t> Nedim, bibliyografik fihristinde, yaklaşık 1000 yıllarında İslam dünyasında dolaşan binlerce kitaptan söz etmiştir. Ne yazık ki modern İslam kütüphanelerinde bu antik kitaplar mevcut değildir. Çoğu ya kaybolmuş, ya Moğollar tarafından yok edilmiş ya da sömürge döneminde Avrupa kütüphane ve müzelerine götürülmüştür</a:t>
            </a:r>
            <a:r>
              <a:rPr lang="tr-TR" dirty="0" smtClean="0"/>
              <a:t>.</a:t>
            </a:r>
            <a:endParaRPr lang="en-US" dirty="0"/>
          </a:p>
        </p:txBody>
      </p:sp>
    </p:spTree>
    <p:extLst>
      <p:ext uri="{BB962C8B-B14F-4D97-AF65-F5344CB8AC3E}">
        <p14:creationId xmlns:p14="http://schemas.microsoft.com/office/powerpoint/2010/main" val="2849612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lnSpcReduction="10000"/>
          </a:bodyPr>
          <a:lstStyle/>
          <a:p>
            <a:pPr algn="just"/>
            <a:r>
              <a:rPr lang="tr-TR" dirty="0"/>
              <a:t>Matbaanın icadı kütüphanecilik açısından yenilikler sağlamıştır. Bunlardan biri basılı katalogların ortaya çıkmasıdır. Matbaadan önceki kataloglar genellikle defterler üzerine yazılan katalog biçimindeydiler. </a:t>
            </a:r>
            <a:endParaRPr lang="en-US" dirty="0"/>
          </a:p>
          <a:p>
            <a:pPr algn="just"/>
            <a:r>
              <a:rPr lang="tr-TR" dirty="0"/>
              <a:t>15. yüzyılda hazırlanan bibliyografyalardaki kitaplar için yazardan kitap adına, konuya, çevirmene vs. gibi göndermeler kullanıldığı görülmektedir. Bu yüzyılda matbaanın bulunması bilginin organizasyonuna yeni bir boyut getirmiştir. Tek bir kopyası bulunan kitapların artık birden çok kopyaları oluşturulmaya başlanmıştır. Basılı kitapların çoğalmasıyla birlikte </a:t>
            </a:r>
            <a:r>
              <a:rPr lang="tr-TR" dirty="0" err="1"/>
              <a:t>bibliyografyacı</a:t>
            </a:r>
            <a:r>
              <a:rPr lang="tr-TR" dirty="0"/>
              <a:t> denen yeni bir meslek grubu ortaya çıkmıştır. 15.  yüzyılın sonuna doğru, Alman </a:t>
            </a:r>
            <a:r>
              <a:rPr lang="tr-TR" dirty="0" err="1"/>
              <a:t>bibliyografyacı</a:t>
            </a:r>
            <a:r>
              <a:rPr lang="tr-TR" dirty="0"/>
              <a:t> Johann </a:t>
            </a:r>
            <a:r>
              <a:rPr lang="tr-TR" dirty="0" err="1"/>
              <a:t>Tritheim</a:t>
            </a:r>
            <a:r>
              <a:rPr lang="tr-TR" dirty="0"/>
              <a:t> kitap listelerini kronolojik oluşturmanın yanında alfabetik bir yazar listesi hazırlayarak bibliyografik denetim alanında büyük bir atılım yapmıştır</a:t>
            </a:r>
            <a:r>
              <a:rPr lang="tr-TR" dirty="0" smtClean="0"/>
              <a:t>.</a:t>
            </a:r>
            <a:endParaRPr lang="en-US" dirty="0"/>
          </a:p>
        </p:txBody>
      </p:sp>
    </p:spTree>
    <p:extLst>
      <p:ext uri="{BB962C8B-B14F-4D97-AF65-F5344CB8AC3E}">
        <p14:creationId xmlns:p14="http://schemas.microsoft.com/office/powerpoint/2010/main" val="378829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lnSpcReduction="10000"/>
          </a:bodyPr>
          <a:lstStyle/>
          <a:p>
            <a:pPr algn="just"/>
            <a:r>
              <a:rPr lang="tr-TR" dirty="0"/>
              <a:t>17. yüzyıl başlarında, hazırlanan bibliyografyalar ve kataloglar, envanter listeleri olmaktan çıkmış ve bilgi erişim araçları haline gelmiştir.</a:t>
            </a:r>
            <a:endParaRPr lang="en-US" dirty="0"/>
          </a:p>
          <a:p>
            <a:pPr algn="just"/>
            <a:r>
              <a:rPr lang="tr-TR" dirty="0"/>
              <a:t>1791 yılında Fransa’da devlet, ülkenin tüm kütüphanelerindeki koleksiyonların </a:t>
            </a:r>
            <a:r>
              <a:rPr lang="tr-TR" dirty="0" err="1"/>
              <a:t>kataloglanmasını</a:t>
            </a:r>
            <a:r>
              <a:rPr lang="tr-TR" dirty="0"/>
              <a:t> ve bu konuda belli kurallar getirilmesini istemiştir. Kart kataloglar bu sayede ortaya çıkmıştır.</a:t>
            </a:r>
            <a:endParaRPr lang="en-US" dirty="0"/>
          </a:p>
          <a:p>
            <a:pPr algn="just"/>
            <a:r>
              <a:rPr lang="tr-TR" dirty="0"/>
              <a:t>Kataloglama işlemlerini belli esaslara bağlayan ilk öğeler </a:t>
            </a:r>
            <a:r>
              <a:rPr lang="tr-TR" dirty="0" err="1"/>
              <a:t>Panizzi</a:t>
            </a:r>
            <a:r>
              <a:rPr lang="tr-TR" dirty="0"/>
              <a:t> adlı kütüphaneci tarafından oluşturulmuştur. Bu kurallar daha sonra ortaya çıkan bütün kurallar için temel olmuştur. </a:t>
            </a:r>
            <a:endParaRPr lang="en-US" dirty="0"/>
          </a:p>
          <a:p>
            <a:pPr algn="just"/>
            <a:r>
              <a:rPr lang="tr-TR" dirty="0"/>
              <a:t>1876 yılında kütüphane koleksiyonları için ilk evrensel sınıflama sistemi </a:t>
            </a:r>
            <a:r>
              <a:rPr lang="tr-TR" dirty="0" err="1"/>
              <a:t>Melvil</a:t>
            </a:r>
            <a:r>
              <a:rPr lang="tr-TR" dirty="0"/>
              <a:t> </a:t>
            </a:r>
            <a:r>
              <a:rPr lang="tr-TR" dirty="0" err="1"/>
              <a:t>Dewey</a:t>
            </a:r>
            <a:r>
              <a:rPr lang="tr-TR" dirty="0"/>
              <a:t> tarafından hazırlanmıştır. </a:t>
            </a:r>
            <a:r>
              <a:rPr lang="tr-TR" dirty="0" err="1"/>
              <a:t>Dewey</a:t>
            </a:r>
            <a:r>
              <a:rPr lang="tr-TR" dirty="0"/>
              <a:t>, bilim dallarını on genel sınıfa ayırmıştı. Bunlar da kendi içinde alt konulara bölünüyordu</a:t>
            </a:r>
            <a:r>
              <a:rPr lang="tr-TR" dirty="0" smtClean="0"/>
              <a:t>.</a:t>
            </a:r>
            <a:endParaRPr lang="en-US" dirty="0"/>
          </a:p>
        </p:txBody>
      </p:sp>
    </p:spTree>
    <p:extLst>
      <p:ext uri="{BB962C8B-B14F-4D97-AF65-F5344CB8AC3E}">
        <p14:creationId xmlns:p14="http://schemas.microsoft.com/office/powerpoint/2010/main" val="748545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tr-TR" dirty="0"/>
              <a:t>1876 yılı dünya kütüphaneciliğinin en önemli yılıdır. İlk meslek kuruluşu olan ALA (</a:t>
            </a:r>
            <a:r>
              <a:rPr lang="tr-TR" dirty="0" err="1"/>
              <a:t>American</a:t>
            </a:r>
            <a:r>
              <a:rPr lang="tr-TR" dirty="0"/>
              <a:t> Library </a:t>
            </a:r>
            <a:r>
              <a:rPr lang="tr-TR" dirty="0" err="1"/>
              <a:t>Association</a:t>
            </a:r>
            <a:r>
              <a:rPr lang="tr-TR" dirty="0"/>
              <a:t>/Amerikan Kütüphaneler Derneği) bu yılda kurulmuş, dünyadaki ilk meslek dergimiz olan Library </a:t>
            </a:r>
            <a:r>
              <a:rPr lang="tr-TR" dirty="0" err="1"/>
              <a:t>Journal</a:t>
            </a:r>
            <a:r>
              <a:rPr lang="tr-TR" dirty="0"/>
              <a:t> bu yılda çıkmaya başlamıştır.</a:t>
            </a:r>
            <a:endParaRPr lang="en-US" dirty="0"/>
          </a:p>
          <a:p>
            <a:r>
              <a:rPr lang="tr-TR" dirty="0"/>
              <a:t>1901 yılında Kongre Kütüphanesi (Library of </a:t>
            </a:r>
            <a:r>
              <a:rPr lang="tr-TR" dirty="0" err="1"/>
              <a:t>Congress</a:t>
            </a:r>
            <a:r>
              <a:rPr lang="tr-TR" dirty="0"/>
              <a:t>) kendi koleksiyonu için hazırladığı fişlerden (katalog kartlarından) daha fazla üreterek diğer ülkelere satmaya başlamış, böylece merkezi kataloglama ortaya çıkmıştır.</a:t>
            </a:r>
            <a:endParaRPr lang="en-US" dirty="0"/>
          </a:p>
          <a:p>
            <a:endParaRPr lang="en-US" dirty="0"/>
          </a:p>
        </p:txBody>
      </p:sp>
    </p:spTree>
    <p:extLst>
      <p:ext uri="{BB962C8B-B14F-4D97-AF65-F5344CB8AC3E}">
        <p14:creationId xmlns:p14="http://schemas.microsoft.com/office/powerpoint/2010/main" val="1169594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1970 yılında OCLC tarafından basılan ilk katalog kartı </a:t>
            </a:r>
            <a:endParaRPr lang="en-US" dirty="0"/>
          </a:p>
        </p:txBody>
      </p:sp>
      <p:sp>
        <p:nvSpPr>
          <p:cNvPr id="3" name="İçerik Yer Tutucusu 2"/>
          <p:cNvSpPr>
            <a:spLocks noGrp="1"/>
          </p:cNvSpPr>
          <p:nvPr>
            <p:ph idx="1"/>
          </p:nvPr>
        </p:nvSpPr>
        <p:spPr/>
        <p:txBody>
          <a:bodyPr/>
          <a:lstStyle/>
          <a:p>
            <a:endParaRPr lang="en-US"/>
          </a:p>
        </p:txBody>
      </p:sp>
      <p:pic>
        <p:nvPicPr>
          <p:cNvPr id="4" name="Resim 3" descr="C:\Users\User\Desktop\11025962_10156345318490727_4710429857660406082_n.jpg"/>
          <p:cNvPicPr/>
          <p:nvPr/>
        </p:nvPicPr>
        <p:blipFill>
          <a:blip r:embed="rId2">
            <a:extLst>
              <a:ext uri="{28A0092B-C50C-407E-A947-70E740481C1C}">
                <a14:useLocalDpi xmlns:a14="http://schemas.microsoft.com/office/drawing/2010/main" val="0"/>
              </a:ext>
            </a:extLst>
          </a:blip>
          <a:srcRect/>
          <a:stretch>
            <a:fillRect/>
          </a:stretch>
        </p:blipFill>
        <p:spPr bwMode="auto">
          <a:xfrm>
            <a:off x="1889154" y="2711767"/>
            <a:ext cx="4901565" cy="3034665"/>
          </a:xfrm>
          <a:prstGeom prst="rect">
            <a:avLst/>
          </a:prstGeom>
          <a:noFill/>
          <a:ln>
            <a:noFill/>
          </a:ln>
        </p:spPr>
      </p:pic>
    </p:spTree>
    <p:extLst>
      <p:ext uri="{BB962C8B-B14F-4D97-AF65-F5344CB8AC3E}">
        <p14:creationId xmlns:p14="http://schemas.microsoft.com/office/powerpoint/2010/main" val="3186128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Katalog kartları dolabı</a:t>
            </a:r>
            <a:endParaRPr lang="en-US" dirty="0"/>
          </a:p>
        </p:txBody>
      </p:sp>
      <p:pic>
        <p:nvPicPr>
          <p:cNvPr id="4" name="İçerik Yer Tutucusu 3" descr="H:\Bilginin Organizasyonuna Giriş\42-73700646.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90623" y="2603500"/>
            <a:ext cx="4555066" cy="3416300"/>
          </a:xfrm>
          <a:prstGeom prst="rect">
            <a:avLst/>
          </a:prstGeom>
          <a:noFill/>
          <a:ln>
            <a:noFill/>
          </a:ln>
        </p:spPr>
      </p:pic>
    </p:spTree>
    <p:extLst>
      <p:ext uri="{BB962C8B-B14F-4D97-AF65-F5344CB8AC3E}">
        <p14:creationId xmlns:p14="http://schemas.microsoft.com/office/powerpoint/2010/main" val="59545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tr-TR" dirty="0"/>
              <a:t>İkinci Dünya Savaşı’ndan sonra yaşanan bilgi patlaması, bilginin evrenselliğini ortaya çıkarmış ve bu bilgilerin ortak kullanımı için bilimsel haberleşmeyi kolaylaştıracak bir yola ihtiyaç duyulmuştur. Böylece kataloglama kurallarının uluslararası bir standarda ulaşması büyük bir ihtiyaç haline gelmiştir.</a:t>
            </a:r>
            <a:endParaRPr lang="en-US" dirty="0"/>
          </a:p>
          <a:p>
            <a:endParaRPr lang="en-US" dirty="0"/>
          </a:p>
        </p:txBody>
      </p:sp>
    </p:spTree>
    <p:extLst>
      <p:ext uri="{BB962C8B-B14F-4D97-AF65-F5344CB8AC3E}">
        <p14:creationId xmlns:p14="http://schemas.microsoft.com/office/powerpoint/2010/main" val="13501599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63</TotalTime>
  <Words>1334</Words>
  <Application>Microsoft Office PowerPoint</Application>
  <PresentationFormat>Geniş ekran</PresentationFormat>
  <Paragraphs>39</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Century Gothic</vt:lpstr>
      <vt:lpstr>Wingdings 3</vt:lpstr>
      <vt:lpstr>İyon Toplantı Odası</vt:lpstr>
      <vt:lpstr>BİLGİNİN ORGANİZASYONUNA GİRİŞ</vt:lpstr>
      <vt:lpstr>İSLAMİYET DÖNEMİ</vt:lpstr>
      <vt:lpstr>PowerPoint Sunusu</vt:lpstr>
      <vt:lpstr>PowerPoint Sunusu</vt:lpstr>
      <vt:lpstr>PowerPoint Sunusu</vt:lpstr>
      <vt:lpstr>PowerPoint Sunusu</vt:lpstr>
      <vt:lpstr>1970 yılında OCLC tarafından basılan ilk katalog kartı </vt:lpstr>
      <vt:lpstr>Katalog kartları dolabı</vt:lpstr>
      <vt:lpstr>PowerPoint Sunusu</vt:lpstr>
      <vt:lpstr>PowerPoint Sunusu</vt:lpstr>
      <vt:lpstr>PowerPoint Sunusu</vt:lpstr>
      <vt:lpstr>OSMANLI İMPARATOLUĞU’NDA VE TÜRKİYE’DE DURUM</vt:lpstr>
      <vt:lpstr>Keşf’üz Zünun</vt:lpstr>
      <vt:lpstr>Türkiye Bibliyografyası</vt:lpstr>
      <vt:lpstr>PowerPoint Sunusu</vt:lpstr>
      <vt:lpstr>Türkiye Makaleler Bibliyografyası</vt:lpstr>
      <vt:lpstr>TO-KAT (Toplu Katalog)</vt:lpstr>
      <vt:lpstr>OCLC WorldCat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BİLGİNİN ORGANİZASYONUNA GİRİŞ</dc:title>
  <dc:creator>dogan_atilgan</dc:creator>
  <cp:lastModifiedBy>dogan_atilgan</cp:lastModifiedBy>
  <cp:revision>6</cp:revision>
  <dcterms:created xsi:type="dcterms:W3CDTF">2020-02-17T07:55:03Z</dcterms:created>
  <dcterms:modified xsi:type="dcterms:W3CDTF">2020-02-25T12:49:27Z</dcterms:modified>
</cp:coreProperties>
</file>