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77EFF83-26B5-4707-B195-FF6FC241CDA9}"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2579075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7EFF83-26B5-4707-B195-FF6FC241CDA9}"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3646848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7EFF83-26B5-4707-B195-FF6FC241CDA9}"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3607107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7EFF83-26B5-4707-B195-FF6FC241CDA9}"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624118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77EFF83-26B5-4707-B195-FF6FC241CDA9}"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1595017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77EFF83-26B5-4707-B195-FF6FC241CDA9}"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527159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77EFF83-26B5-4707-B195-FF6FC241CDA9}" type="datetimeFigureOut">
              <a:rPr lang="tr-TR" smtClean="0"/>
              <a:t>17.02.2018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206946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77EFF83-26B5-4707-B195-FF6FC241CDA9}" type="datetimeFigureOut">
              <a:rPr lang="tr-TR" smtClean="0"/>
              <a:t>17.02.2018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3532380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77EFF83-26B5-4707-B195-FF6FC241CDA9}" type="datetimeFigureOut">
              <a:rPr lang="tr-TR" smtClean="0"/>
              <a:t>17.02.2018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4071169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77EFF83-26B5-4707-B195-FF6FC241CDA9}"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1131129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77EFF83-26B5-4707-B195-FF6FC241CDA9}"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55DCA2-7111-49A3-8E87-4CCBA8AF0DB5}" type="slidenum">
              <a:rPr lang="tr-TR" smtClean="0"/>
              <a:t>‹#›</a:t>
            </a:fld>
            <a:endParaRPr lang="tr-TR"/>
          </a:p>
        </p:txBody>
      </p:sp>
    </p:spTree>
    <p:extLst>
      <p:ext uri="{BB962C8B-B14F-4D97-AF65-F5344CB8AC3E}">
        <p14:creationId xmlns:p14="http://schemas.microsoft.com/office/powerpoint/2010/main" val="3755195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EFF83-26B5-4707-B195-FF6FC241CDA9}" type="datetimeFigureOut">
              <a:rPr lang="tr-TR" smtClean="0"/>
              <a:t>17.02.2018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5DCA2-7111-49A3-8E87-4CCBA8AF0DB5}" type="slidenum">
              <a:rPr lang="tr-TR" smtClean="0"/>
              <a:t>‹#›</a:t>
            </a:fld>
            <a:endParaRPr lang="tr-TR"/>
          </a:p>
        </p:txBody>
      </p:sp>
    </p:spTree>
    <p:extLst>
      <p:ext uri="{BB962C8B-B14F-4D97-AF65-F5344CB8AC3E}">
        <p14:creationId xmlns:p14="http://schemas.microsoft.com/office/powerpoint/2010/main" val="323427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65995"/>
          </a:xfrm>
        </p:spPr>
        <p:txBody>
          <a:bodyPr>
            <a:noAutofit/>
          </a:bodyPr>
          <a:lstStyle/>
          <a:p>
            <a:r>
              <a:rPr lang="tr-TR" sz="4400" dirty="0" smtClean="0"/>
              <a:t>Ekonominin Ölçülmesi: Faiz, Döviz Kuru, Ödemeler Dengesi</a:t>
            </a:r>
            <a:endParaRPr lang="tr-TR" sz="4400" dirty="0"/>
          </a:p>
        </p:txBody>
      </p:sp>
      <p:sp>
        <p:nvSpPr>
          <p:cNvPr id="3" name="Alt Başlık 2"/>
          <p:cNvSpPr>
            <a:spLocks noGrp="1"/>
          </p:cNvSpPr>
          <p:nvPr>
            <p:ph type="subTitle" idx="1"/>
          </p:nvPr>
        </p:nvSpPr>
        <p:spPr/>
        <p:txBody>
          <a:bodyPr/>
          <a:lstStyle/>
          <a:p>
            <a:r>
              <a:rPr lang="tr-TR" dirty="0" smtClean="0"/>
              <a:t>Yrd. Doç. Dr. Akın </a:t>
            </a:r>
            <a:r>
              <a:rPr lang="tr-TR" dirty="0" err="1" smtClean="0"/>
              <a:t>Usupbeyli</a:t>
            </a:r>
            <a:endParaRPr lang="tr-TR" dirty="0" smtClean="0"/>
          </a:p>
          <a:p>
            <a:endParaRPr lang="tr-TR" dirty="0"/>
          </a:p>
        </p:txBody>
      </p:sp>
    </p:spTree>
    <p:extLst>
      <p:ext uri="{BB962C8B-B14F-4D97-AF65-F5344CB8AC3E}">
        <p14:creationId xmlns:p14="http://schemas.microsoft.com/office/powerpoint/2010/main" val="378408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Ödemeler Dengesi</a:t>
            </a:r>
            <a:endParaRPr lang="tr-TR" dirty="0"/>
          </a:p>
        </p:txBody>
      </p:sp>
      <p:sp>
        <p:nvSpPr>
          <p:cNvPr id="3" name="İçerik Yer Tutucusu 2"/>
          <p:cNvSpPr>
            <a:spLocks noGrp="1"/>
          </p:cNvSpPr>
          <p:nvPr>
            <p:ph idx="1"/>
          </p:nvPr>
        </p:nvSpPr>
        <p:spPr/>
        <p:txBody>
          <a:bodyPr>
            <a:normAutofit/>
          </a:bodyPr>
          <a:lstStyle/>
          <a:p>
            <a:r>
              <a:rPr lang="tr-TR" b="1" dirty="0"/>
              <a:t>Cari İşlemler Hesabı:</a:t>
            </a:r>
            <a:endParaRPr lang="tr-TR" dirty="0"/>
          </a:p>
          <a:p>
            <a:r>
              <a:rPr lang="tr-TR" dirty="0" smtClean="0"/>
              <a:t>Mal ve Hizmet Ticareti</a:t>
            </a:r>
            <a:r>
              <a:rPr lang="tr-TR" dirty="0"/>
              <a:t>: </a:t>
            </a:r>
            <a:r>
              <a:rPr lang="tr-TR" dirty="0" smtClean="0"/>
              <a:t>İhracat ve ithalat kaleminden oluşur. Dolayısıyla bu </a:t>
            </a:r>
            <a:r>
              <a:rPr lang="tr-TR" dirty="0"/>
              <a:t>hesapta </a:t>
            </a:r>
            <a:r>
              <a:rPr lang="tr-TR" dirty="0" smtClean="0"/>
              <a:t>mal ve hizmet  </a:t>
            </a:r>
            <a:r>
              <a:rPr lang="tr-TR" dirty="0"/>
              <a:t>alış ve satışları yer alır.</a:t>
            </a:r>
          </a:p>
          <a:p>
            <a:r>
              <a:rPr lang="tr-TR" dirty="0" smtClean="0"/>
              <a:t>Yatırım </a:t>
            </a:r>
            <a:r>
              <a:rPr lang="tr-TR" dirty="0"/>
              <a:t>Gelir-Gider Hesabı: </a:t>
            </a:r>
            <a:r>
              <a:rPr lang="tr-TR" dirty="0" smtClean="0"/>
              <a:t>Portföy yatırımlarından oluşan </a:t>
            </a:r>
            <a:r>
              <a:rPr lang="tr-TR" dirty="0"/>
              <a:t>gelir ve </a:t>
            </a:r>
            <a:r>
              <a:rPr lang="tr-TR" dirty="0" smtClean="0"/>
              <a:t>giderler ile </a:t>
            </a:r>
            <a:r>
              <a:rPr lang="tr-TR" dirty="0"/>
              <a:t>dış borç faiz ödemelerinin </a:t>
            </a:r>
            <a:r>
              <a:rPr lang="tr-TR" dirty="0" smtClean="0"/>
              <a:t>tutulduğu hesaptır</a:t>
            </a:r>
            <a:r>
              <a:rPr lang="tr-TR" dirty="0"/>
              <a:t>.</a:t>
            </a:r>
          </a:p>
          <a:p>
            <a:r>
              <a:rPr lang="tr-TR" dirty="0" smtClean="0"/>
              <a:t>Transfer </a:t>
            </a:r>
            <a:r>
              <a:rPr lang="tr-TR" dirty="0"/>
              <a:t>Hesabı: </a:t>
            </a:r>
            <a:r>
              <a:rPr lang="tr-TR" dirty="0" smtClean="0"/>
              <a:t> İşçi dövizi, bağış ve yardımlar gibi ü</a:t>
            </a:r>
            <a:r>
              <a:rPr lang="tr-TR" dirty="0" smtClean="0"/>
              <a:t>lkeler </a:t>
            </a:r>
            <a:r>
              <a:rPr lang="tr-TR" dirty="0"/>
              <a:t>arasında yapılan </a:t>
            </a:r>
            <a:r>
              <a:rPr lang="tr-TR" dirty="0" smtClean="0"/>
              <a:t>karşılıksız transferlerin </a:t>
            </a:r>
            <a:r>
              <a:rPr lang="tr-TR" dirty="0"/>
              <a:t>yazıldığı hesaptır. </a:t>
            </a:r>
          </a:p>
          <a:p>
            <a:r>
              <a:rPr lang="tr-TR" dirty="0"/>
              <a:t>Not: Cari işlemler hesabı pozitif </a:t>
            </a:r>
            <a:r>
              <a:rPr lang="tr-TR" dirty="0" smtClean="0"/>
              <a:t>değer alırsa cari </a:t>
            </a:r>
            <a:r>
              <a:rPr lang="tr-TR" dirty="0"/>
              <a:t>fazlayı ifade ederken, negatif değer </a:t>
            </a:r>
            <a:r>
              <a:rPr lang="tr-TR" dirty="0" smtClean="0"/>
              <a:t>alırsa </a:t>
            </a:r>
            <a:r>
              <a:rPr lang="tr-TR" dirty="0"/>
              <a:t>cari </a:t>
            </a:r>
            <a:r>
              <a:rPr lang="tr-TR" dirty="0" smtClean="0"/>
              <a:t>açık söz konusudur.</a:t>
            </a:r>
            <a:endParaRPr lang="tr-TR" dirty="0"/>
          </a:p>
          <a:p>
            <a:endParaRPr lang="tr-TR" dirty="0"/>
          </a:p>
        </p:txBody>
      </p:sp>
    </p:spTree>
    <p:extLst>
      <p:ext uri="{BB962C8B-B14F-4D97-AF65-F5344CB8AC3E}">
        <p14:creationId xmlns:p14="http://schemas.microsoft.com/office/powerpoint/2010/main" val="1347329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Ödemeler Dengesi</a:t>
            </a:r>
            <a:endParaRPr lang="tr-TR" dirty="0"/>
          </a:p>
        </p:txBody>
      </p:sp>
      <p:sp>
        <p:nvSpPr>
          <p:cNvPr id="3" name="İçerik Yer Tutucusu 2"/>
          <p:cNvSpPr>
            <a:spLocks noGrp="1"/>
          </p:cNvSpPr>
          <p:nvPr>
            <p:ph idx="1"/>
          </p:nvPr>
        </p:nvSpPr>
        <p:spPr/>
        <p:txBody>
          <a:bodyPr>
            <a:normAutofit fontScale="92500" lnSpcReduction="20000"/>
          </a:bodyPr>
          <a:lstStyle/>
          <a:p>
            <a:r>
              <a:rPr lang="tr-TR" b="1" dirty="0"/>
              <a:t>Sermaye </a:t>
            </a:r>
            <a:r>
              <a:rPr lang="tr-TR" b="1" dirty="0" smtClean="0"/>
              <a:t>ve Finans Hesabı</a:t>
            </a:r>
            <a:endParaRPr lang="tr-TR" dirty="0"/>
          </a:p>
          <a:p>
            <a:r>
              <a:rPr lang="tr-TR" dirty="0" smtClean="0"/>
              <a:t>Sermaye </a:t>
            </a:r>
            <a:r>
              <a:rPr lang="tr-TR" dirty="0"/>
              <a:t>Hesabı: Sermaye </a:t>
            </a:r>
            <a:r>
              <a:rPr lang="tr-TR" dirty="0" smtClean="0"/>
              <a:t>transferlerinin kayıt altına alındığı hesaptır</a:t>
            </a:r>
            <a:r>
              <a:rPr lang="tr-TR" dirty="0"/>
              <a:t>. </a:t>
            </a:r>
            <a:r>
              <a:rPr lang="tr-TR" dirty="0" smtClean="0"/>
              <a:t>Ayrıca dış </a:t>
            </a:r>
            <a:r>
              <a:rPr lang="tr-TR" dirty="0"/>
              <a:t>borç anapara geri ödemeleri bu hesaba yazılır</a:t>
            </a:r>
            <a:r>
              <a:rPr lang="tr-TR" dirty="0" smtClean="0"/>
              <a:t>.</a:t>
            </a:r>
            <a:endParaRPr lang="tr-TR" dirty="0"/>
          </a:p>
          <a:p>
            <a:r>
              <a:rPr lang="tr-TR" dirty="0" smtClean="0"/>
              <a:t>Finans Hesabı şu kalemleri içerir</a:t>
            </a:r>
            <a:endParaRPr lang="tr-TR" dirty="0"/>
          </a:p>
          <a:p>
            <a:r>
              <a:rPr lang="tr-TR" dirty="0"/>
              <a:t>Doğrudan Yabancı </a:t>
            </a:r>
            <a:r>
              <a:rPr lang="tr-TR" dirty="0" smtClean="0"/>
              <a:t>Yatırımlar: </a:t>
            </a:r>
            <a:r>
              <a:rPr lang="tr-TR" dirty="0"/>
              <a:t>Ülkede üretim gerçekleştirmek için </a:t>
            </a:r>
            <a:r>
              <a:rPr lang="tr-TR" dirty="0" smtClean="0"/>
              <a:t>ya </a:t>
            </a:r>
            <a:r>
              <a:rPr lang="tr-TR" dirty="0"/>
              <a:t>da </a:t>
            </a:r>
            <a:r>
              <a:rPr lang="tr-TR" dirty="0" smtClean="0"/>
              <a:t>mevcut şirketleri satın almak veya </a:t>
            </a:r>
            <a:r>
              <a:rPr lang="tr-TR" dirty="0"/>
              <a:t>ortak olmak amacıyla gelen yabancı sermayenin takip edildiği hesaptır.</a:t>
            </a:r>
          </a:p>
          <a:p>
            <a:r>
              <a:rPr lang="tr-TR" dirty="0" smtClean="0"/>
              <a:t>Portföy Yatırımları</a:t>
            </a:r>
            <a:r>
              <a:rPr lang="tr-TR" dirty="0"/>
              <a:t>: Ülkeye </a:t>
            </a:r>
            <a:r>
              <a:rPr lang="tr-TR" dirty="0" smtClean="0"/>
              <a:t>tahvil, </a:t>
            </a:r>
            <a:r>
              <a:rPr lang="tr-TR" dirty="0"/>
              <a:t>bono ve hisse </a:t>
            </a:r>
            <a:r>
              <a:rPr lang="tr-TR" dirty="0" smtClean="0"/>
              <a:t>senedi gibi finansal varlık yatırımlarının yazıldığı </a:t>
            </a:r>
            <a:r>
              <a:rPr lang="tr-TR" dirty="0"/>
              <a:t>hesaptır</a:t>
            </a:r>
            <a:r>
              <a:rPr lang="tr-TR" dirty="0" smtClean="0"/>
              <a:t>.</a:t>
            </a:r>
          </a:p>
          <a:p>
            <a:r>
              <a:rPr lang="tr-TR" dirty="0"/>
              <a:t>Resmi Rezerv Hesabı: Ülkenin merkez bankası ve IMF nezdinde sahip olduğu altın ve döviz rezervlerinde meydana gelen değişimlerin yazıldığı hesaptır.</a:t>
            </a:r>
          </a:p>
          <a:p>
            <a:endParaRPr lang="tr-TR" dirty="0"/>
          </a:p>
        </p:txBody>
      </p:sp>
    </p:spTree>
    <p:extLst>
      <p:ext uri="{BB962C8B-B14F-4D97-AF65-F5344CB8AC3E}">
        <p14:creationId xmlns:p14="http://schemas.microsoft.com/office/powerpoint/2010/main" val="3416440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Ödemeler Dengesi</a:t>
            </a:r>
            <a:endParaRPr lang="tr-TR" dirty="0"/>
          </a:p>
        </p:txBody>
      </p:sp>
      <p:sp>
        <p:nvSpPr>
          <p:cNvPr id="3" name="İçerik Yer Tutucusu 2"/>
          <p:cNvSpPr>
            <a:spLocks noGrp="1"/>
          </p:cNvSpPr>
          <p:nvPr>
            <p:ph idx="1"/>
          </p:nvPr>
        </p:nvSpPr>
        <p:spPr/>
        <p:txBody>
          <a:bodyPr/>
          <a:lstStyle/>
          <a:p>
            <a:pPr>
              <a:lnSpc>
                <a:spcPct val="150000"/>
              </a:lnSpc>
            </a:pPr>
            <a:r>
              <a:rPr lang="tr-TR" b="1" dirty="0"/>
              <a:t>Net Hata Noksanı Hesabı</a:t>
            </a:r>
            <a:r>
              <a:rPr lang="tr-TR" b="1" dirty="0" smtClean="0"/>
              <a:t>: </a:t>
            </a:r>
            <a:r>
              <a:rPr lang="tr-TR" dirty="0" smtClean="0"/>
              <a:t>Pratikte cari işlemler hesabı ile Sermaye Finans hesabının toplamı sıfıra eşit olmalıdır. </a:t>
            </a:r>
            <a:r>
              <a:rPr lang="tr-TR" dirty="0"/>
              <a:t> </a:t>
            </a:r>
            <a:r>
              <a:rPr lang="tr-TR" dirty="0" smtClean="0"/>
              <a:t>Aksi bir durumda ülkeye izah edilemeyen bir döviz </a:t>
            </a:r>
            <a:r>
              <a:rPr lang="tr-TR" dirty="0" err="1" smtClean="0"/>
              <a:t>girş</a:t>
            </a:r>
            <a:r>
              <a:rPr lang="tr-TR" dirty="0" smtClean="0"/>
              <a:t> veya çıkışı olmuştur. Bu hesap bilanço </a:t>
            </a:r>
            <a:r>
              <a:rPr lang="tr-TR" dirty="0"/>
              <a:t>denkliğini sağlamaya yönelik bir düzeltme </a:t>
            </a:r>
            <a:r>
              <a:rPr lang="tr-TR" dirty="0" smtClean="0"/>
              <a:t>hesabıdır ve kaynağı </a:t>
            </a:r>
            <a:r>
              <a:rPr lang="tr-TR" dirty="0"/>
              <a:t>belli olmayan sermaye giriş ve çıkışlarını </a:t>
            </a:r>
            <a:r>
              <a:rPr lang="tr-TR" smtClean="0"/>
              <a:t>göstermektedir.</a:t>
            </a:r>
            <a:endParaRPr lang="tr-TR" dirty="0"/>
          </a:p>
        </p:txBody>
      </p:sp>
    </p:spTree>
    <p:extLst>
      <p:ext uri="{BB962C8B-B14F-4D97-AF65-F5344CB8AC3E}">
        <p14:creationId xmlns:p14="http://schemas.microsoft.com/office/powerpoint/2010/main" val="1650818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Ders Planı</a:t>
            </a:r>
            <a:endParaRPr lang="tr-TR" dirty="0"/>
          </a:p>
        </p:txBody>
      </p:sp>
      <p:sp>
        <p:nvSpPr>
          <p:cNvPr id="3" name="İçerik Yer Tutucusu 2"/>
          <p:cNvSpPr>
            <a:spLocks noGrp="1"/>
          </p:cNvSpPr>
          <p:nvPr>
            <p:ph idx="1"/>
          </p:nvPr>
        </p:nvSpPr>
        <p:spPr/>
        <p:txBody>
          <a:bodyPr/>
          <a:lstStyle/>
          <a:p>
            <a:r>
              <a:rPr lang="tr-TR" dirty="0" smtClean="0"/>
              <a:t>Faiz</a:t>
            </a:r>
          </a:p>
          <a:p>
            <a:r>
              <a:rPr lang="tr-TR" dirty="0" smtClean="0"/>
              <a:t>Döviz Kuru</a:t>
            </a:r>
          </a:p>
          <a:p>
            <a:r>
              <a:rPr lang="tr-TR" dirty="0" smtClean="0"/>
              <a:t>Ödemeler Dengesi</a:t>
            </a:r>
            <a:endParaRPr lang="tr-TR" dirty="0"/>
          </a:p>
        </p:txBody>
      </p:sp>
    </p:spTree>
    <p:extLst>
      <p:ext uri="{BB962C8B-B14F-4D97-AF65-F5344CB8AC3E}">
        <p14:creationId xmlns:p14="http://schemas.microsoft.com/office/powerpoint/2010/main" val="203581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Faiz</a:t>
            </a:r>
            <a:endParaRPr lang="tr-TR" dirty="0"/>
          </a:p>
        </p:txBody>
      </p:sp>
      <p:sp>
        <p:nvSpPr>
          <p:cNvPr id="3" name="İçerik Yer Tutucusu 2"/>
          <p:cNvSpPr>
            <a:spLocks noGrp="1"/>
          </p:cNvSpPr>
          <p:nvPr>
            <p:ph idx="1"/>
          </p:nvPr>
        </p:nvSpPr>
        <p:spPr/>
        <p:txBody>
          <a:bodyPr/>
          <a:lstStyle/>
          <a:p>
            <a:pPr>
              <a:lnSpc>
                <a:spcPct val="150000"/>
              </a:lnSpc>
            </a:pPr>
            <a:r>
              <a:rPr lang="tr-TR" dirty="0" smtClean="0"/>
              <a:t>Faiz, </a:t>
            </a:r>
            <a:r>
              <a:rPr lang="tr-TR" dirty="0" err="1" smtClean="0"/>
              <a:t>Neoklasiklere</a:t>
            </a:r>
            <a:r>
              <a:rPr lang="tr-TR" dirty="0" smtClean="0"/>
              <a:t> göre gelirden tasarruf etmenin ve bugünkü tüketimden vazgeçmenin mükafatı iken Keynes’e göre likiditeden vazgeçmenin karşılığıdır. Keynes’e göre elinde para tutmak alacaklı olmaktan daha güvenli bir durumdur. Bu yüzden Keynes’in faiz teorisi «Likidite Tercih Teorisi» olarak adlandırılır. Para talebi ile para arzının eşitlendiği durumda faiz belirlenir.</a:t>
            </a:r>
            <a:endParaRPr lang="tr-TR" dirty="0"/>
          </a:p>
        </p:txBody>
      </p:sp>
    </p:spTree>
    <p:extLst>
      <p:ext uri="{BB962C8B-B14F-4D97-AF65-F5344CB8AC3E}">
        <p14:creationId xmlns:p14="http://schemas.microsoft.com/office/powerpoint/2010/main" val="692649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Faiz</a:t>
            </a:r>
            <a:endParaRPr lang="tr-TR" dirty="0"/>
          </a:p>
        </p:txBody>
      </p:sp>
      <p:sp>
        <p:nvSpPr>
          <p:cNvPr id="3" name="İçerik Yer Tutucusu 2"/>
          <p:cNvSpPr>
            <a:spLocks noGrp="1"/>
          </p:cNvSpPr>
          <p:nvPr>
            <p:ph idx="1"/>
          </p:nvPr>
        </p:nvSpPr>
        <p:spPr/>
        <p:txBody>
          <a:bodyPr/>
          <a:lstStyle/>
          <a:p>
            <a:pPr>
              <a:lnSpc>
                <a:spcPct val="150000"/>
              </a:lnSpc>
            </a:pPr>
            <a:r>
              <a:rPr lang="tr-TR" dirty="0" err="1" smtClean="0"/>
              <a:t>Neoklasikler</a:t>
            </a:r>
            <a:r>
              <a:rPr lang="tr-TR" dirty="0" smtClean="0"/>
              <a:t> ise faizin ödünç verilebilir fonlar piyasasında ortaya çıktığını savunur. </a:t>
            </a:r>
            <a:r>
              <a:rPr lang="tr-TR" dirty="0" smtClean="0"/>
              <a:t>Ödünç verilebilir fonlar piyasasında tasarruf arzı ile yatırım talebi bir araya gelecek ve tasarruf ile yatırım eşitliği faiz oranı ile sağlanacaktır. Yatırımlar faiz haddinin azalan tasarruflar ise artan bir </a:t>
            </a:r>
            <a:r>
              <a:rPr lang="tr-TR" dirty="0" err="1" smtClean="0"/>
              <a:t>fonsiyonudur</a:t>
            </a:r>
            <a:r>
              <a:rPr lang="tr-TR" dirty="0" smtClean="0"/>
              <a:t>.</a:t>
            </a:r>
            <a:endParaRPr lang="tr-TR" dirty="0"/>
          </a:p>
        </p:txBody>
      </p:sp>
    </p:spTree>
    <p:extLst>
      <p:ext uri="{BB962C8B-B14F-4D97-AF65-F5344CB8AC3E}">
        <p14:creationId xmlns:p14="http://schemas.microsoft.com/office/powerpoint/2010/main" val="3315737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Faiz</a:t>
            </a:r>
            <a:endParaRPr lang="tr-TR" dirty="0"/>
          </a:p>
        </p:txBody>
      </p:sp>
      <p:sp>
        <p:nvSpPr>
          <p:cNvPr id="3" name="İçerik Yer Tutucusu 2"/>
          <p:cNvSpPr>
            <a:spLocks noGrp="1"/>
          </p:cNvSpPr>
          <p:nvPr>
            <p:ph idx="1"/>
          </p:nvPr>
        </p:nvSpPr>
        <p:spPr/>
        <p:txBody>
          <a:bodyPr>
            <a:normAutofit fontScale="92500" lnSpcReduction="20000"/>
          </a:bodyPr>
          <a:lstStyle/>
          <a:p>
            <a:pPr>
              <a:lnSpc>
                <a:spcPct val="150000"/>
              </a:lnSpc>
            </a:pPr>
            <a:r>
              <a:rPr lang="tr-TR" dirty="0" smtClean="0"/>
              <a:t>Nominal </a:t>
            </a:r>
            <a:r>
              <a:rPr lang="tr-TR" dirty="0"/>
              <a:t>ve reel </a:t>
            </a:r>
            <a:r>
              <a:rPr lang="tr-TR" dirty="0" smtClean="0"/>
              <a:t>faiz</a:t>
            </a:r>
          </a:p>
          <a:p>
            <a:pPr>
              <a:lnSpc>
                <a:spcPct val="150000"/>
              </a:lnSpc>
            </a:pPr>
            <a:r>
              <a:rPr lang="tr-TR" dirty="0" smtClean="0"/>
              <a:t>Banka </a:t>
            </a:r>
            <a:r>
              <a:rPr lang="tr-TR" dirty="0"/>
              <a:t>veya türevleri gibi kurumlar tarafından </a:t>
            </a:r>
            <a:r>
              <a:rPr lang="tr-TR" dirty="0" smtClean="0"/>
              <a:t>açıklanan faiz oranlarına,</a:t>
            </a:r>
            <a:r>
              <a:rPr lang="tr-TR" dirty="0"/>
              <a:t> </a:t>
            </a:r>
            <a:r>
              <a:rPr lang="tr-TR" b="1" dirty="0"/>
              <a:t>nominal faiz oranı</a:t>
            </a:r>
            <a:r>
              <a:rPr lang="tr-TR" dirty="0"/>
              <a:t> adı verilir. </a:t>
            </a:r>
            <a:endParaRPr lang="tr-TR" dirty="0" smtClean="0"/>
          </a:p>
          <a:p>
            <a:pPr>
              <a:lnSpc>
                <a:spcPct val="150000"/>
              </a:lnSpc>
            </a:pPr>
            <a:r>
              <a:rPr lang="tr-TR" dirty="0" smtClean="0"/>
              <a:t>Enflasyondan arındırılmış faize ise</a:t>
            </a:r>
            <a:r>
              <a:rPr lang="tr-TR" dirty="0"/>
              <a:t> </a:t>
            </a:r>
            <a:r>
              <a:rPr lang="tr-TR" b="1" dirty="0"/>
              <a:t>reel faiz oranı</a:t>
            </a:r>
            <a:r>
              <a:rPr lang="tr-TR" dirty="0"/>
              <a:t> denir. Nominal </a:t>
            </a:r>
            <a:r>
              <a:rPr lang="tr-TR" dirty="0" smtClean="0"/>
              <a:t>faiz orandan</a:t>
            </a:r>
            <a:r>
              <a:rPr lang="tr-TR" dirty="0"/>
              <a:t>, enflasyon </a:t>
            </a:r>
            <a:r>
              <a:rPr lang="tr-TR" dirty="0" smtClean="0"/>
              <a:t>oranının </a:t>
            </a:r>
            <a:r>
              <a:rPr lang="tr-TR" dirty="0"/>
              <a:t>çıkartılmasıyla </a:t>
            </a:r>
            <a:r>
              <a:rPr lang="tr-TR" dirty="0" smtClean="0"/>
              <a:t>elde edilir. </a:t>
            </a:r>
          </a:p>
          <a:p>
            <a:pPr>
              <a:lnSpc>
                <a:spcPct val="150000"/>
              </a:lnSpc>
            </a:pPr>
            <a:r>
              <a:rPr lang="tr-TR" dirty="0" smtClean="0"/>
              <a:t>Dolayısıyla nominal faiz oranının temel belirleyeni enflasyon iken reel faizi oranı risk primi gibi kavramlara bağlıdır.</a:t>
            </a:r>
            <a:endParaRPr lang="tr-TR" dirty="0"/>
          </a:p>
        </p:txBody>
      </p:sp>
    </p:spTree>
    <p:extLst>
      <p:ext uri="{BB962C8B-B14F-4D97-AF65-F5344CB8AC3E}">
        <p14:creationId xmlns:p14="http://schemas.microsoft.com/office/powerpoint/2010/main" val="1480872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Döviz Kuru </a:t>
            </a:r>
            <a:endParaRPr lang="tr-TR" dirty="0"/>
          </a:p>
        </p:txBody>
      </p:sp>
      <p:sp>
        <p:nvSpPr>
          <p:cNvPr id="3" name="İçerik Yer Tutucusu 2"/>
          <p:cNvSpPr>
            <a:spLocks noGrp="1"/>
          </p:cNvSpPr>
          <p:nvPr>
            <p:ph idx="1"/>
          </p:nvPr>
        </p:nvSpPr>
        <p:spPr/>
        <p:txBody>
          <a:bodyPr>
            <a:normAutofit/>
          </a:bodyPr>
          <a:lstStyle/>
          <a:p>
            <a:pPr>
              <a:lnSpc>
                <a:spcPct val="100000"/>
              </a:lnSpc>
            </a:pPr>
            <a:r>
              <a:rPr lang="tr-TR" dirty="0" smtClean="0"/>
              <a:t>İki ulusal paranın birbirleriyle değişim değerine </a:t>
            </a:r>
            <a:r>
              <a:rPr lang="tr-TR" dirty="0"/>
              <a:t>döviz kuru ya da nominal döviz </a:t>
            </a:r>
            <a:r>
              <a:rPr lang="tr-TR" dirty="0" smtClean="0"/>
              <a:t>kuru (e) </a:t>
            </a:r>
            <a:r>
              <a:rPr lang="tr-TR" dirty="0"/>
              <a:t>denir.</a:t>
            </a:r>
          </a:p>
          <a:p>
            <a:pPr>
              <a:lnSpc>
                <a:spcPct val="100000"/>
              </a:lnSpc>
            </a:pPr>
            <a:r>
              <a:rPr lang="tr-TR" dirty="0"/>
              <a:t>Dolaysız </a:t>
            </a:r>
            <a:r>
              <a:rPr lang="tr-TR" dirty="0" smtClean="0"/>
              <a:t>(</a:t>
            </a:r>
            <a:r>
              <a:rPr lang="tr-TR" dirty="0" err="1" smtClean="0"/>
              <a:t>enserten</a:t>
            </a:r>
            <a:r>
              <a:rPr lang="tr-TR" dirty="0" smtClean="0"/>
              <a:t>)Kotasyon-</a:t>
            </a:r>
            <a:r>
              <a:rPr lang="tr-TR" dirty="0"/>
              <a:t>&gt; </a:t>
            </a:r>
            <a:r>
              <a:rPr lang="tr-TR" dirty="0" smtClean="0"/>
              <a:t>Dolar karşılığı Türk Lirası 1$=4 TL</a:t>
            </a:r>
            <a:endParaRPr lang="tr-TR" dirty="0"/>
          </a:p>
          <a:p>
            <a:pPr>
              <a:lnSpc>
                <a:spcPct val="100000"/>
              </a:lnSpc>
            </a:pPr>
            <a:r>
              <a:rPr lang="tr-TR" dirty="0" smtClean="0"/>
              <a:t>Dolaylı (</a:t>
            </a:r>
            <a:r>
              <a:rPr lang="tr-TR" dirty="0" err="1" smtClean="0"/>
              <a:t>serten</a:t>
            </a:r>
            <a:r>
              <a:rPr lang="tr-TR" dirty="0" smtClean="0"/>
              <a:t>) </a:t>
            </a:r>
            <a:r>
              <a:rPr lang="tr-TR" dirty="0"/>
              <a:t>Kotasyon -&gt; </a:t>
            </a:r>
            <a:r>
              <a:rPr lang="tr-TR" dirty="0" smtClean="0"/>
              <a:t>Türk Lirası karşılığı Dolar 1 </a:t>
            </a:r>
            <a:r>
              <a:rPr lang="tr-TR" dirty="0"/>
              <a:t>TL = </a:t>
            </a:r>
            <a:r>
              <a:rPr lang="tr-TR" dirty="0" smtClean="0"/>
              <a:t>0,25</a:t>
            </a:r>
            <a:r>
              <a:rPr lang="tr-TR" dirty="0" smtClean="0"/>
              <a:t>$</a:t>
            </a:r>
            <a:endParaRPr lang="tr-TR" dirty="0"/>
          </a:p>
          <a:p>
            <a:pPr>
              <a:lnSpc>
                <a:spcPct val="100000"/>
              </a:lnSpc>
            </a:pPr>
            <a:r>
              <a:rPr lang="tr-TR" dirty="0"/>
              <a:t> </a:t>
            </a:r>
            <a:r>
              <a:rPr lang="tr-TR" dirty="0" smtClean="0"/>
              <a:t>Dolaysız kotasyon itibariyle, nominal </a:t>
            </a:r>
            <a:r>
              <a:rPr lang="tr-TR" dirty="0"/>
              <a:t>döviz kurunun </a:t>
            </a:r>
            <a:r>
              <a:rPr lang="tr-TR" dirty="0" smtClean="0"/>
              <a:t>artması ulusal paranın </a:t>
            </a:r>
            <a:r>
              <a:rPr lang="tr-TR" dirty="0"/>
              <a:t>değer kaybetmesini gösterirken, </a:t>
            </a:r>
            <a:r>
              <a:rPr lang="tr-TR" dirty="0" smtClean="0"/>
              <a:t>kurun </a:t>
            </a:r>
            <a:r>
              <a:rPr lang="tr-TR" dirty="0"/>
              <a:t>düşmesi </a:t>
            </a:r>
            <a:r>
              <a:rPr lang="tr-TR" dirty="0" smtClean="0"/>
              <a:t>ulusal paranın değerinin arttığını gösterir</a:t>
            </a:r>
            <a:r>
              <a:rPr lang="tr-TR" dirty="0"/>
              <a:t>. </a:t>
            </a:r>
            <a:r>
              <a:rPr lang="tr-TR" dirty="0" smtClean="0"/>
              <a:t>Bu yüzden nominal kur artarsa ihracat artacak ve ithalat azalacaktır.</a:t>
            </a:r>
            <a:endParaRPr lang="tr-TR" dirty="0"/>
          </a:p>
          <a:p>
            <a:endParaRPr lang="tr-TR" dirty="0"/>
          </a:p>
        </p:txBody>
      </p:sp>
    </p:spTree>
    <p:extLst>
      <p:ext uri="{BB962C8B-B14F-4D97-AF65-F5344CB8AC3E}">
        <p14:creationId xmlns:p14="http://schemas.microsoft.com/office/powerpoint/2010/main" val="3845940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Döviz Kuru </a:t>
            </a:r>
            <a:endParaRPr lang="tr-TR" dirty="0"/>
          </a:p>
        </p:txBody>
      </p:sp>
      <p:sp>
        <p:nvSpPr>
          <p:cNvPr id="3" name="İçerik Yer Tutucusu 2"/>
          <p:cNvSpPr>
            <a:spLocks noGrp="1"/>
          </p:cNvSpPr>
          <p:nvPr>
            <p:ph idx="1"/>
          </p:nvPr>
        </p:nvSpPr>
        <p:spPr/>
        <p:txBody>
          <a:bodyPr/>
          <a:lstStyle/>
          <a:p>
            <a:pPr>
              <a:lnSpc>
                <a:spcPct val="150000"/>
              </a:lnSpc>
            </a:pPr>
            <a:r>
              <a:rPr lang="tr-TR" dirty="0" smtClean="0"/>
              <a:t>Reel döviz kuru (R) ise iki ülkenin enflasyon oranlarındaki farklılığı dikkate alınarak hesaplanmasıdır. Diğer bir değişle nominal döviz kurunun fiyatlar genel seviyesinden arındırılmış halidir.</a:t>
            </a:r>
          </a:p>
          <a:p>
            <a:pPr>
              <a:lnSpc>
                <a:spcPct val="150000"/>
              </a:lnSpc>
            </a:pPr>
            <a:r>
              <a:rPr lang="tr-TR" dirty="0" smtClean="0"/>
              <a:t>R: (</a:t>
            </a:r>
            <a:r>
              <a:rPr lang="tr-TR" dirty="0" err="1" smtClean="0"/>
              <a:t>e.Pf</a:t>
            </a:r>
            <a:r>
              <a:rPr lang="tr-TR" dirty="0" smtClean="0"/>
              <a:t>)/Pd</a:t>
            </a:r>
          </a:p>
          <a:p>
            <a:pPr>
              <a:lnSpc>
                <a:spcPct val="150000"/>
              </a:lnSpc>
            </a:pPr>
            <a:r>
              <a:rPr lang="tr-TR" dirty="0" err="1" smtClean="0"/>
              <a:t>Pf</a:t>
            </a:r>
            <a:r>
              <a:rPr lang="tr-TR" dirty="0" smtClean="0"/>
              <a:t>: yabancı fiyatlar genel seviyesi</a:t>
            </a:r>
          </a:p>
          <a:p>
            <a:pPr>
              <a:lnSpc>
                <a:spcPct val="150000"/>
              </a:lnSpc>
            </a:pPr>
            <a:r>
              <a:rPr lang="tr-TR" dirty="0" smtClean="0"/>
              <a:t>Pd: ulusal fiyatlar genel seviyesi</a:t>
            </a:r>
            <a:endParaRPr lang="tr-TR" dirty="0" smtClean="0"/>
          </a:p>
          <a:p>
            <a:endParaRPr lang="tr-TR" dirty="0"/>
          </a:p>
        </p:txBody>
      </p:sp>
    </p:spTree>
    <p:extLst>
      <p:ext uri="{BB962C8B-B14F-4D97-AF65-F5344CB8AC3E}">
        <p14:creationId xmlns:p14="http://schemas.microsoft.com/office/powerpoint/2010/main" val="154010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Döviz Kuru</a:t>
            </a:r>
            <a:endParaRPr lang="tr-TR" dirty="0"/>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smtClean="0"/>
              <a:t>Sabit kur rejimi: Nominal döviz kurunun Merkez Bankasınca belirlendiği durumdur. Bu kur rejiminde Merkez Bankası’nın kur taahhüdü olduğundan Merkez Bankası para politikası araçlarını bu kuru korumak amacıyla kullanır. </a:t>
            </a:r>
          </a:p>
          <a:p>
            <a:pPr>
              <a:lnSpc>
                <a:spcPct val="150000"/>
              </a:lnSpc>
            </a:pPr>
            <a:r>
              <a:rPr lang="tr-TR" dirty="0" smtClean="0"/>
              <a:t>Esnek kur rejimi: Bu kur rejiminde Merkez Bankasının bir kur Taahhüdü yoktur. Kur düzeyi döviz piyasasında döviz talebi ve döviz arzınca belirlenir. </a:t>
            </a:r>
            <a:r>
              <a:rPr lang="tr-TR" dirty="0" smtClean="0"/>
              <a:t>Sabit kur rejimine nazaran Merkez Bankası bağımsız para politikası izleyebilir.</a:t>
            </a:r>
            <a:endParaRPr lang="tr-TR" dirty="0"/>
          </a:p>
        </p:txBody>
      </p:sp>
    </p:spTree>
    <p:extLst>
      <p:ext uri="{BB962C8B-B14F-4D97-AF65-F5344CB8AC3E}">
        <p14:creationId xmlns:p14="http://schemas.microsoft.com/office/powerpoint/2010/main" val="3597256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Ödemeler Dengesi</a:t>
            </a:r>
            <a:endParaRPr lang="tr-TR" dirty="0"/>
          </a:p>
        </p:txBody>
      </p:sp>
      <p:sp>
        <p:nvSpPr>
          <p:cNvPr id="3" name="İçerik Yer Tutucusu 2"/>
          <p:cNvSpPr>
            <a:spLocks noGrp="1"/>
          </p:cNvSpPr>
          <p:nvPr>
            <p:ph idx="1"/>
          </p:nvPr>
        </p:nvSpPr>
        <p:spPr/>
        <p:txBody>
          <a:bodyPr/>
          <a:lstStyle/>
          <a:p>
            <a:pPr>
              <a:lnSpc>
                <a:spcPct val="150000"/>
              </a:lnSpc>
            </a:pPr>
            <a:r>
              <a:rPr lang="tr-TR" dirty="0"/>
              <a:t>Bir ülkedeki yerleşiklerin diğer ülkedeki yerleşiklerle yaptığı </a:t>
            </a:r>
            <a:r>
              <a:rPr lang="tr-TR" dirty="0" smtClean="0"/>
              <a:t>yabancı para cinsinden tüm </a:t>
            </a:r>
            <a:r>
              <a:rPr lang="tr-TR" dirty="0"/>
              <a:t>işlemlerin kaydının tutulduğu hesaba ödemeler bilançosu denir</a:t>
            </a:r>
            <a:r>
              <a:rPr lang="tr-TR" dirty="0" smtClean="0"/>
              <a:t>. Cari İşlemler Hesabı, Sermaye ve Finans Hesabı, Net-Hata Noksan olmak üzere üç kalemden oluşur.</a:t>
            </a:r>
            <a:endParaRPr lang="tr-TR" dirty="0"/>
          </a:p>
        </p:txBody>
      </p:sp>
    </p:spTree>
    <p:extLst>
      <p:ext uri="{BB962C8B-B14F-4D97-AF65-F5344CB8AC3E}">
        <p14:creationId xmlns:p14="http://schemas.microsoft.com/office/powerpoint/2010/main" val="35419443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488</Words>
  <Application>Microsoft Office PowerPoint</Application>
  <PresentationFormat>Geniş ekran</PresentationFormat>
  <Paragraphs>45</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Ekonominin Ölçülmesi: Faiz, Döviz Kuru, Ödemeler Dengesi</vt:lpstr>
      <vt:lpstr>Ders Planı</vt:lpstr>
      <vt:lpstr>Faiz</vt:lpstr>
      <vt:lpstr>Faiz</vt:lpstr>
      <vt:lpstr>Faiz</vt:lpstr>
      <vt:lpstr>Döviz Kuru </vt:lpstr>
      <vt:lpstr>Döviz Kuru </vt:lpstr>
      <vt:lpstr>Döviz Kuru</vt:lpstr>
      <vt:lpstr>Ödemeler Dengesi</vt:lpstr>
      <vt:lpstr>Ödemeler Dengesi</vt:lpstr>
      <vt:lpstr>Ödemeler Dengesi</vt:lpstr>
      <vt:lpstr>Ödemeler Dengesi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Ekonominin Ölçülmesi: Faiz, Döviz Kuru, Ödemeler Dengesi</dc:title>
  <dc:creator>AKIN USUPBEYLI</dc:creator>
  <cp:lastModifiedBy>AKIN USUPBEYLI</cp:lastModifiedBy>
  <cp:revision>7</cp:revision>
  <dcterms:created xsi:type="dcterms:W3CDTF">2018-02-17T20:31:26Z</dcterms:created>
  <dcterms:modified xsi:type="dcterms:W3CDTF">2018-02-17T22:03:48Z</dcterms:modified>
</cp:coreProperties>
</file>