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COM332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2: Application </a:t>
            </a:r>
            <a:r>
              <a:rPr lang="tr-TR" dirty="0" smtClean="0"/>
              <a:t>Layer </a:t>
            </a:r>
            <a:r>
              <a:rPr lang="tr-TR" b="1" dirty="0" smtClean="0"/>
              <a:t>(PART 2)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FTP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FTP: two connections one for control, the other for data</a:t>
            </a:r>
          </a:p>
          <a:p>
            <a:r>
              <a:rPr lang="tr-TR" b="1" dirty="0" smtClean="0"/>
              <a:t>TCP control connection server port 21</a:t>
            </a:r>
          </a:p>
          <a:p>
            <a:r>
              <a:rPr lang="tr-TR" b="1" dirty="0" smtClean="0"/>
              <a:t>TCP data connection server port 20</a:t>
            </a:r>
          </a:p>
          <a:p>
            <a:r>
              <a:rPr lang="tr-TR" b="1" dirty="0" smtClean="0"/>
              <a:t>The control connection is out of band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01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Electronic Mail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Three major components</a:t>
            </a:r>
          </a:p>
          <a:p>
            <a:pPr lvl="1"/>
            <a:r>
              <a:rPr lang="tr-TR" b="1" dirty="0" smtClean="0"/>
              <a:t>User agents</a:t>
            </a:r>
          </a:p>
          <a:p>
            <a:pPr lvl="2"/>
            <a:r>
              <a:rPr lang="tr-TR" b="1" dirty="0" smtClean="0"/>
              <a:t>Mail reader</a:t>
            </a:r>
          </a:p>
          <a:p>
            <a:pPr lvl="2"/>
            <a:r>
              <a:rPr lang="tr-TR" b="1" dirty="0" smtClean="0"/>
              <a:t>Composing, editing, reading mail messages</a:t>
            </a:r>
          </a:p>
          <a:p>
            <a:pPr lvl="2"/>
            <a:r>
              <a:rPr lang="tr-TR" b="1" dirty="0" smtClean="0"/>
              <a:t>Outlook, Thunderbird</a:t>
            </a:r>
          </a:p>
          <a:p>
            <a:pPr lvl="1"/>
            <a:r>
              <a:rPr lang="tr-TR" b="1" dirty="0" smtClean="0"/>
              <a:t>Mail servers</a:t>
            </a:r>
          </a:p>
          <a:p>
            <a:pPr lvl="2"/>
            <a:r>
              <a:rPr lang="tr-TR" b="1" dirty="0" smtClean="0"/>
              <a:t>Mailbox contains incoming messages for user</a:t>
            </a:r>
          </a:p>
          <a:p>
            <a:pPr lvl="2"/>
            <a:r>
              <a:rPr lang="tr-TR" b="1" dirty="0" smtClean="0"/>
              <a:t>Message queue</a:t>
            </a:r>
          </a:p>
          <a:p>
            <a:pPr lvl="1"/>
            <a:r>
              <a:rPr lang="tr-TR" b="1" dirty="0" smtClean="0"/>
              <a:t>Simple mail transfer protocol: SMTP</a:t>
            </a:r>
          </a:p>
          <a:p>
            <a:pPr lvl="2"/>
            <a:r>
              <a:rPr lang="tr-TR" b="1" dirty="0" smtClean="0"/>
              <a:t>Between mail servers to send email messages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99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Electronic Mail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SMTP uses persistent connections</a:t>
            </a:r>
          </a:p>
          <a:p>
            <a:r>
              <a:rPr lang="tr-TR" b="1" dirty="0" smtClean="0"/>
              <a:t>SMTP requires message</a:t>
            </a:r>
            <a:r>
              <a:rPr lang="tr-TR" b="1" dirty="0"/>
              <a:t> </a:t>
            </a:r>
            <a:r>
              <a:rPr lang="tr-TR" b="1" dirty="0" smtClean="0"/>
              <a:t> to be in 7-bit ASCII</a:t>
            </a:r>
          </a:p>
          <a:p>
            <a:r>
              <a:rPr lang="tr-TR" b="1" dirty="0" smtClean="0"/>
              <a:t>Comparison with HTTP</a:t>
            </a:r>
          </a:p>
          <a:p>
            <a:pPr lvl="1"/>
            <a:r>
              <a:rPr lang="tr-TR" b="1" dirty="0" smtClean="0"/>
              <a:t>HTTP: pull</a:t>
            </a:r>
          </a:p>
          <a:p>
            <a:pPr lvl="1"/>
            <a:r>
              <a:rPr lang="tr-TR" b="1" dirty="0" smtClean="0"/>
              <a:t>SMTP: push</a:t>
            </a:r>
          </a:p>
          <a:p>
            <a:pPr lvl="1"/>
            <a:r>
              <a:rPr lang="tr-TR" b="1" dirty="0" smtClean="0"/>
              <a:t>Both have ASCII command/response interaction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95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Electronic Mail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Mail access protocol: Retrieval from server</a:t>
            </a:r>
          </a:p>
          <a:p>
            <a:pPr lvl="1"/>
            <a:r>
              <a:rPr lang="tr-TR" b="1" dirty="0" smtClean="0"/>
              <a:t>POP: Post Office Protocol</a:t>
            </a:r>
          </a:p>
          <a:p>
            <a:pPr lvl="1"/>
            <a:r>
              <a:rPr lang="tr-TR" b="1" dirty="0" smtClean="0"/>
              <a:t>IMAP: Internet Mail Access Protocol</a:t>
            </a:r>
          </a:p>
          <a:p>
            <a:pPr lvl="1"/>
            <a:r>
              <a:rPr lang="tr-TR" b="1" dirty="0" smtClean="0"/>
              <a:t>HTTP: Gmail, Hotmail, Yahoo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84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Domain Name System (DNS)</a:t>
            </a:r>
          </a:p>
          <a:p>
            <a:pPr lvl="1"/>
            <a:r>
              <a:rPr lang="tr-TR" b="1" dirty="0" smtClean="0"/>
              <a:t>Distributed database</a:t>
            </a:r>
          </a:p>
          <a:p>
            <a:pPr lvl="2"/>
            <a:r>
              <a:rPr lang="tr-TR" b="1" dirty="0" smtClean="0"/>
              <a:t>Implemented in hierarchy  of many name servers</a:t>
            </a:r>
          </a:p>
          <a:p>
            <a:pPr lvl="1"/>
            <a:r>
              <a:rPr lang="tr-TR" b="1" dirty="0" smtClean="0"/>
              <a:t>Application-layer protocol</a:t>
            </a:r>
          </a:p>
          <a:p>
            <a:pPr lvl="2"/>
            <a:r>
              <a:rPr lang="tr-TR" b="1" dirty="0" smtClean="0"/>
              <a:t>Core internet function</a:t>
            </a:r>
          </a:p>
          <a:p>
            <a:pPr lvl="1"/>
            <a:r>
              <a:rPr lang="tr-TR" b="1" dirty="0" smtClean="0"/>
              <a:t>Hostname to IP address translation</a:t>
            </a:r>
          </a:p>
          <a:p>
            <a:pPr lvl="1"/>
            <a:r>
              <a:rPr lang="tr-TR" b="1" dirty="0" smtClean="0"/>
              <a:t>Host aliasing</a:t>
            </a:r>
          </a:p>
          <a:p>
            <a:pPr lvl="1"/>
            <a:r>
              <a:rPr lang="tr-TR" b="1" dirty="0" smtClean="0"/>
              <a:t>Mail server aliasing</a:t>
            </a:r>
          </a:p>
          <a:p>
            <a:pPr lvl="1"/>
            <a:r>
              <a:rPr lang="tr-TR" b="1" dirty="0" smtClean="0"/>
              <a:t>Load distribution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57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Domain Name System (DNS)</a:t>
            </a:r>
          </a:p>
          <a:p>
            <a:pPr lvl="1"/>
            <a:r>
              <a:rPr lang="tr-TR" b="1" dirty="0" smtClean="0"/>
              <a:t>Why not centralize DNS?</a:t>
            </a:r>
          </a:p>
          <a:p>
            <a:pPr lvl="2"/>
            <a:r>
              <a:rPr lang="tr-TR" b="1" dirty="0" smtClean="0"/>
              <a:t>Single point of failure</a:t>
            </a:r>
          </a:p>
          <a:p>
            <a:pPr lvl="2"/>
            <a:r>
              <a:rPr lang="tr-TR" b="1" dirty="0" smtClean="0"/>
              <a:t>Traffic volume</a:t>
            </a:r>
          </a:p>
          <a:p>
            <a:pPr lvl="2"/>
            <a:r>
              <a:rPr lang="tr-TR" b="1" dirty="0" smtClean="0"/>
              <a:t>Distant centralized database</a:t>
            </a:r>
          </a:p>
          <a:p>
            <a:pPr lvl="2"/>
            <a:r>
              <a:rPr lang="tr-TR" b="1" dirty="0" smtClean="0"/>
              <a:t>Maintenance</a:t>
            </a:r>
          </a:p>
          <a:p>
            <a:pPr lvl="1"/>
            <a:endParaRPr lang="tr-TR" b="1" dirty="0" smtClean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16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P2P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No always on server</a:t>
            </a:r>
          </a:p>
          <a:p>
            <a:r>
              <a:rPr lang="tr-TR" b="1" dirty="0" smtClean="0"/>
              <a:t>End systems directly communicate</a:t>
            </a:r>
          </a:p>
          <a:p>
            <a:r>
              <a:rPr lang="tr-TR" b="1" dirty="0" smtClean="0"/>
              <a:t>Peers may change IP addresses</a:t>
            </a:r>
          </a:p>
          <a:p>
            <a:r>
              <a:rPr lang="tr-TR" b="1" dirty="0" smtClean="0"/>
              <a:t>Examples:</a:t>
            </a:r>
          </a:p>
          <a:p>
            <a:pPr lvl="1"/>
            <a:r>
              <a:rPr lang="tr-TR" b="1" dirty="0" smtClean="0"/>
              <a:t>File distribution (BitTorrent)</a:t>
            </a:r>
          </a:p>
          <a:p>
            <a:pPr lvl="1"/>
            <a:r>
              <a:rPr lang="tr-TR" b="1" dirty="0" smtClean="0"/>
              <a:t>Streaming</a:t>
            </a:r>
          </a:p>
          <a:p>
            <a:pPr lvl="1"/>
            <a:r>
              <a:rPr lang="tr-TR" b="1" dirty="0" smtClean="0"/>
              <a:t>VoIP (Skype)</a:t>
            </a:r>
          </a:p>
          <a:p>
            <a:pPr lvl="1"/>
            <a:endParaRPr lang="tr-TR" b="1" dirty="0" smtClean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49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P2P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P2P file distribution: BitTorrent</a:t>
            </a:r>
          </a:p>
          <a:p>
            <a:pPr lvl="1"/>
            <a:r>
              <a:rPr lang="tr-TR" b="1" dirty="0" smtClean="0"/>
              <a:t>Tracker: Tracks peers participating in torrent</a:t>
            </a:r>
          </a:p>
          <a:p>
            <a:pPr lvl="1"/>
            <a:r>
              <a:rPr lang="tr-TR" b="1" dirty="0" smtClean="0"/>
              <a:t>Torrent: Group of peere exchanging chunks of a file</a:t>
            </a:r>
          </a:p>
          <a:p>
            <a:pPr lvl="1"/>
            <a:r>
              <a:rPr lang="tr-TR" b="1" dirty="0" smtClean="0"/>
              <a:t>Churn: Peers may come and go</a:t>
            </a:r>
          </a:p>
          <a:p>
            <a:pPr lvl="1"/>
            <a:r>
              <a:rPr lang="tr-TR" b="1" smtClean="0"/>
              <a:t>Once peer has entire file, it may leave or remain in torrent</a:t>
            </a:r>
            <a:endParaRPr lang="tr-TR" b="1" dirty="0" smtClean="0"/>
          </a:p>
          <a:p>
            <a:pPr lvl="1"/>
            <a:endParaRPr lang="tr-TR" b="1" dirty="0" smtClean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68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Web </a:t>
            </a:r>
            <a:r>
              <a:rPr lang="tr-TR" sz="1900" b="1" dirty="0" smtClean="0">
                <a:solidFill>
                  <a:srgbClr val="3E3D2D"/>
                </a:solidFill>
              </a:rPr>
              <a:t>and HTTP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FTP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Electronic Mail</a:t>
            </a:r>
          </a:p>
          <a:p>
            <a:pPr lvl="1"/>
            <a:r>
              <a:rPr lang="tr-TR" sz="1700" b="1" dirty="0" smtClean="0">
                <a:solidFill>
                  <a:srgbClr val="3E3D2D"/>
                </a:solidFill>
              </a:rPr>
              <a:t>SMTP, POP3, IMAP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P2P Applicaitons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Web and HTTP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Web page consists of objects</a:t>
            </a:r>
          </a:p>
          <a:p>
            <a:r>
              <a:rPr lang="tr-TR" b="1" dirty="0" smtClean="0"/>
              <a:t>Object can be HTML file, JPEG image, Java applet</a:t>
            </a:r>
          </a:p>
          <a:p>
            <a:r>
              <a:rPr lang="tr-TR" b="1" dirty="0" smtClean="0"/>
              <a:t>Web page consists of base HTML-file which includes several referenced objects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98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Web and HTTP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HTTP: Hypertext transfer protocol </a:t>
            </a:r>
          </a:p>
          <a:p>
            <a:pPr lvl="1"/>
            <a:r>
              <a:rPr lang="tr-TR" b="1" dirty="0" smtClean="0"/>
              <a:t>It is web’s application layer protocol</a:t>
            </a:r>
          </a:p>
          <a:p>
            <a:pPr lvl="1"/>
            <a:r>
              <a:rPr lang="tr-TR" b="1" dirty="0" smtClean="0"/>
              <a:t>It uses client/server model</a:t>
            </a:r>
          </a:p>
          <a:p>
            <a:pPr lvl="1"/>
            <a:r>
              <a:rPr lang="tr-TR" b="1" dirty="0" smtClean="0"/>
              <a:t>Client: The browser that requests, receives and display web objects</a:t>
            </a:r>
          </a:p>
          <a:p>
            <a:pPr lvl="1"/>
            <a:r>
              <a:rPr lang="tr-TR" b="1" dirty="0" smtClean="0"/>
              <a:t>Server: Web server sends objects to requested hosts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01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Web and HTTP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HTTP: Hypertext transfer protocol </a:t>
            </a:r>
          </a:p>
          <a:p>
            <a:pPr lvl="1"/>
            <a:r>
              <a:rPr lang="tr-TR" b="1" dirty="0" smtClean="0"/>
              <a:t>HTTP uses TCP</a:t>
            </a:r>
          </a:p>
          <a:p>
            <a:pPr lvl="2"/>
            <a:r>
              <a:rPr lang="tr-TR" b="1" dirty="0" smtClean="0"/>
              <a:t>Client initiates TCP connection to server, port 80</a:t>
            </a:r>
          </a:p>
          <a:p>
            <a:pPr lvl="2"/>
            <a:r>
              <a:rPr lang="tr-TR" b="1" dirty="0" smtClean="0"/>
              <a:t>Server accepts TCP connection from client</a:t>
            </a:r>
          </a:p>
          <a:p>
            <a:pPr lvl="2"/>
            <a:r>
              <a:rPr lang="tr-TR" b="1" dirty="0" smtClean="0"/>
              <a:t>HTTP messages exchanged between browser and web server</a:t>
            </a:r>
          </a:p>
          <a:p>
            <a:pPr lvl="2"/>
            <a:r>
              <a:rPr lang="tr-TR" b="1" dirty="0" smtClean="0"/>
              <a:t>TCP connection closed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50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Web and HTTP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HTTP: Hypertext transfer protocol </a:t>
            </a:r>
          </a:p>
          <a:p>
            <a:pPr lvl="1"/>
            <a:r>
              <a:rPr lang="tr-TR" b="1" dirty="0" smtClean="0"/>
              <a:t>Non-persistent HTTP</a:t>
            </a:r>
          </a:p>
          <a:p>
            <a:pPr lvl="2"/>
            <a:r>
              <a:rPr lang="tr-TR" b="1" dirty="0" smtClean="0"/>
              <a:t>At most one object sent over TCP connection</a:t>
            </a:r>
          </a:p>
          <a:p>
            <a:pPr lvl="2"/>
            <a:r>
              <a:rPr lang="tr-TR" b="1" dirty="0" smtClean="0"/>
              <a:t>Multiple objects required multiple connections</a:t>
            </a:r>
          </a:p>
          <a:p>
            <a:pPr lvl="1"/>
            <a:r>
              <a:rPr lang="tr-TR" b="1" dirty="0" smtClean="0"/>
              <a:t>Persistent HTTP</a:t>
            </a:r>
          </a:p>
          <a:p>
            <a:pPr lvl="2"/>
            <a:r>
              <a:rPr lang="tr-TR" b="1" dirty="0" smtClean="0"/>
              <a:t>Multiple objects can be sent over single TCP connection between client server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43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Web and HTTP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User-server state: Cookies</a:t>
            </a:r>
          </a:p>
          <a:p>
            <a:pPr lvl="1"/>
            <a:r>
              <a:rPr lang="tr-TR" b="1" dirty="0" smtClean="0"/>
              <a:t>Many web sites use cookies:</a:t>
            </a:r>
          </a:p>
          <a:p>
            <a:pPr lvl="2"/>
            <a:r>
              <a:rPr lang="tr-TR" b="1" dirty="0" smtClean="0"/>
              <a:t>Cookie header line of HTTP response message</a:t>
            </a:r>
          </a:p>
          <a:p>
            <a:pPr lvl="2"/>
            <a:r>
              <a:rPr lang="tr-TR" b="1" dirty="0" smtClean="0"/>
              <a:t>Cookie header line in next HTTP request message</a:t>
            </a:r>
          </a:p>
          <a:p>
            <a:pPr lvl="2"/>
            <a:r>
              <a:rPr lang="tr-TR" b="1" dirty="0" smtClean="0"/>
              <a:t>Cookie file kept on user’s host</a:t>
            </a:r>
          </a:p>
          <a:p>
            <a:pPr lvl="2"/>
            <a:r>
              <a:rPr lang="tr-TR" b="1" dirty="0" smtClean="0"/>
              <a:t>Back-end database at web site</a:t>
            </a:r>
          </a:p>
          <a:p>
            <a:pPr lvl="1"/>
            <a:r>
              <a:rPr lang="tr-TR" b="1" dirty="0" smtClean="0"/>
              <a:t>Cookies can be used for:</a:t>
            </a:r>
          </a:p>
          <a:p>
            <a:pPr lvl="2"/>
            <a:r>
              <a:rPr lang="tr-TR" b="1" dirty="0" smtClean="0"/>
              <a:t>Authorization</a:t>
            </a:r>
          </a:p>
          <a:p>
            <a:pPr lvl="2"/>
            <a:r>
              <a:rPr lang="tr-TR" b="1" dirty="0" smtClean="0"/>
              <a:t>Shopping carts</a:t>
            </a:r>
          </a:p>
          <a:p>
            <a:pPr lvl="2"/>
            <a:r>
              <a:rPr lang="tr-TR" b="1" dirty="0" smtClean="0"/>
              <a:t>Recommendations</a:t>
            </a:r>
          </a:p>
          <a:p>
            <a:pPr lvl="2"/>
            <a:r>
              <a:rPr lang="tr-TR" b="1" dirty="0" smtClean="0"/>
              <a:t>Web email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66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Web and HTTP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Web Caches</a:t>
            </a:r>
          </a:p>
          <a:p>
            <a:pPr lvl="1"/>
            <a:r>
              <a:rPr lang="tr-TR" b="1" dirty="0" smtClean="0"/>
              <a:t>They are used to service client without using original server</a:t>
            </a:r>
          </a:p>
          <a:p>
            <a:pPr lvl="1"/>
            <a:r>
              <a:rPr lang="tr-TR" b="1" dirty="0" smtClean="0"/>
              <a:t>Browser sends all HTTP requests to cache</a:t>
            </a:r>
          </a:p>
          <a:p>
            <a:pPr lvl="2"/>
            <a:r>
              <a:rPr lang="tr-TR" b="1" dirty="0" smtClean="0"/>
              <a:t>If the object is in cache: cache returns object</a:t>
            </a:r>
          </a:p>
          <a:p>
            <a:pPr lvl="2"/>
            <a:r>
              <a:rPr lang="tr-TR" b="1" dirty="0" smtClean="0"/>
              <a:t>If the object is not in cache: cache requests object from origin server, then returns object to client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16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FTP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FTP: the file transfer protocol</a:t>
            </a:r>
          </a:p>
          <a:p>
            <a:pPr lvl="1"/>
            <a:r>
              <a:rPr lang="tr-TR" b="1" dirty="0" smtClean="0"/>
              <a:t>It is used to transfer to/from remote host</a:t>
            </a:r>
          </a:p>
          <a:p>
            <a:pPr lvl="1"/>
            <a:r>
              <a:rPr lang="tr-TR" b="1" dirty="0" smtClean="0"/>
              <a:t>Client/server model</a:t>
            </a:r>
          </a:p>
          <a:p>
            <a:pPr lvl="2"/>
            <a:r>
              <a:rPr lang="tr-TR" b="1" dirty="0" smtClean="0"/>
              <a:t>Client side initiates transfer</a:t>
            </a:r>
          </a:p>
          <a:p>
            <a:pPr lvl="2"/>
            <a:r>
              <a:rPr lang="tr-TR" b="1" dirty="0" smtClean="0"/>
              <a:t>Server is the remote host</a:t>
            </a:r>
          </a:p>
          <a:p>
            <a:pPr lvl="1"/>
            <a:r>
              <a:rPr lang="tr-TR" b="1" dirty="0" smtClean="0"/>
              <a:t>FTP server: port 21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08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9083</TotalTime>
  <Words>603</Words>
  <Application>Microsoft Office PowerPoint</Application>
  <PresentationFormat>On-screen Show (4:3)</PresentationFormat>
  <Paragraphs>151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Century Gothic</vt:lpstr>
      <vt:lpstr>Wingdings 2</vt:lpstr>
      <vt:lpstr>Austin</vt:lpstr>
      <vt:lpstr>COM332</vt:lpstr>
      <vt:lpstr>Outline</vt:lpstr>
      <vt:lpstr>Web and HTTP</vt:lpstr>
      <vt:lpstr>Web and HTTP</vt:lpstr>
      <vt:lpstr>Web and HTTP</vt:lpstr>
      <vt:lpstr>Web and HTTP</vt:lpstr>
      <vt:lpstr>Web and HTTP</vt:lpstr>
      <vt:lpstr>Web and HTTP</vt:lpstr>
      <vt:lpstr>FTP</vt:lpstr>
      <vt:lpstr>FTP</vt:lpstr>
      <vt:lpstr>Electronic Mail</vt:lpstr>
      <vt:lpstr>Electronic Mail</vt:lpstr>
      <vt:lpstr>Electronic Mail</vt:lpstr>
      <vt:lpstr>DNS</vt:lpstr>
      <vt:lpstr>DNS</vt:lpstr>
      <vt:lpstr>P2P Applications</vt:lpstr>
      <vt:lpstr>P2P Applications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508</cp:revision>
  <dcterms:created xsi:type="dcterms:W3CDTF">2006-08-16T00:00:00Z</dcterms:created>
  <dcterms:modified xsi:type="dcterms:W3CDTF">2019-12-04T03:55:22Z</dcterms:modified>
</cp:coreProperties>
</file>