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sldIdLst>
    <p:sldId id="256" r:id="rId2"/>
    <p:sldId id="406" r:id="rId3"/>
    <p:sldId id="407" r:id="rId4"/>
    <p:sldId id="408" r:id="rId5"/>
    <p:sldId id="409" r:id="rId6"/>
    <p:sldId id="410" r:id="rId7"/>
    <p:sldId id="276"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4CFE9A-004A-7C45-8FD5-963F059BE181}" type="datetimeFigureOut">
              <a:rPr lang="en-US" smtClean="0"/>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C2B91E-E5C4-3444-9E10-38262267669E}" type="slidenum">
              <a:rPr lang="en-US" smtClean="0"/>
              <a:t>‹#›</a:t>
            </a:fld>
            <a:endParaRPr lang="en-US"/>
          </a:p>
        </p:txBody>
      </p:sp>
    </p:spTree>
    <p:extLst>
      <p:ext uri="{BB962C8B-B14F-4D97-AF65-F5344CB8AC3E}">
        <p14:creationId xmlns:p14="http://schemas.microsoft.com/office/powerpoint/2010/main" val="32370917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4.05.2020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4.05.2020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4.05.2020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564904"/>
            <a:ext cx="8229600" cy="1219200"/>
          </a:xfrm>
        </p:spPr>
        <p:txBody>
          <a:bodyPr/>
          <a:lstStyle/>
          <a:p>
            <a:pPr algn="ctr"/>
            <a:r>
              <a:rPr lang="tr-TR" sz="3200" b="1" dirty="0">
                <a:solidFill>
                  <a:srgbClr val="C00000"/>
                </a:solidFill>
              </a:rPr>
              <a:t>OKUL ÖNCESİ EĞİTİM ROGRAMLARI-I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142976" y="1785926"/>
            <a:ext cx="7400948" cy="4357718"/>
          </a:xfrm>
        </p:spPr>
        <p:txBody>
          <a:bodyPr>
            <a:noAutofit/>
          </a:bodyPr>
          <a:lstStyle/>
          <a:p>
            <a:r>
              <a:rPr lang="tr-TR" sz="4000" dirty="0">
                <a:solidFill>
                  <a:srgbClr val="FFFFFF"/>
                </a:solidFill>
              </a:rPr>
              <a:t>Bireysel etkinlik</a:t>
            </a:r>
          </a:p>
          <a:p>
            <a:pPr>
              <a:buNone/>
            </a:pPr>
            <a:endParaRPr lang="tr-TR" sz="4000" dirty="0">
              <a:solidFill>
                <a:srgbClr val="FFFFFF"/>
              </a:solidFill>
            </a:endParaRPr>
          </a:p>
          <a:p>
            <a:pPr lvl="2"/>
            <a:r>
              <a:rPr lang="tr-TR" sz="4000" dirty="0">
                <a:solidFill>
                  <a:srgbClr val="FFFFFF"/>
                </a:solidFill>
              </a:rPr>
              <a:t>Küçük grup etkinliği</a:t>
            </a:r>
          </a:p>
          <a:p>
            <a:pPr lvl="2">
              <a:buNone/>
            </a:pPr>
            <a:endParaRPr lang="tr-TR" sz="4000" dirty="0">
              <a:solidFill>
                <a:srgbClr val="FFFFFF"/>
              </a:solidFill>
            </a:endParaRPr>
          </a:p>
          <a:p>
            <a:pPr lvl="4"/>
            <a:r>
              <a:rPr lang="tr-TR" sz="3700" dirty="0">
                <a:solidFill>
                  <a:srgbClr val="FFFFFF"/>
                </a:solidFill>
              </a:rPr>
              <a:t>Büyük grup etkinliği olacak şekilde planlanır. </a:t>
            </a:r>
          </a:p>
        </p:txBody>
      </p:sp>
      <p:sp>
        <p:nvSpPr>
          <p:cNvPr id="3" name="2 Slayt Numarası Yer Tutucusu"/>
          <p:cNvSpPr>
            <a:spLocks noGrp="1"/>
          </p:cNvSpPr>
          <p:nvPr>
            <p:ph type="sldNum" sz="quarter" idx="15"/>
          </p:nvPr>
        </p:nvSpPr>
        <p:spPr/>
        <p:txBody>
          <a:bodyPr/>
          <a:lstStyle/>
          <a:p>
            <a:fld id="{B1DEFA8C-F947-479F-BE07-76B6B3F80BF1}" type="slidenum">
              <a:rPr lang="tr-TR" smtClean="0"/>
              <a:pPr/>
              <a:t>2</a:t>
            </a:fld>
            <a:endParaRPr lang="tr-TR"/>
          </a:p>
        </p:txBody>
      </p:sp>
      <p:sp>
        <p:nvSpPr>
          <p:cNvPr id="4" name="3 Başlık"/>
          <p:cNvSpPr>
            <a:spLocks noGrp="1"/>
          </p:cNvSpPr>
          <p:nvPr>
            <p:ph type="title"/>
          </p:nvPr>
        </p:nvSpPr>
        <p:spPr/>
        <p:txBody>
          <a:bodyPr/>
          <a:lstStyle/>
          <a:p>
            <a:r>
              <a:rPr lang="tr-TR" dirty="0">
                <a:solidFill>
                  <a:srgbClr val="C00000"/>
                </a:solidFill>
              </a:rPr>
              <a:t>Etkinlikler; </a:t>
            </a:r>
          </a:p>
        </p:txBody>
      </p:sp>
    </p:spTree>
    <p:extLst>
      <p:ext uri="{BB962C8B-B14F-4D97-AF65-F5344CB8AC3E}">
        <p14:creationId xmlns:p14="http://schemas.microsoft.com/office/powerpoint/2010/main" val="2432852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67544" y="2564904"/>
            <a:ext cx="8401080" cy="2428892"/>
          </a:xfrm>
        </p:spPr>
        <p:txBody>
          <a:bodyPr>
            <a:normAutofit fontScale="92500" lnSpcReduction="20000"/>
          </a:bodyPr>
          <a:lstStyle/>
          <a:p>
            <a:pPr algn="just"/>
            <a:endParaRPr lang="tr-TR" dirty="0"/>
          </a:p>
          <a:p>
            <a:pPr algn="just"/>
            <a:r>
              <a:rPr lang="tr-TR" i="1" dirty="0"/>
              <a:t>Bireysel etkinlik,</a:t>
            </a:r>
            <a:r>
              <a:rPr lang="tr-TR" dirty="0"/>
              <a:t> çocuğun daha çok materyallerle etkileşim içinde kendi başına yaparak yaşayarak öğrenmesini amaçlayan etkinliklerdir. Bu etkinlikler, çocukların bireysel ilgi, gereksinim ve yeteneklerini ve gelişim özelliklerini dikkate alarak onların potansiyel gelişimlerini desteklemek amacıyla planlanan etkinliklerdir</a:t>
            </a:r>
          </a:p>
        </p:txBody>
      </p:sp>
      <p:sp>
        <p:nvSpPr>
          <p:cNvPr id="3" name="2 Slayt Numarası Yer Tutucusu"/>
          <p:cNvSpPr>
            <a:spLocks noGrp="1"/>
          </p:cNvSpPr>
          <p:nvPr>
            <p:ph type="sldNum" sz="quarter" idx="15"/>
          </p:nvPr>
        </p:nvSpPr>
        <p:spPr/>
        <p:txBody>
          <a:bodyPr/>
          <a:lstStyle/>
          <a:p>
            <a:fld id="{B1DEFA8C-F947-479F-BE07-76B6B3F80BF1}" type="slidenum">
              <a:rPr lang="tr-TR" smtClean="0"/>
              <a:pPr/>
              <a:t>3</a:t>
            </a:fld>
            <a:endParaRPr lang="tr-TR"/>
          </a:p>
        </p:txBody>
      </p:sp>
      <p:sp>
        <p:nvSpPr>
          <p:cNvPr id="4" name="3 Başlık"/>
          <p:cNvSpPr>
            <a:spLocks noGrp="1"/>
          </p:cNvSpPr>
          <p:nvPr>
            <p:ph type="title"/>
          </p:nvPr>
        </p:nvSpPr>
        <p:spPr>
          <a:xfrm>
            <a:off x="428596" y="0"/>
            <a:ext cx="8229600" cy="1219200"/>
          </a:xfrm>
        </p:spPr>
        <p:txBody>
          <a:bodyPr/>
          <a:lstStyle/>
          <a:p>
            <a:pPr algn="ctr"/>
            <a:r>
              <a:rPr lang="tr-TR" dirty="0">
                <a:solidFill>
                  <a:srgbClr val="C00000"/>
                </a:solidFill>
              </a:rPr>
              <a:t>BİREYSEL ETKİNLİK</a:t>
            </a:r>
          </a:p>
        </p:txBody>
      </p:sp>
    </p:spTree>
    <p:extLst>
      <p:ext uri="{BB962C8B-B14F-4D97-AF65-F5344CB8AC3E}">
        <p14:creationId xmlns:p14="http://schemas.microsoft.com/office/powerpoint/2010/main" val="31544959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285720" y="2132856"/>
            <a:ext cx="8401080" cy="4439416"/>
          </a:xfrm>
        </p:spPr>
        <p:txBody>
          <a:bodyPr>
            <a:normAutofit/>
          </a:bodyPr>
          <a:lstStyle/>
          <a:p>
            <a:pPr algn="just"/>
            <a:r>
              <a:rPr lang="tr-TR" i="1" dirty="0"/>
              <a:t>Küçük grup etkinliği,</a:t>
            </a:r>
            <a:r>
              <a:rPr lang="tr-TR" dirty="0"/>
              <a:t> çocukların yaş, gelişim özelliği, ilgi ve yetenekleri doğrultusunda gruplara ayrılarak farklı çalışmalar yaptıkları etkinliklerdir. Küçük grup etkinliklerinde öğretmen, farklı yöntem ve teknikleri kullanarak aynı kazanım ve göstergelere yönelik etkinlikler planlar. Böylece çocuklar aynı kazanımlara farklı yollardan ulaşabilirler. Örneğin, yemek hazırlama, kavram çalışmaları, sanat etkinlikleri gibi</a:t>
            </a:r>
          </a:p>
        </p:txBody>
      </p:sp>
      <p:sp>
        <p:nvSpPr>
          <p:cNvPr id="3" name="2 Slayt Numarası Yer Tutucusu"/>
          <p:cNvSpPr>
            <a:spLocks noGrp="1"/>
          </p:cNvSpPr>
          <p:nvPr>
            <p:ph type="sldNum" sz="quarter" idx="15"/>
          </p:nvPr>
        </p:nvSpPr>
        <p:spPr/>
        <p:txBody>
          <a:bodyPr/>
          <a:lstStyle/>
          <a:p>
            <a:fld id="{B1DEFA8C-F947-479F-BE07-76B6B3F80BF1}" type="slidenum">
              <a:rPr lang="tr-TR" smtClean="0"/>
              <a:pPr/>
              <a:t>4</a:t>
            </a:fld>
            <a:endParaRPr lang="tr-TR"/>
          </a:p>
        </p:txBody>
      </p:sp>
      <p:sp>
        <p:nvSpPr>
          <p:cNvPr id="4" name="3 Başlık"/>
          <p:cNvSpPr>
            <a:spLocks noGrp="1"/>
          </p:cNvSpPr>
          <p:nvPr>
            <p:ph type="title"/>
          </p:nvPr>
        </p:nvSpPr>
        <p:spPr/>
        <p:txBody>
          <a:bodyPr/>
          <a:lstStyle/>
          <a:p>
            <a:pPr algn="ctr"/>
            <a:r>
              <a:rPr lang="tr-TR" dirty="0">
                <a:solidFill>
                  <a:srgbClr val="C00000"/>
                </a:solidFill>
              </a:rPr>
              <a:t>KÜÇÜK GRUP ETKİNLİĞİ</a:t>
            </a:r>
          </a:p>
        </p:txBody>
      </p:sp>
    </p:spTree>
    <p:extLst>
      <p:ext uri="{BB962C8B-B14F-4D97-AF65-F5344CB8AC3E}">
        <p14:creationId xmlns:p14="http://schemas.microsoft.com/office/powerpoint/2010/main" val="1595096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988840"/>
            <a:ext cx="8229600" cy="4583432"/>
          </a:xfrm>
        </p:spPr>
        <p:txBody>
          <a:bodyPr>
            <a:normAutofit/>
          </a:bodyPr>
          <a:lstStyle/>
          <a:p>
            <a:pPr algn="just"/>
            <a:r>
              <a:rPr lang="tr-TR" i="1" dirty="0"/>
              <a:t>Büyük grup etkinliği; </a:t>
            </a:r>
            <a:r>
              <a:rPr lang="tr-TR" dirty="0"/>
              <a:t>aynı kazanımlara ulaşmayı amaçlayan, aynı yöntem, teknik ve materyaller kullanılarak sınıftaki tüm çocuklarla birlikte yapılan etkinliklerdir. Ayrıca etkinlikler arasındaki geçiş zamanları da büyük grup etkinlikleri olarak ifade edilebilir</a:t>
            </a:r>
          </a:p>
        </p:txBody>
      </p:sp>
      <p:sp>
        <p:nvSpPr>
          <p:cNvPr id="3" name="2 Slayt Numarası Yer Tutucusu"/>
          <p:cNvSpPr>
            <a:spLocks noGrp="1"/>
          </p:cNvSpPr>
          <p:nvPr>
            <p:ph type="sldNum" sz="quarter" idx="15"/>
          </p:nvPr>
        </p:nvSpPr>
        <p:spPr/>
        <p:txBody>
          <a:bodyPr/>
          <a:lstStyle/>
          <a:p>
            <a:fld id="{B1DEFA8C-F947-479F-BE07-76B6B3F80BF1}" type="slidenum">
              <a:rPr lang="tr-TR" smtClean="0"/>
              <a:pPr/>
              <a:t>5</a:t>
            </a:fld>
            <a:endParaRPr lang="tr-TR"/>
          </a:p>
        </p:txBody>
      </p:sp>
      <p:sp>
        <p:nvSpPr>
          <p:cNvPr id="4" name="3 Başlık"/>
          <p:cNvSpPr>
            <a:spLocks noGrp="1"/>
          </p:cNvSpPr>
          <p:nvPr>
            <p:ph type="title"/>
          </p:nvPr>
        </p:nvSpPr>
        <p:spPr/>
        <p:txBody>
          <a:bodyPr/>
          <a:lstStyle/>
          <a:p>
            <a:pPr algn="ctr"/>
            <a:r>
              <a:rPr lang="tr-TR" dirty="0">
                <a:solidFill>
                  <a:srgbClr val="C00000"/>
                </a:solidFill>
              </a:rPr>
              <a:t>BÜYÜK GRUP ETKİNLİĞİ</a:t>
            </a:r>
          </a:p>
        </p:txBody>
      </p:sp>
    </p:spTree>
    <p:extLst>
      <p:ext uri="{BB962C8B-B14F-4D97-AF65-F5344CB8AC3E}">
        <p14:creationId xmlns:p14="http://schemas.microsoft.com/office/powerpoint/2010/main" val="3732417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layt Numarası Yer Tutucusu"/>
          <p:cNvSpPr>
            <a:spLocks noGrp="1"/>
          </p:cNvSpPr>
          <p:nvPr>
            <p:ph type="sldNum" sz="quarter" idx="12"/>
          </p:nvPr>
        </p:nvSpPr>
        <p:spPr/>
        <p:txBody>
          <a:bodyPr/>
          <a:lstStyle/>
          <a:p>
            <a:fld id="{B1DEFA8C-F947-479F-BE07-76B6B3F80BF1}" type="slidenum">
              <a:rPr lang="tr-TR" smtClean="0"/>
              <a:pPr/>
              <a:t>6</a:t>
            </a:fld>
            <a:endParaRPr lang="tr-TR"/>
          </a:p>
        </p:txBody>
      </p:sp>
      <p:sp>
        <p:nvSpPr>
          <p:cNvPr id="5" name="4 Başlık"/>
          <p:cNvSpPr>
            <a:spLocks noGrp="1"/>
          </p:cNvSpPr>
          <p:nvPr>
            <p:ph type="title"/>
          </p:nvPr>
        </p:nvSpPr>
        <p:spPr/>
        <p:txBody>
          <a:bodyPr/>
          <a:lstStyle/>
          <a:p>
            <a:pPr algn="ctr"/>
            <a:r>
              <a:rPr lang="tr-TR" dirty="0">
                <a:solidFill>
                  <a:srgbClr val="C00000"/>
                </a:solidFill>
              </a:rPr>
              <a:t>ETKİNLİK ÇEŞİTLERİ</a:t>
            </a:r>
          </a:p>
        </p:txBody>
      </p:sp>
      <p:sp>
        <p:nvSpPr>
          <p:cNvPr id="2" name="1 İçerik Yer Tutucusu"/>
          <p:cNvSpPr>
            <a:spLocks noGrp="1"/>
          </p:cNvSpPr>
          <p:nvPr>
            <p:ph sz="half" idx="1"/>
          </p:nvPr>
        </p:nvSpPr>
        <p:spPr>
          <a:xfrm>
            <a:off x="1500166" y="2000240"/>
            <a:ext cx="7000924" cy="3738570"/>
          </a:xfrm>
        </p:spPr>
        <p:txBody>
          <a:bodyPr>
            <a:normAutofit lnSpcReduction="10000"/>
          </a:bodyPr>
          <a:lstStyle/>
          <a:p>
            <a:r>
              <a:rPr lang="tr-TR" dirty="0">
                <a:solidFill>
                  <a:srgbClr val="FFFFFF"/>
                </a:solidFill>
              </a:rPr>
              <a:t>Türkçe etkinliği</a:t>
            </a:r>
          </a:p>
          <a:p>
            <a:r>
              <a:rPr lang="tr-TR" dirty="0">
                <a:solidFill>
                  <a:srgbClr val="FFFFFF"/>
                </a:solidFill>
              </a:rPr>
              <a:t>Oyun etkinliği</a:t>
            </a:r>
          </a:p>
          <a:p>
            <a:r>
              <a:rPr lang="tr-TR" dirty="0">
                <a:solidFill>
                  <a:srgbClr val="FFFFFF"/>
                </a:solidFill>
              </a:rPr>
              <a:t>Müzik etkinliği</a:t>
            </a:r>
          </a:p>
          <a:p>
            <a:r>
              <a:rPr lang="tr-TR" dirty="0">
                <a:solidFill>
                  <a:srgbClr val="FFFFFF"/>
                </a:solidFill>
              </a:rPr>
              <a:t>Fen etkinliği</a:t>
            </a:r>
          </a:p>
          <a:p>
            <a:r>
              <a:rPr lang="tr-TR" dirty="0">
                <a:solidFill>
                  <a:srgbClr val="FFFFFF"/>
                </a:solidFill>
              </a:rPr>
              <a:t>Matematik etkinliği</a:t>
            </a:r>
          </a:p>
          <a:p>
            <a:r>
              <a:rPr lang="tr-TR" dirty="0">
                <a:solidFill>
                  <a:srgbClr val="FFFFFF"/>
                </a:solidFill>
              </a:rPr>
              <a:t>Okuma yazmaya hazırlık etkinlikleri</a:t>
            </a:r>
          </a:p>
          <a:p>
            <a:r>
              <a:rPr lang="tr-TR" dirty="0">
                <a:solidFill>
                  <a:srgbClr val="FFFFFF"/>
                </a:solidFill>
              </a:rPr>
              <a:t>Drama etkinliği</a:t>
            </a:r>
          </a:p>
          <a:p>
            <a:r>
              <a:rPr lang="tr-TR" dirty="0">
                <a:solidFill>
                  <a:srgbClr val="FFFFFF"/>
                </a:solidFill>
              </a:rPr>
              <a:t>Alan gezileri</a:t>
            </a:r>
          </a:p>
          <a:p>
            <a:endParaRPr lang="tr-TR" dirty="0">
              <a:solidFill>
                <a:srgbClr val="FFFFFF"/>
              </a:solidFill>
            </a:endParaRPr>
          </a:p>
          <a:p>
            <a:pPr>
              <a:buNone/>
            </a:pPr>
            <a:endParaRPr lang="tr-TR" dirty="0">
              <a:solidFill>
                <a:srgbClr val="FFFFFF"/>
              </a:solidFill>
            </a:endParaRPr>
          </a:p>
        </p:txBody>
      </p:sp>
    </p:spTree>
    <p:extLst>
      <p:ext uri="{BB962C8B-B14F-4D97-AF65-F5344CB8AC3E}">
        <p14:creationId xmlns:p14="http://schemas.microsoft.com/office/powerpoint/2010/main" val="497538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67544" y="1916832"/>
            <a:ext cx="8229600" cy="1881182"/>
          </a:xfrm>
        </p:spPr>
        <p:txBody>
          <a:bodyPr>
            <a:normAutofit fontScale="85000" lnSpcReduction="20000"/>
          </a:bodyPr>
          <a:lstStyle/>
          <a:p>
            <a:pPr lvl="0" algn="just"/>
            <a:r>
              <a:rPr lang="tr-TR" dirty="0"/>
              <a:t>MEB, (2013). Okul Öncesi Eğitim Programı. Ankara: MEB Temel Eğitimi Genel Müdürlüğü..</a:t>
            </a:r>
          </a:p>
          <a:p>
            <a:pPr lvl="0" algn="just"/>
            <a:r>
              <a:rPr lang="tr-TR" dirty="0"/>
              <a:t>MEB,  (2013).0 -36 Ay Çocukları İçin Eğitim Programı. Ankara: Milli Eğitim Bakanlığı Temel Eğitim Genel Müdürlüğü. </a:t>
            </a:r>
          </a:p>
          <a:p>
            <a:pPr lvl="0" algn="just"/>
            <a:r>
              <a:rPr lang="tr-TR" dirty="0"/>
              <a:t>Akyol, A. (Editör) (2015).  Okul Öncesi Eğitim Programları, Her Yönüyle Okul Öncesi Eğitim, 157-183, Ankara: Hedef Yayıncılık.</a:t>
            </a:r>
          </a:p>
        </p:txBody>
      </p:sp>
      <p:sp>
        <p:nvSpPr>
          <p:cNvPr id="6" name="2 Başlık"/>
          <p:cNvSpPr>
            <a:spLocks noGrp="1"/>
          </p:cNvSpPr>
          <p:nvPr>
            <p:ph type="title"/>
          </p:nvPr>
        </p:nvSpPr>
        <p:spPr>
          <a:xfrm>
            <a:off x="428596" y="-285776"/>
            <a:ext cx="8229600" cy="1219200"/>
          </a:xfrm>
        </p:spPr>
        <p:txBody>
          <a:bodyPr>
            <a:normAutofit/>
          </a:bodyPr>
          <a:lstStyle/>
          <a:p>
            <a:r>
              <a:rPr lang="tr-TR" sz="3200" dirty="0">
                <a:solidFill>
                  <a:srgbClr val="C00000"/>
                </a:solidFill>
              </a:rPr>
              <a:t>Kaynaklar</a:t>
            </a:r>
          </a:p>
        </p:txBody>
      </p:sp>
    </p:spTree>
    <p:extLst>
      <p:ext uri="{BB962C8B-B14F-4D97-AF65-F5344CB8AC3E}">
        <p14:creationId xmlns:p14="http://schemas.microsoft.com/office/powerpoint/2010/main" val="399848241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152</TotalTime>
  <Words>254</Words>
  <Application>Microsoft Office PowerPoint</Application>
  <PresentationFormat>Ekran Gösterisi (4:3)</PresentationFormat>
  <Paragraphs>32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Calibri</vt:lpstr>
      <vt:lpstr>Constantia</vt:lpstr>
      <vt:lpstr>Wingdings 2</vt:lpstr>
      <vt:lpstr>Kağıt</vt:lpstr>
      <vt:lpstr>OKUL ÖNCESİ EĞİTİM ROGRAMLARI-I</vt:lpstr>
      <vt:lpstr>Etkinlikler; </vt:lpstr>
      <vt:lpstr>BİREYSEL ETKİNLİK</vt:lpstr>
      <vt:lpstr>KÜÇÜK GRUP ETKİNLİĞİ</vt:lpstr>
      <vt:lpstr>BÜYÜK GRUP ETKİNLİĞİ</vt:lpstr>
      <vt:lpstr>ETKİNLİK ÇEŞİTLERİ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ÖNCESİ EĞİTİM PROGRAMLARI-I</dc:title>
  <dc:creator>aysel</dc:creator>
  <cp:lastModifiedBy>Emin Demir</cp:lastModifiedBy>
  <cp:revision>23</cp:revision>
  <dcterms:created xsi:type="dcterms:W3CDTF">2013-09-22T16:02:41Z</dcterms:created>
  <dcterms:modified xsi:type="dcterms:W3CDTF">2020-05-03T22:56:56Z</dcterms:modified>
</cp:coreProperties>
</file>