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67" r:id="rId4"/>
    <p:sldId id="268" r:id="rId5"/>
    <p:sldId id="269" r:id="rId6"/>
    <p:sldId id="270" r:id="rId7"/>
    <p:sldId id="271" r:id="rId8"/>
    <p:sldId id="274" r:id="rId9"/>
    <p:sldId id="276" r:id="rId10"/>
    <p:sldId id="257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71" autoAdjust="0"/>
    <p:restoredTop sz="94660"/>
  </p:normalViewPr>
  <p:slideViewPr>
    <p:cSldViewPr snapToGrid="0">
      <p:cViewPr varScale="1">
        <p:scale>
          <a:sx n="94" d="100"/>
          <a:sy n="94" d="100"/>
        </p:scale>
        <p:origin x="8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_al__ma_Sayfas_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_al__ma_Sayfas_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Ecommerce market size in billion USD</c:v>
                </c:pt>
              </c:strCache>
            </c:strRef>
          </c:tx>
          <c:spPr>
            <a:ln>
              <a:solidFill>
                <a:srgbClr val="2875DD"/>
              </a:solidFill>
            </a:ln>
          </c:spPr>
          <c:marker>
            <c:symbol val="circle"/>
            <c:size val="5"/>
            <c:spPr>
              <a:solidFill>
                <a:srgbClr val="2875DD"/>
              </a:solidFill>
              <a:ln>
                <a:solidFill>
                  <a:srgbClr val="2875DD"/>
                </a:solidFill>
              </a:ln>
            </c:spPr>
          </c:marker>
          <c:dLbls>
            <c:dLbl>
              <c:idx val="0"/>
              <c:numFmt formatCode="#,##0.0" sourceLinked="0"/>
              <c:spPr/>
              <c:txPr>
                <a:bodyPr/>
                <a:lstStyle/>
                <a:p>
                  <a:pPr>
                    <a:defRPr sz="1000" b="0" smtId="4294967295">
                      <a:solidFill>
                        <a:srgbClr val="0F283E"/>
                      </a:solidFill>
                      <a:latin typeface="Open Sans Light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numFmt formatCode="#,##0.0" sourceLinked="0"/>
              <c:spPr/>
              <c:txPr>
                <a:bodyPr/>
                <a:lstStyle/>
                <a:p>
                  <a:pPr>
                    <a:defRPr sz="1000" b="0" smtId="4294967295">
                      <a:solidFill>
                        <a:srgbClr val="0F283E"/>
                      </a:solidFill>
                      <a:latin typeface="Open Sans Light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numFmt formatCode="#,##0" sourceLinked="0"/>
              <c:spPr/>
              <c:txPr>
                <a:bodyPr/>
                <a:lstStyle/>
                <a:p>
                  <a:pPr>
                    <a:defRPr sz="1000" b="0" smtId="4294967295">
                      <a:solidFill>
                        <a:srgbClr val="0F283E"/>
                      </a:solidFill>
                      <a:latin typeface="Open Sans Light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numFmt formatCode="#,##0.0" sourceLinked="0"/>
              <c:spPr/>
              <c:txPr>
                <a:bodyPr/>
                <a:lstStyle/>
                <a:p>
                  <a:pPr>
                    <a:defRPr sz="1000" b="0" smtId="4294967295">
                      <a:solidFill>
                        <a:srgbClr val="0F283E"/>
                      </a:solidFill>
                      <a:latin typeface="Open Sans Light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numFmt formatCode="#,##0.0" sourceLinked="0"/>
              <c:spPr/>
              <c:txPr>
                <a:bodyPr/>
                <a:lstStyle/>
                <a:p>
                  <a:pPr>
                    <a:defRPr sz="1000" b="0" smtId="4294967295">
                      <a:solidFill>
                        <a:srgbClr val="0F283E"/>
                      </a:solidFill>
                      <a:latin typeface="Open Sans Light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smtId="4294967295">
                    <a:solidFill>
                      <a:srgbClr val="0F283E"/>
                    </a:solidFill>
                    <a:latin typeface="Open Sans Light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7.4</c:v>
                </c:pt>
                <c:pt idx="1">
                  <c:v>8.6</c:v>
                </c:pt>
                <c:pt idx="2">
                  <c:v>9</c:v>
                </c:pt>
                <c:pt idx="3">
                  <c:v>10.199999999999999</c:v>
                </c:pt>
                <c:pt idx="4">
                  <c:v>11.6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94536728"/>
        <c:axId val="194537120"/>
      </c:lineChart>
      <c:catAx>
        <c:axId val="1945367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ln w="25400">
            <a:solidFill>
              <a:srgbClr val="2F2F2F"/>
            </a:solidFill>
          </a:ln>
        </c:spPr>
        <c:txPr>
          <a:bodyPr/>
          <a:lstStyle/>
          <a:p>
            <a:pPr>
              <a:defRPr sz="1000" b="0" smtId="4294967295">
                <a:solidFill>
                  <a:srgbClr val="0F283E"/>
                </a:solidFill>
                <a:latin typeface="Open Sans Light"/>
              </a:defRPr>
            </a:pPr>
            <a:endParaRPr lang="en-US"/>
          </a:p>
        </c:txPr>
        <c:crossAx val="194537120"/>
        <c:crosses val="autoZero"/>
        <c:auto val="0"/>
        <c:lblAlgn val="ctr"/>
        <c:lblOffset val="100"/>
        <c:noMultiLvlLbl val="0"/>
      </c:catAx>
      <c:valAx>
        <c:axId val="194537120"/>
        <c:scaling>
          <c:orientation val="minMax"/>
          <c:min val="6.5"/>
        </c:scaling>
        <c:delete val="0"/>
        <c:axPos val="l"/>
        <c:majorGridlines>
          <c:spPr>
            <a:ln>
              <a:solidFill>
                <a:srgbClr val="2F2F2F"/>
              </a:solidFill>
              <a:prstDash val="dot"/>
            </a:ln>
          </c:spPr>
        </c:majorGridlines>
        <c:title>
          <c:tx>
            <c:rich>
              <a:bodyPr/>
              <a:lstStyle/>
              <a:p>
                <a:pPr>
                  <a:defRPr/>
                </a:pPr>
                <a:r>
                  <a:rPr lang="en-US" sz="1000" b="0">
                    <a:solidFill>
                      <a:srgbClr val="0F283E"/>
                    </a:solidFill>
                    <a:latin typeface="Open Sans Light"/>
                  </a:rPr>
                  <a:t>Ecommerce market size in billion USD</a:t>
                </a:r>
              </a:p>
            </c:rich>
          </c:tx>
          <c:overlay val="0"/>
        </c:title>
        <c:numFmt formatCode="#,##0.0" sourceLinked="0"/>
        <c:majorTickMark val="none"/>
        <c:minorTickMark val="none"/>
        <c:tickLblPos val="low"/>
        <c:spPr>
          <a:ln>
            <a:noFill/>
          </a:ln>
        </c:spPr>
        <c:txPr>
          <a:bodyPr/>
          <a:lstStyle/>
          <a:p>
            <a:pPr>
              <a:defRPr sz="1000" b="0" smtId="4294967295">
                <a:solidFill>
                  <a:srgbClr val="0F283E"/>
                </a:solidFill>
                <a:latin typeface="Open Sans Light"/>
              </a:defRPr>
            </a:pPr>
            <a:endParaRPr lang="en-US"/>
          </a:p>
        </c:txPr>
        <c:crossAx val="194536728"/>
        <c:crosses val="autoZero"/>
        <c:crossBetween val="between"/>
      </c:valAx>
    </c:plotArea>
    <c:plotVisOnly val="1"/>
    <c:dispBlanksAs val="zero"/>
    <c:showDLblsOverMax val="1"/>
  </c:chart>
  <c:txPr>
    <a:bodyPr/>
    <a:lstStyle/>
    <a:p>
      <a:pPr>
        <a:defRPr sz="1800" smtId="4294967295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Share of internet orders</c:v>
                </c:pt>
              </c:strCache>
            </c:strRef>
          </c:tx>
          <c:spPr>
            <a:solidFill>
              <a:srgbClr val="2875DD"/>
            </a:solidFill>
            <a:ln>
              <a:solidFill>
                <a:srgbClr val="2875DD"/>
              </a:solidFill>
            </a:ln>
          </c:spPr>
          <c:invertIfNegative val="0"/>
          <c:dLbls>
            <c:dLbl>
              <c:idx val="0"/>
              <c:numFmt formatCode="#,##0.0%" sourceLinked="0"/>
              <c:spPr/>
              <c:txPr>
                <a:bodyPr/>
                <a:lstStyle/>
                <a:p>
                  <a:pPr>
                    <a:defRPr sz="1000" b="0" smtId="4294967295">
                      <a:solidFill>
                        <a:srgbClr val="0F283E"/>
                      </a:solidFill>
                      <a:latin typeface="Open Sans Light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numFmt formatCode="#,##0.0%" sourceLinked="0"/>
              <c:spPr/>
              <c:txPr>
                <a:bodyPr/>
                <a:lstStyle/>
                <a:p>
                  <a:pPr>
                    <a:defRPr sz="1000" b="0" smtId="4294967295">
                      <a:solidFill>
                        <a:srgbClr val="0F283E"/>
                      </a:solidFill>
                      <a:latin typeface="Open Sans Light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numFmt formatCode="#,##0.0%" sourceLinked="0"/>
              <c:spPr/>
              <c:txPr>
                <a:bodyPr/>
                <a:lstStyle/>
                <a:p>
                  <a:pPr>
                    <a:defRPr sz="1000" b="0" smtId="4294967295">
                      <a:solidFill>
                        <a:srgbClr val="0F283E"/>
                      </a:solidFill>
                      <a:latin typeface="Open Sans Light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numFmt formatCode="#,##0.0%" sourceLinked="0"/>
              <c:spPr/>
              <c:txPr>
                <a:bodyPr/>
                <a:lstStyle/>
                <a:p>
                  <a:pPr>
                    <a:defRPr sz="1000" b="0" smtId="4294967295">
                      <a:solidFill>
                        <a:srgbClr val="0F283E"/>
                      </a:solidFill>
                      <a:latin typeface="Open Sans Light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numFmt formatCode="#,##0.0%" sourceLinked="0"/>
              <c:spPr/>
              <c:txPr>
                <a:bodyPr/>
                <a:lstStyle/>
                <a:p>
                  <a:pPr>
                    <a:defRPr sz="1000" b="0" smtId="4294967295">
                      <a:solidFill>
                        <a:srgbClr val="0F283E"/>
                      </a:solidFill>
                      <a:latin typeface="Open Sans Light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numFmt formatCode="#,##0.0%" sourceLinked="0"/>
              <c:spPr/>
              <c:txPr>
                <a:bodyPr/>
                <a:lstStyle/>
                <a:p>
                  <a:pPr>
                    <a:defRPr sz="1000" b="0" smtId="4294967295">
                      <a:solidFill>
                        <a:srgbClr val="0F283E"/>
                      </a:solidFill>
                      <a:latin typeface="Open Sans Light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numFmt formatCode="#,##0.0%" sourceLinked="0"/>
              <c:spPr/>
              <c:txPr>
                <a:bodyPr/>
                <a:lstStyle/>
                <a:p>
                  <a:pPr>
                    <a:defRPr sz="1000" b="0" smtId="4294967295">
                      <a:solidFill>
                        <a:srgbClr val="0F283E"/>
                      </a:solidFill>
                      <a:latin typeface="Open Sans Light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smtId="4294967295">
                    <a:solidFill>
                      <a:srgbClr val="0F283E"/>
                    </a:solidFill>
                    <a:latin typeface="Open Sans Light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Sheet1!$A$2:$A$8</c:f>
              <c:strCache>
                <c:ptCount val="7"/>
                <c:pt idx="0">
                  <c:v>Marmara</c:v>
                </c:pt>
                <c:pt idx="1">
                  <c:v>Central Anatolia</c:v>
                </c:pt>
                <c:pt idx="2">
                  <c:v>Aegean</c:v>
                </c:pt>
                <c:pt idx="3">
                  <c:v>Mediterranean</c:v>
                </c:pt>
                <c:pt idx="4">
                  <c:v>Black Sea</c:v>
                </c:pt>
                <c:pt idx="5">
                  <c:v>Southeastern Anatolia</c:v>
                </c:pt>
                <c:pt idx="6">
                  <c:v>Eastern Anatolia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0.53100000000000003</c:v>
                </c:pt>
                <c:pt idx="1">
                  <c:v>0.157</c:v>
                </c:pt>
                <c:pt idx="2">
                  <c:v>0.128</c:v>
                </c:pt>
                <c:pt idx="3">
                  <c:v>8.8999999999999996E-2</c:v>
                </c:pt>
                <c:pt idx="4">
                  <c:v>4.8000000000000001E-2</c:v>
                </c:pt>
                <c:pt idx="5">
                  <c:v>2.5999999999999999E-2</c:v>
                </c:pt>
                <c:pt idx="6">
                  <c:v>2.1000000000000001E-2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30"/>
        <c:axId val="194535160"/>
        <c:axId val="194535552"/>
      </c:barChart>
      <c:catAx>
        <c:axId val="1945351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ln w="25400">
            <a:solidFill>
              <a:srgbClr val="2F2F2F"/>
            </a:solidFill>
          </a:ln>
        </c:spPr>
        <c:txPr>
          <a:bodyPr/>
          <a:lstStyle/>
          <a:p>
            <a:pPr>
              <a:defRPr sz="1000" b="0" smtId="4294967295">
                <a:solidFill>
                  <a:srgbClr val="0F283E"/>
                </a:solidFill>
                <a:latin typeface="Open Sans Light"/>
              </a:defRPr>
            </a:pPr>
            <a:endParaRPr lang="en-US"/>
          </a:p>
        </c:txPr>
        <c:crossAx val="194535552"/>
        <c:crosses val="autoZero"/>
        <c:auto val="0"/>
        <c:lblAlgn val="ctr"/>
        <c:lblOffset val="100"/>
        <c:noMultiLvlLbl val="0"/>
      </c:catAx>
      <c:valAx>
        <c:axId val="194535552"/>
        <c:scaling>
          <c:orientation val="minMax"/>
          <c:min val="0"/>
        </c:scaling>
        <c:delete val="0"/>
        <c:axPos val="l"/>
        <c:majorGridlines>
          <c:spPr>
            <a:ln>
              <a:solidFill>
                <a:srgbClr val="2F2F2F"/>
              </a:solidFill>
              <a:prstDash val="dot"/>
            </a:ln>
          </c:spPr>
        </c:majorGridlines>
        <c:title>
          <c:tx>
            <c:rich>
              <a:bodyPr/>
              <a:lstStyle/>
              <a:p>
                <a:pPr>
                  <a:defRPr/>
                </a:pPr>
                <a:r>
                  <a:rPr lang="en-US" sz="1000" b="0">
                    <a:solidFill>
                      <a:srgbClr val="0F283E"/>
                    </a:solidFill>
                    <a:latin typeface="Open Sans Light"/>
                  </a:rPr>
                  <a:t>Share of internet orders</a:t>
                </a:r>
              </a:p>
            </c:rich>
          </c:tx>
          <c:layout/>
          <c:overlay val="0"/>
        </c:title>
        <c:numFmt formatCode="#,##0.0%" sourceLinked="0"/>
        <c:majorTickMark val="none"/>
        <c:minorTickMark val="none"/>
        <c:tickLblPos val="low"/>
        <c:spPr>
          <a:ln>
            <a:noFill/>
          </a:ln>
        </c:spPr>
        <c:txPr>
          <a:bodyPr/>
          <a:lstStyle/>
          <a:p>
            <a:pPr>
              <a:defRPr sz="1000" b="0" smtId="4294967295">
                <a:solidFill>
                  <a:srgbClr val="0F283E"/>
                </a:solidFill>
                <a:latin typeface="Open Sans Light"/>
              </a:defRPr>
            </a:pPr>
            <a:endParaRPr lang="en-US"/>
          </a:p>
        </c:txPr>
        <c:crossAx val="194535160"/>
        <c:crosses val="autoZero"/>
        <c:crossBetween val="between"/>
      </c:valAx>
    </c:plotArea>
    <c:plotVisOnly val="1"/>
    <c:dispBlanksAs val="zero"/>
    <c:showDLblsOverMax val="1"/>
  </c:chart>
  <c:txPr>
    <a:bodyPr/>
    <a:lstStyle/>
    <a:p>
      <a:pPr>
        <a:defRPr sz="1800" smtId="4294967295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C1D28-3E72-46AC-9036-9B1F732CC0D8}" type="datetimeFigureOut">
              <a:rPr lang="en-US" smtClean="0"/>
              <a:t>1/22/2020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1D915-F367-43B4-9985-36E6B44E2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10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C1D28-3E72-46AC-9036-9B1F732CC0D8}" type="datetimeFigureOut">
              <a:rPr lang="en-US" smtClean="0"/>
              <a:t>1/22/2020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1D915-F367-43B4-9985-36E6B44E2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3919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C1D28-3E72-46AC-9036-9B1F732CC0D8}" type="datetimeFigureOut">
              <a:rPr lang="en-US" smtClean="0"/>
              <a:t>1/22/2020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1D915-F367-43B4-9985-36E6B44E2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330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C1D28-3E72-46AC-9036-9B1F732CC0D8}" type="datetimeFigureOut">
              <a:rPr lang="en-US" smtClean="0"/>
              <a:t>1/22/2020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1D915-F367-43B4-9985-36E6B44E2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9001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C1D28-3E72-46AC-9036-9B1F732CC0D8}" type="datetimeFigureOut">
              <a:rPr lang="en-US" smtClean="0"/>
              <a:t>1/22/2020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1D915-F367-43B4-9985-36E6B44E2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457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C1D28-3E72-46AC-9036-9B1F732CC0D8}" type="datetimeFigureOut">
              <a:rPr lang="en-US" smtClean="0"/>
              <a:t>1/22/2020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1D915-F367-43B4-9985-36E6B44E2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8018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C1D28-3E72-46AC-9036-9B1F732CC0D8}" type="datetimeFigureOut">
              <a:rPr lang="en-US" smtClean="0"/>
              <a:t>1/22/2020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1D915-F367-43B4-9985-36E6B44E2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258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C1D28-3E72-46AC-9036-9B1F732CC0D8}" type="datetimeFigureOut">
              <a:rPr lang="en-US" smtClean="0"/>
              <a:t>1/22/2020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1D915-F367-43B4-9985-36E6B44E2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08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C1D28-3E72-46AC-9036-9B1F732CC0D8}" type="datetimeFigureOut">
              <a:rPr lang="en-US" smtClean="0"/>
              <a:t>1/22/2020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1D915-F367-43B4-9985-36E6B44E2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294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C1D28-3E72-46AC-9036-9B1F732CC0D8}" type="datetimeFigureOut">
              <a:rPr lang="en-US" smtClean="0"/>
              <a:t>1/22/2020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1D915-F367-43B4-9985-36E6B44E2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778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C1D28-3E72-46AC-9036-9B1F732CC0D8}" type="datetimeFigureOut">
              <a:rPr lang="en-US" smtClean="0"/>
              <a:t>1/22/2020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1D915-F367-43B4-9985-36E6B44E2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552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1C1D28-3E72-46AC-9036-9B1F732CC0D8}" type="datetimeFigureOut">
              <a:rPr lang="en-US" smtClean="0"/>
              <a:t>1/22/2020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51D915-F367-43B4-9985-36E6B44E2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567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1.xml"/><Relationship Id="rId5" Type="http://schemas.openxmlformats.org/officeDocument/2006/relationships/hyperlink" Target="http://www.statista.com/statistics/979734/e-commerce-market-size-turkey" TargetMode="External"/><Relationship Id="rId4" Type="http://schemas.openxmlformats.org/officeDocument/2006/relationships/slide" Target="slide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2.xml"/><Relationship Id="rId4" Type="http://schemas.openxmlformats.org/officeDocument/2006/relationships/hyperlink" Target="http://www.statista.com/statistics/986902/percentage-of-ecommerce-orders-turkey-by-regio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Business Information </a:t>
            </a:r>
            <a:r>
              <a:rPr lang="tr-TR" dirty="0" err="1" smtClean="0"/>
              <a:t>Systems</a:t>
            </a:r>
            <a:r>
              <a:rPr lang="tr-TR" dirty="0" smtClean="0"/>
              <a:t> II</a:t>
            </a:r>
            <a:endParaRPr lang="en-US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E-Commerce </a:t>
            </a:r>
            <a:r>
              <a:rPr lang="tr-TR" dirty="0" err="1" smtClean="0"/>
              <a:t>and</a:t>
            </a:r>
            <a:r>
              <a:rPr lang="tr-TR" dirty="0" smtClean="0"/>
              <a:t> E-Business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70492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References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Laudon K and C Trevor (2018), E-commerce 2017, Pearson.</a:t>
            </a:r>
          </a:p>
          <a:p>
            <a:r>
              <a:rPr lang="en-US" dirty="0" err="1" smtClean="0"/>
              <a:t>Valacich</a:t>
            </a:r>
            <a:r>
              <a:rPr lang="en-US" dirty="0" smtClean="0"/>
              <a:t> J, and C. Schneider (2018), </a:t>
            </a:r>
            <a:r>
              <a:rPr lang="en-US" i="1" dirty="0" smtClean="0"/>
              <a:t>Information Systems Today Managing in the Digital World</a:t>
            </a:r>
            <a:r>
              <a:rPr lang="en-US" dirty="0" smtClean="0"/>
              <a:t>, Pearson, 8</a:t>
            </a:r>
            <a:r>
              <a:rPr lang="en-US" baseline="30000" dirty="0" smtClean="0"/>
              <a:t>th</a:t>
            </a:r>
            <a:r>
              <a:rPr lang="en-US" dirty="0" smtClean="0"/>
              <a:t> Ed.</a:t>
            </a:r>
          </a:p>
          <a:p>
            <a:r>
              <a:rPr lang="en-US" dirty="0" err="1" smtClean="0"/>
              <a:t>Baltzan</a:t>
            </a:r>
            <a:r>
              <a:rPr lang="en-US" dirty="0" smtClean="0"/>
              <a:t> P. (2018), </a:t>
            </a:r>
            <a:r>
              <a:rPr lang="en-US" i="1" dirty="0" smtClean="0"/>
              <a:t>Business Driven Information Systems</a:t>
            </a:r>
            <a:r>
              <a:rPr lang="en-US" dirty="0" smtClean="0"/>
              <a:t>, Mc </a:t>
            </a:r>
            <a:r>
              <a:rPr lang="en-US" dirty="0" err="1" smtClean="0"/>
              <a:t>Graw</a:t>
            </a:r>
            <a:r>
              <a:rPr lang="en-US" dirty="0" smtClean="0"/>
              <a:t> Hill, 6</a:t>
            </a:r>
            <a:r>
              <a:rPr lang="en-US" baseline="30000" dirty="0" smtClean="0"/>
              <a:t>th</a:t>
            </a:r>
            <a:r>
              <a:rPr lang="en-US" dirty="0" smtClean="0"/>
              <a:t> Ed.</a:t>
            </a:r>
          </a:p>
          <a:p>
            <a:r>
              <a:rPr lang="en-US" dirty="0" smtClean="0"/>
              <a:t>Laudon K. and J. Laudon</a:t>
            </a:r>
            <a:r>
              <a:rPr lang="tr-TR" dirty="0" smtClean="0"/>
              <a:t> (2018)</a:t>
            </a:r>
            <a:r>
              <a:rPr lang="en-US" dirty="0" smtClean="0"/>
              <a:t>, Management Information Systems, </a:t>
            </a:r>
            <a:r>
              <a:rPr lang="tr-TR" dirty="0" err="1" smtClean="0"/>
              <a:t>Managing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Digital</a:t>
            </a:r>
            <a:r>
              <a:rPr lang="tr-TR" dirty="0" smtClean="0"/>
              <a:t> </a:t>
            </a:r>
            <a:r>
              <a:rPr lang="tr-TR" dirty="0" err="1" smtClean="0"/>
              <a:t>Firm</a:t>
            </a:r>
            <a:r>
              <a:rPr lang="tr-TR" dirty="0" smtClean="0"/>
              <a:t>, </a:t>
            </a:r>
            <a:r>
              <a:rPr lang="tr-TR" dirty="0" err="1" smtClean="0"/>
              <a:t>Pearson</a:t>
            </a:r>
            <a:r>
              <a:rPr lang="tr-TR" dirty="0" smtClean="0"/>
              <a:t>, 15th Ed.</a:t>
            </a:r>
          </a:p>
          <a:p>
            <a:r>
              <a:rPr lang="en-US" dirty="0" smtClean="0"/>
              <a:t>Chaffey, E business and Ecommerce Management Strategies, 4</a:t>
            </a:r>
            <a:r>
              <a:rPr lang="en-US" baseline="30000" dirty="0" smtClean="0"/>
              <a:t>th</a:t>
            </a:r>
            <a:r>
              <a:rPr lang="en-US" dirty="0" smtClean="0"/>
              <a:t> ed.</a:t>
            </a:r>
            <a:endParaRPr lang="tr-TR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60567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E-Commerce </a:t>
            </a:r>
            <a:r>
              <a:rPr lang="tr-TR" b="1" dirty="0" err="1" smtClean="0"/>
              <a:t>and</a:t>
            </a:r>
            <a:r>
              <a:rPr lang="tr-TR" b="1" dirty="0" smtClean="0"/>
              <a:t> E-Business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E-commerce</a:t>
            </a:r>
            <a:r>
              <a:rPr lang="en-US" sz="3600" dirty="0"/>
              <a:t> </a:t>
            </a:r>
            <a:r>
              <a:rPr lang="tr-TR" sz="3600" dirty="0" smtClean="0"/>
              <a:t>is not </a:t>
            </a:r>
            <a:r>
              <a:rPr lang="tr-TR" sz="3600" u="sng" dirty="0" err="1" smtClean="0"/>
              <a:t>just</a:t>
            </a:r>
            <a:r>
              <a:rPr lang="tr-TR" sz="3600" u="sng" dirty="0" smtClean="0"/>
              <a:t> </a:t>
            </a:r>
            <a:r>
              <a:rPr lang="en-US" sz="3600" u="sng" dirty="0"/>
              <a:t>electronically mediated financial transactions </a:t>
            </a:r>
            <a:r>
              <a:rPr lang="en-US" sz="3600" dirty="0"/>
              <a:t>between organizations and customers</a:t>
            </a:r>
            <a:r>
              <a:rPr lang="en-US" sz="3600" dirty="0" smtClean="0"/>
              <a:t>.</a:t>
            </a:r>
            <a:endParaRPr lang="tr-TR" sz="3600" dirty="0" smtClean="0"/>
          </a:p>
          <a:p>
            <a:endParaRPr lang="tr-TR" sz="3600" dirty="0" smtClean="0"/>
          </a:p>
          <a:p>
            <a:r>
              <a:rPr lang="en-US" sz="3600" dirty="0"/>
              <a:t>It includes </a:t>
            </a:r>
            <a:r>
              <a:rPr lang="en-US" sz="3600" b="1" i="1" dirty="0"/>
              <a:t>all</a:t>
            </a:r>
            <a:r>
              <a:rPr lang="en-US" sz="3600" i="1" dirty="0"/>
              <a:t> </a:t>
            </a:r>
            <a:r>
              <a:rPr lang="en-US" sz="3600" dirty="0"/>
              <a:t>financial and informational electronically mediated transactions between an organization and any third </a:t>
            </a:r>
            <a:r>
              <a:rPr lang="en-US" sz="3600" dirty="0" smtClean="0"/>
              <a:t>par</a:t>
            </a:r>
            <a:r>
              <a:rPr lang="tr-TR" sz="3600" dirty="0" err="1" smtClean="0"/>
              <a:t>ty</a:t>
            </a:r>
            <a:r>
              <a:rPr lang="tr-TR" sz="3600" dirty="0" smtClean="0"/>
              <a:t>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0351647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E-Commerce </a:t>
            </a:r>
            <a:r>
              <a:rPr lang="tr-TR" b="1" dirty="0" err="1" smtClean="0"/>
              <a:t>and</a:t>
            </a:r>
            <a:r>
              <a:rPr lang="tr-TR" b="1" dirty="0" smtClean="0"/>
              <a:t> E-Business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600" b="1" dirty="0"/>
              <a:t>E-business</a:t>
            </a:r>
            <a:r>
              <a:rPr lang="en-US" sz="3600" dirty="0"/>
              <a:t> includes e-commerce </a:t>
            </a:r>
            <a:endParaRPr lang="tr-TR" sz="3600" dirty="0" smtClean="0"/>
          </a:p>
          <a:p>
            <a:r>
              <a:rPr lang="tr-TR" sz="3600" dirty="0" smtClean="0"/>
              <a:t>But </a:t>
            </a:r>
            <a:r>
              <a:rPr lang="tr-TR" sz="3600" dirty="0" err="1" smtClean="0"/>
              <a:t>also</a:t>
            </a:r>
            <a:r>
              <a:rPr lang="en-US" sz="3600" dirty="0" smtClean="0"/>
              <a:t> </a:t>
            </a:r>
            <a:r>
              <a:rPr lang="en-US" sz="3600" dirty="0"/>
              <a:t>all </a:t>
            </a:r>
            <a:r>
              <a:rPr lang="tr-TR" sz="3600" dirty="0" err="1" smtClean="0"/>
              <a:t>other</a:t>
            </a:r>
            <a:r>
              <a:rPr lang="tr-TR" sz="3600" dirty="0" smtClean="0"/>
              <a:t> </a:t>
            </a:r>
            <a:r>
              <a:rPr lang="en-US" sz="3600" dirty="0" smtClean="0"/>
              <a:t>activities </a:t>
            </a:r>
            <a:r>
              <a:rPr lang="en-US" sz="3600" dirty="0"/>
              <a:t>related to internal and external business operations </a:t>
            </a:r>
            <a:endParaRPr lang="tr-TR" sz="3600" dirty="0" smtClean="0"/>
          </a:p>
          <a:p>
            <a:pPr lvl="1"/>
            <a:r>
              <a:rPr lang="tr-TR" sz="3200" dirty="0" err="1" smtClean="0"/>
              <a:t>Ex</a:t>
            </a:r>
            <a:r>
              <a:rPr lang="tr-TR" sz="3200" dirty="0" smtClean="0"/>
              <a:t>: </a:t>
            </a:r>
            <a:r>
              <a:rPr lang="en-US" sz="3200" dirty="0" smtClean="0"/>
              <a:t>servicing </a:t>
            </a:r>
            <a:r>
              <a:rPr lang="en-US" sz="3200" dirty="0"/>
              <a:t>customer accounts, collaborating with partners, and exchanging real-time information</a:t>
            </a:r>
            <a:r>
              <a:rPr lang="en-US" sz="3200" dirty="0" smtClean="0"/>
              <a:t>.</a:t>
            </a:r>
            <a:endParaRPr lang="tr-TR" sz="3200" dirty="0" smtClean="0"/>
          </a:p>
        </p:txBody>
      </p:sp>
    </p:spTree>
    <p:extLst>
      <p:ext uri="{BB962C8B-B14F-4D97-AF65-F5344CB8AC3E}">
        <p14:creationId xmlns:p14="http://schemas.microsoft.com/office/powerpoint/2010/main" val="37715957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E-Commerce </a:t>
            </a:r>
            <a:r>
              <a:rPr lang="tr-TR" b="1" dirty="0" err="1" smtClean="0"/>
              <a:t>and</a:t>
            </a:r>
            <a:r>
              <a:rPr lang="tr-TR" b="1" dirty="0" smtClean="0"/>
              <a:t> E-Business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3600" smtClean="0"/>
              <a:t>E</a:t>
            </a:r>
            <a:r>
              <a:rPr lang="en-US" sz="3600" dirty="0" smtClean="0"/>
              <a:t>-business </a:t>
            </a:r>
            <a:r>
              <a:rPr lang="en-US" sz="3600" dirty="0"/>
              <a:t>is </a:t>
            </a:r>
            <a:endParaRPr lang="tr-TR" sz="3600" dirty="0" smtClean="0"/>
          </a:p>
          <a:p>
            <a:pPr lvl="1"/>
            <a:r>
              <a:rPr lang="en-US" sz="3200" dirty="0" smtClean="0"/>
              <a:t>all </a:t>
            </a:r>
            <a:r>
              <a:rPr lang="en-US" sz="3200" dirty="0"/>
              <a:t>digital information exchanges supporting business processes </a:t>
            </a:r>
            <a:endParaRPr lang="tr-TR" sz="3200" dirty="0" smtClean="0"/>
          </a:p>
          <a:p>
            <a:pPr lvl="1"/>
            <a:r>
              <a:rPr lang="en-US" sz="3200" dirty="0" smtClean="0"/>
              <a:t>that </a:t>
            </a:r>
            <a:r>
              <a:rPr lang="en-US" sz="3200" dirty="0"/>
              <a:t>are mediated through Internet technology </a:t>
            </a:r>
            <a:endParaRPr lang="tr-TR" sz="3200" dirty="0" smtClean="0"/>
          </a:p>
          <a:p>
            <a:pPr lvl="1"/>
            <a:r>
              <a:rPr lang="en-US" sz="3200" dirty="0" smtClean="0"/>
              <a:t>including </a:t>
            </a:r>
            <a:r>
              <a:rPr lang="en-US" sz="3200" dirty="0"/>
              <a:t>transactions within and between organizations. </a:t>
            </a:r>
          </a:p>
        </p:txBody>
      </p:sp>
    </p:spTree>
    <p:extLst>
      <p:ext uri="{BB962C8B-B14F-4D97-AF65-F5344CB8AC3E}">
        <p14:creationId xmlns:p14="http://schemas.microsoft.com/office/powerpoint/2010/main" val="37715957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E-Commerce </a:t>
            </a:r>
            <a:r>
              <a:rPr lang="tr-TR" b="1" dirty="0" err="1" smtClean="0"/>
              <a:t>and</a:t>
            </a:r>
            <a:r>
              <a:rPr lang="tr-TR" b="1" dirty="0" smtClean="0"/>
              <a:t> E-Business </a:t>
            </a:r>
            <a:r>
              <a:rPr lang="tr-TR" sz="2000" b="1" dirty="0" smtClean="0"/>
              <a:t>Source: </a:t>
            </a:r>
            <a:r>
              <a:rPr lang="en-US" sz="2000" dirty="0"/>
              <a:t>Chaffey, E business and Ecommerce Management Strategies, 4</a:t>
            </a:r>
            <a:r>
              <a:rPr lang="en-US" sz="2000" baseline="30000" dirty="0"/>
              <a:t>th</a:t>
            </a:r>
            <a:r>
              <a:rPr lang="en-US" sz="2000" dirty="0"/>
              <a:t> ed.</a:t>
            </a:r>
          </a:p>
        </p:txBody>
      </p:sp>
      <p:pic>
        <p:nvPicPr>
          <p:cNvPr id="4" name="İçerik Yer Tutucusu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825624"/>
            <a:ext cx="10083800" cy="46666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442139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E - </a:t>
            </a:r>
            <a:r>
              <a:rPr lang="tr-TR" b="1" dirty="0" err="1" smtClean="0"/>
              <a:t>Government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b="1" dirty="0"/>
              <a:t>E-government</a:t>
            </a:r>
            <a:r>
              <a:rPr lang="en-US" sz="4000" dirty="0"/>
              <a:t> refers to the application of e-commerce technologies to government and public services for citizens and businesses</a:t>
            </a:r>
            <a:r>
              <a:rPr lang="en-US" sz="4000" dirty="0" smtClean="0"/>
              <a:t>.</a:t>
            </a:r>
            <a:endParaRPr lang="tr-TR" sz="4000" dirty="0" smtClean="0"/>
          </a:p>
          <a:p>
            <a:endParaRPr lang="tr-TR" sz="4000" dirty="0" smtClean="0"/>
          </a:p>
          <a:p>
            <a:r>
              <a:rPr lang="en-US" sz="4000" dirty="0"/>
              <a:t>It facilitates the diffusion of information at local and national levels as well as within the governmental departments.</a:t>
            </a:r>
          </a:p>
          <a:p>
            <a:endParaRPr lang="en-US" sz="4000" dirty="0"/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5682518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The</a:t>
            </a:r>
            <a:r>
              <a:rPr lang="tr-TR" b="1" dirty="0" smtClean="0"/>
              <a:t> </a:t>
            </a:r>
            <a:r>
              <a:rPr lang="tr-TR" b="1" dirty="0" err="1" smtClean="0"/>
              <a:t>Growth</a:t>
            </a:r>
            <a:r>
              <a:rPr lang="tr-TR" b="1" dirty="0" smtClean="0"/>
              <a:t> of E-</a:t>
            </a:r>
            <a:r>
              <a:rPr lang="tr-TR" b="1" dirty="0"/>
              <a:t>C</a:t>
            </a:r>
            <a:r>
              <a:rPr lang="tr-TR" b="1" dirty="0" smtClean="0"/>
              <a:t>ommerce </a:t>
            </a:r>
            <a:r>
              <a:rPr lang="tr-TR" b="1" dirty="0" err="1" smtClean="0"/>
              <a:t>Worldwide</a:t>
            </a:r>
            <a:endParaRPr lang="en-US" b="1" dirty="0"/>
          </a:p>
        </p:txBody>
      </p:sp>
      <p:pic>
        <p:nvPicPr>
          <p:cNvPr id="4" name="İçerik Yer Tutucusu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8404" y="1825625"/>
            <a:ext cx="7615191" cy="4351338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Metin kutusu 4"/>
          <p:cNvSpPr txBox="1"/>
          <p:nvPr/>
        </p:nvSpPr>
        <p:spPr>
          <a:xfrm>
            <a:off x="10081395" y="2708632"/>
            <a:ext cx="16256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Laudon K. and J. Laudon, “Management Information Systems, Managing in the Digital World”, Pearson, 2018.</a:t>
            </a:r>
          </a:p>
        </p:txBody>
      </p:sp>
    </p:spTree>
    <p:extLst>
      <p:ext uri="{BB962C8B-B14F-4D97-AF65-F5344CB8AC3E}">
        <p14:creationId xmlns:p14="http://schemas.microsoft.com/office/powerpoint/2010/main" val="33752902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ew shape"/>
          <p:cNvSpPr/>
          <p:nvPr/>
        </p:nvSpPr>
        <p:spPr>
          <a:xfrm>
            <a:off x="10868400" y="6465600"/>
            <a:ext cx="752400" cy="154800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New shape"/>
          <p:cNvSpPr/>
          <p:nvPr/>
        </p:nvSpPr>
        <p:spPr>
          <a:xfrm>
            <a:off x="763200" y="6465600"/>
            <a:ext cx="219600" cy="399600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New shape"/>
          <p:cNvSpPr/>
          <p:nvPr/>
        </p:nvSpPr>
        <p:spPr>
          <a:xfrm>
            <a:off x="676800" y="630000"/>
            <a:ext cx="10836000" cy="586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0000" tIns="46800" rIns="90000" bIns="46800" rtlCol="0" anchor="b">
            <a:normAutofit fontScale="82500" lnSpcReduction="10000"/>
          </a:bodyPr>
          <a:lstStyle/>
          <a:p>
            <a:pPr algn="l">
              <a:lnSpc>
                <a:spcPct val="100000"/>
              </a:lnSpc>
              <a:spcAft>
                <a:spcPct val="20000"/>
              </a:spcAft>
            </a:pPr>
            <a:r>
              <a:rPr sz="3200">
                <a:solidFill>
                  <a:srgbClr val="0A85E6"/>
                </a:solidFill>
                <a:latin typeface="Open Sans Light"/>
              </a:rPr>
              <a:t>E-commerce market size in Turkey from 2013 to 2017* (in billion USD)</a:t>
            </a:r>
          </a:p>
        </p:txBody>
      </p:sp>
      <p:sp>
        <p:nvSpPr>
          <p:cNvPr id="3" name="New shape"/>
          <p:cNvSpPr/>
          <p:nvPr/>
        </p:nvSpPr>
        <p:spPr>
          <a:xfrm>
            <a:off x="676800" y="1231200"/>
            <a:ext cx="10836000" cy="327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0000" tIns="46800" rIns="90000" bIns="46800" rtlCol="0" anchor="t">
            <a:normAutofit fontScale="97500" lnSpcReduction="10000"/>
          </a:bodyPr>
          <a:lstStyle/>
          <a:p>
            <a:pPr algn="l">
              <a:lnSpc>
                <a:spcPct val="100000"/>
              </a:lnSpc>
              <a:spcAft>
                <a:spcPct val="20000"/>
              </a:spcAft>
            </a:pPr>
            <a:r>
              <a:rPr sz="1600">
                <a:solidFill>
                  <a:srgbClr val="919191"/>
                </a:solidFill>
                <a:latin typeface="Open Sans"/>
              </a:rPr>
              <a:t>Size of e-commerce market in Turkey 2013-2017</a:t>
            </a:r>
          </a:p>
        </p:txBody>
      </p:sp>
      <p:sp>
        <p:nvSpPr>
          <p:cNvPr id="4" name="New shape"/>
          <p:cNvSpPr/>
          <p:nvPr/>
        </p:nvSpPr>
        <p:spPr>
          <a:xfrm>
            <a:off x="1044000" y="5986800"/>
            <a:ext cx="8280000" cy="73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0000" tIns="46800" rIns="90000" bIns="46800" rtlCol="0" anchor="b">
            <a:normAutofit/>
          </a:bodyPr>
          <a:lstStyle/>
          <a:p>
            <a:pPr algn="l">
              <a:lnSpc>
                <a:spcPct val="100000"/>
              </a:lnSpc>
              <a:spcAft>
                <a:spcPct val="20000"/>
              </a:spcAft>
            </a:pPr>
            <a:r>
              <a:rPr sz="800" b="1">
                <a:solidFill>
                  <a:srgbClr val="555555"/>
                </a:solidFill>
                <a:latin typeface="Open Sans"/>
              </a:rPr>
              <a:t>Note: </a:t>
            </a:r>
            <a:r>
              <a:rPr sz="800">
                <a:solidFill>
                  <a:srgbClr val="555555"/>
                </a:solidFill>
                <a:latin typeface="Open Sans"/>
              </a:rPr>
              <a:t> Turkey; 2013 to 2017</a:t>
            </a:r>
          </a:p>
          <a:p>
            <a:pPr algn="l"/>
            <a:r>
              <a:rPr sz="800">
                <a:solidFill>
                  <a:srgbClr val="555555"/>
                </a:solidFill>
                <a:latin typeface="Open Sans"/>
              </a:rPr>
              <a:t>Further information regarding this statistic can be found on </a:t>
            </a:r>
            <a:r>
              <a:rPr sz="800">
                <a:solidFill>
                  <a:srgbClr val="555555"/>
                </a:solidFill>
                <a:latin typeface="Open Sans"/>
                <a:hlinkClick r:id="rId4" action="ppaction://hlinksldjump"/>
              </a:rPr>
              <a:t>page 8</a:t>
            </a:r>
            <a:r>
              <a:rPr sz="800">
                <a:solidFill>
                  <a:srgbClr val="555555"/>
                </a:solidFill>
                <a:latin typeface="Open Sans"/>
              </a:rPr>
              <a:t>.</a:t>
            </a:r>
          </a:p>
          <a:p>
            <a:pPr algn="l"/>
            <a:r>
              <a:rPr sz="800" b="1">
                <a:solidFill>
                  <a:srgbClr val="555555"/>
                </a:solidFill>
                <a:latin typeface="Open Sans"/>
              </a:rPr>
              <a:t>Source(s): </a:t>
            </a:r>
            <a:r>
              <a:rPr sz="800">
                <a:solidFill>
                  <a:srgbClr val="555555"/>
                </a:solidFill>
                <a:latin typeface="Open Sans"/>
              </a:rPr>
              <a:t>Deloitte; ETID; </a:t>
            </a:r>
            <a:r>
              <a:rPr sz="800">
                <a:solidFill>
                  <a:srgbClr val="555555"/>
                </a:solidFill>
                <a:latin typeface="Open Sans"/>
                <a:hlinkClick r:id="rId5"/>
              </a:rPr>
              <a:t>ID 979734</a:t>
            </a:r>
          </a:p>
        </p:txBody>
      </p:sp>
      <p:graphicFrame>
        <p:nvGraphicFramePr>
          <p:cNvPr id="5" name="ChartObject"/>
          <p:cNvGraphicFramePr/>
          <p:nvPr/>
        </p:nvGraphicFramePr>
        <p:xfrm>
          <a:off x="676800" y="1882800"/>
          <a:ext cx="10742400" cy="410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6" name="New shape"/>
          <p:cNvSpPr/>
          <p:nvPr/>
        </p:nvSpPr>
        <p:spPr>
          <a:xfrm>
            <a:off x="637200" y="6494400"/>
            <a:ext cx="457200" cy="248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0000" tIns="46800" rIns="90000" bIns="46800" rtlCol="0" anchor="t"/>
          <a:lstStyle/>
          <a:p>
            <a:pPr algn="ctr">
              <a:spcAft>
                <a:spcPct val="20000"/>
              </a:spcAft>
            </a:pPr>
            <a:r>
              <a:rPr sz="1000">
                <a:solidFill>
                  <a:srgbClr val="FFFFFF"/>
                </a:solidFill>
                <a:latin typeface="Open Sans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2420868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ew shape"/>
          <p:cNvSpPr/>
          <p:nvPr/>
        </p:nvSpPr>
        <p:spPr>
          <a:xfrm>
            <a:off x="10868400" y="6465600"/>
            <a:ext cx="752400" cy="154800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New shape"/>
          <p:cNvSpPr/>
          <p:nvPr/>
        </p:nvSpPr>
        <p:spPr>
          <a:xfrm>
            <a:off x="763200" y="6465600"/>
            <a:ext cx="219600" cy="399600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New shape"/>
          <p:cNvSpPr/>
          <p:nvPr/>
        </p:nvSpPr>
        <p:spPr>
          <a:xfrm>
            <a:off x="676800" y="630000"/>
            <a:ext cx="10836000" cy="586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0000" tIns="46800" rIns="90000" bIns="46800" rtlCol="0" anchor="b">
            <a:normAutofit fontScale="75000" lnSpcReduction="20000"/>
          </a:bodyPr>
          <a:lstStyle/>
          <a:p>
            <a:pPr algn="l">
              <a:lnSpc>
                <a:spcPct val="100000"/>
              </a:lnSpc>
              <a:spcAft>
                <a:spcPct val="20000"/>
              </a:spcAft>
            </a:pPr>
            <a:r>
              <a:rPr sz="3200">
                <a:solidFill>
                  <a:srgbClr val="0A85E6"/>
                </a:solidFill>
                <a:latin typeface="Open Sans Light"/>
              </a:rPr>
              <a:t>Percentage of e-commerce orders in Turkey in 2017, by geographical region</a:t>
            </a:r>
          </a:p>
        </p:txBody>
      </p:sp>
      <p:sp>
        <p:nvSpPr>
          <p:cNvPr id="3" name="New shape"/>
          <p:cNvSpPr/>
          <p:nvPr/>
        </p:nvSpPr>
        <p:spPr>
          <a:xfrm>
            <a:off x="676800" y="1231200"/>
            <a:ext cx="10836000" cy="327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0000" tIns="46800" rIns="90000" bIns="46800" rtlCol="0" anchor="t">
            <a:normAutofit fontScale="97500" lnSpcReduction="10000"/>
          </a:bodyPr>
          <a:lstStyle/>
          <a:p>
            <a:pPr algn="l">
              <a:lnSpc>
                <a:spcPct val="100000"/>
              </a:lnSpc>
              <a:spcAft>
                <a:spcPct val="20000"/>
              </a:spcAft>
            </a:pPr>
            <a:r>
              <a:rPr sz="1600">
                <a:solidFill>
                  <a:srgbClr val="919191"/>
                </a:solidFill>
                <a:latin typeface="Open Sans"/>
              </a:rPr>
              <a:t>Share of e-commerce orders in Turkey 2017</a:t>
            </a:r>
          </a:p>
        </p:txBody>
      </p:sp>
      <p:sp>
        <p:nvSpPr>
          <p:cNvPr id="4" name="New shape"/>
          <p:cNvSpPr/>
          <p:nvPr/>
        </p:nvSpPr>
        <p:spPr>
          <a:xfrm>
            <a:off x="1044000" y="5986800"/>
            <a:ext cx="8280000" cy="73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0000" tIns="46800" rIns="90000" bIns="46800" rtlCol="0" anchor="b">
            <a:normAutofit/>
          </a:bodyPr>
          <a:lstStyle/>
          <a:p>
            <a:pPr algn="l">
              <a:lnSpc>
                <a:spcPct val="100000"/>
              </a:lnSpc>
              <a:spcAft>
                <a:spcPct val="20000"/>
              </a:spcAft>
            </a:pPr>
            <a:r>
              <a:rPr sz="800" b="1">
                <a:solidFill>
                  <a:srgbClr val="555555"/>
                </a:solidFill>
                <a:latin typeface="Open Sans"/>
              </a:rPr>
              <a:t>Note: </a:t>
            </a:r>
            <a:r>
              <a:rPr sz="800">
                <a:solidFill>
                  <a:srgbClr val="555555"/>
                </a:solidFill>
                <a:latin typeface="Open Sans"/>
              </a:rPr>
              <a:t> Turkey; 2017; 6,500*; Online shops</a:t>
            </a:r>
          </a:p>
          <a:p>
            <a:pPr algn="l"/>
            <a:r>
              <a:rPr sz="800">
                <a:solidFill>
                  <a:srgbClr val="555555"/>
                </a:solidFill>
                <a:latin typeface="Open Sans"/>
              </a:rPr>
              <a:t>Further information regarding this statistic can be found on </a:t>
            </a:r>
            <a:r>
              <a:rPr sz="800">
                <a:solidFill>
                  <a:srgbClr val="555555"/>
                </a:solidFill>
                <a:latin typeface="Open Sans"/>
                <a:hlinkClick r:id="" action="ppaction://noaction"/>
              </a:rPr>
              <a:t>page 8</a:t>
            </a:r>
            <a:r>
              <a:rPr sz="800">
                <a:solidFill>
                  <a:srgbClr val="555555"/>
                </a:solidFill>
                <a:latin typeface="Open Sans"/>
              </a:rPr>
              <a:t>.</a:t>
            </a:r>
          </a:p>
          <a:p>
            <a:pPr algn="l"/>
            <a:r>
              <a:rPr sz="800" b="1">
                <a:solidFill>
                  <a:srgbClr val="555555"/>
                </a:solidFill>
                <a:latin typeface="Open Sans"/>
              </a:rPr>
              <a:t>Source(s): </a:t>
            </a:r>
            <a:r>
              <a:rPr sz="800">
                <a:solidFill>
                  <a:srgbClr val="555555"/>
                </a:solidFill>
                <a:latin typeface="Open Sans"/>
              </a:rPr>
              <a:t>IdeaSoft; Digital Age; </a:t>
            </a:r>
            <a:r>
              <a:rPr sz="800">
                <a:solidFill>
                  <a:srgbClr val="555555"/>
                </a:solidFill>
                <a:latin typeface="Open Sans"/>
                <a:hlinkClick r:id="rId4"/>
              </a:rPr>
              <a:t>ID 986902</a:t>
            </a:r>
          </a:p>
        </p:txBody>
      </p:sp>
      <p:graphicFrame>
        <p:nvGraphicFramePr>
          <p:cNvPr id="5" name="ChartObject"/>
          <p:cNvGraphicFramePr/>
          <p:nvPr/>
        </p:nvGraphicFramePr>
        <p:xfrm>
          <a:off x="676800" y="1882800"/>
          <a:ext cx="10742400" cy="410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6" name="New shape"/>
          <p:cNvSpPr/>
          <p:nvPr/>
        </p:nvSpPr>
        <p:spPr>
          <a:xfrm>
            <a:off x="637200" y="6494400"/>
            <a:ext cx="457200" cy="248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0000" tIns="46800" rIns="90000" bIns="46800" rtlCol="0" anchor="t"/>
          <a:lstStyle/>
          <a:p>
            <a:pPr algn="ctr">
              <a:spcAft>
                <a:spcPct val="20000"/>
              </a:spcAft>
            </a:pPr>
            <a:r>
              <a:rPr sz="1000">
                <a:solidFill>
                  <a:srgbClr val="FFFFFF"/>
                </a:solidFill>
                <a:latin typeface="Open Sans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322234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396</Words>
  <Application>Microsoft Office PowerPoint</Application>
  <PresentationFormat>Geniş ekran</PresentationFormat>
  <Paragraphs>49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Open Sans</vt:lpstr>
      <vt:lpstr>Open Sans Light</vt:lpstr>
      <vt:lpstr>Office Teması</vt:lpstr>
      <vt:lpstr>Business Information Systems II</vt:lpstr>
      <vt:lpstr>E-Commerce and E-Business</vt:lpstr>
      <vt:lpstr>E-Commerce and E-Business</vt:lpstr>
      <vt:lpstr>E-Commerce and E-Business</vt:lpstr>
      <vt:lpstr>E-Commerce and E-Business Source: Chaffey, E business and Ecommerce Management Strategies, 4th ed.</vt:lpstr>
      <vt:lpstr>E - Government</vt:lpstr>
      <vt:lpstr>The Growth of E-Commerce Worldwide</vt:lpstr>
      <vt:lpstr>PowerPoint Sunusu</vt:lpstr>
      <vt:lpstr>PowerPoint Sunusu</vt:lpstr>
      <vt:lpstr>References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Business Information Systems II</dc:title>
  <dc:creator>SEVGI EDA TUZCU</dc:creator>
  <cp:lastModifiedBy>SEVGI EDA TUZCU</cp:lastModifiedBy>
  <cp:revision>22</cp:revision>
  <dcterms:created xsi:type="dcterms:W3CDTF">2020-01-22T10:55:34Z</dcterms:created>
  <dcterms:modified xsi:type="dcterms:W3CDTF">2020-01-22T11:38:49Z</dcterms:modified>
</cp:coreProperties>
</file>