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91" r:id="rId3"/>
    <p:sldId id="292" r:id="rId4"/>
    <p:sldId id="267" r:id="rId5"/>
    <p:sldId id="268" r:id="rId6"/>
    <p:sldId id="295" r:id="rId7"/>
    <p:sldId id="293" r:id="rId8"/>
    <p:sldId id="294" r:id="rId9"/>
    <p:sldId id="296" r:id="rId10"/>
    <p:sldId id="271" r:id="rId11"/>
    <p:sldId id="272" r:id="rId12"/>
    <p:sldId id="289" r:id="rId13"/>
    <p:sldId id="290" r:id="rId14"/>
    <p:sldId id="274" r:id="rId15"/>
    <p:sldId id="275" r:id="rId16"/>
    <p:sldId id="265" r:id="rId17"/>
    <p:sldId id="284" r:id="rId18"/>
    <p:sldId id="285" r:id="rId19"/>
    <p:sldId id="286" r:id="rId20"/>
    <p:sldId id="287" r:id="rId21"/>
    <p:sldId id="288" r:id="rId22"/>
    <p:sldId id="278" r:id="rId23"/>
    <p:sldId id="282" r:id="rId24"/>
    <p:sldId id="266" r:id="rId25"/>
    <p:sldId id="279" r:id="rId26"/>
    <p:sldId id="281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108" d="100"/>
          <a:sy n="108" d="100"/>
        </p:scale>
        <p:origin x="-7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64C0C3D-2267-4888-AD97-1329D8483940}" type="datetimeFigureOut">
              <a:rPr lang="tr-TR" smtClean="0"/>
              <a:pPr/>
              <a:t>30.12.2019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5406D3D-2DF2-4556-A23D-306B99F88BA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0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364812" cy="2843218"/>
          </a:xfrm>
        </p:spPr>
        <p:txBody>
          <a:bodyPr>
            <a:normAutofit/>
          </a:bodyPr>
          <a:lstStyle/>
          <a:p>
            <a:r>
              <a:rPr lang="tr-TR" cap="none" dirty="0" smtClean="0"/>
              <a:t>Tıbbi Genetikte </a:t>
            </a:r>
            <a:r>
              <a:rPr lang="tr-TR" cap="none" smtClean="0"/>
              <a:t>Tedavi Yöntemleri II </a:t>
            </a:r>
            <a:br>
              <a:rPr lang="tr-TR" cap="none" smtClean="0"/>
            </a:br>
            <a:r>
              <a:rPr lang="tr-TR" cap="none" smtClean="0"/>
              <a:t>Genom </a:t>
            </a:r>
            <a:r>
              <a:rPr lang="tr-TR" cap="none" dirty="0" smtClean="0"/>
              <a:t>Düzenleme</a:t>
            </a:r>
            <a:endParaRPr lang="tr-TR" cap="none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503170"/>
          </a:xfrm>
        </p:spPr>
        <p:txBody>
          <a:bodyPr>
            <a:noAutofit/>
          </a:bodyPr>
          <a:lstStyle/>
          <a:p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</a:rPr>
              <a:t>Dr. Nüket Yürür Kutlay</a:t>
            </a:r>
          </a:p>
          <a:p>
            <a:endParaRPr lang="tr-T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dirty="0" smtClean="0"/>
              <a:t>Bu etki T hücre yetmezliği olan farede gözlenmiyor.</a:t>
            </a:r>
          </a:p>
          <a:p>
            <a:r>
              <a:rPr lang="tr-TR" dirty="0" smtClean="0"/>
              <a:t>Tümörde eksprese olan </a:t>
            </a:r>
            <a:r>
              <a:rPr lang="tr-TR" dirty="0" err="1" smtClean="0"/>
              <a:t>ag</a:t>
            </a:r>
            <a:r>
              <a:rPr lang="tr-TR" dirty="0" smtClean="0"/>
              <a:t>- tümör spesifik T hücre yanıtının hedefi ve her tümör için özgün.</a:t>
            </a:r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İçerik Yer Tutucusu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92696"/>
            <a:ext cx="8229600" cy="4709160"/>
          </a:xfrm>
        </p:spPr>
        <p:txBody>
          <a:bodyPr/>
          <a:lstStyle/>
          <a:p>
            <a:r>
              <a:rPr lang="tr-TR" dirty="0" smtClean="0"/>
              <a:t>Paul </a:t>
            </a:r>
            <a:r>
              <a:rPr lang="tr-TR" dirty="0" err="1" smtClean="0"/>
              <a:t>Ehrlich</a:t>
            </a:r>
            <a:r>
              <a:rPr lang="tr-TR" dirty="0" smtClean="0"/>
              <a:t>; 1908 Nobel Ödülü Fizyoloji/Tıp</a:t>
            </a:r>
          </a:p>
          <a:p>
            <a:r>
              <a:rPr lang="tr-TR" dirty="0" smtClean="0"/>
              <a:t>Frank </a:t>
            </a:r>
            <a:r>
              <a:rPr lang="tr-TR" dirty="0" err="1" smtClean="0"/>
              <a:t>MacFarlane</a:t>
            </a:r>
            <a:r>
              <a:rPr lang="tr-TR" dirty="0" smtClean="0"/>
              <a:t> </a:t>
            </a:r>
            <a:r>
              <a:rPr lang="tr-TR" dirty="0" err="1" smtClean="0"/>
              <a:t>Burnet</a:t>
            </a:r>
            <a:r>
              <a:rPr lang="tr-TR" dirty="0" smtClean="0"/>
              <a:t>; 1960 </a:t>
            </a:r>
            <a:r>
              <a:rPr lang="tr-TR" dirty="0"/>
              <a:t>Nobel Ödülü Fizyoloji/Tıp</a:t>
            </a:r>
          </a:p>
          <a:p>
            <a:r>
              <a:rPr lang="tr-TR" dirty="0" err="1" smtClean="0"/>
              <a:t>Lewis</a:t>
            </a:r>
            <a:r>
              <a:rPr lang="tr-TR" dirty="0" smtClean="0"/>
              <a:t> Thomas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3664356" y="1844824"/>
            <a:ext cx="45719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3935357" y="1844824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«</a:t>
            </a:r>
            <a:r>
              <a:rPr lang="tr-TR" sz="2800" dirty="0" err="1" smtClean="0"/>
              <a:t>Immune</a:t>
            </a:r>
            <a:r>
              <a:rPr lang="tr-TR" sz="2800" dirty="0" smtClean="0"/>
              <a:t> </a:t>
            </a:r>
            <a:r>
              <a:rPr lang="tr-TR" sz="2800" dirty="0" err="1" smtClean="0"/>
              <a:t>surveillance</a:t>
            </a:r>
            <a:r>
              <a:rPr lang="tr-TR" sz="2800" dirty="0" smtClean="0"/>
              <a:t>»</a:t>
            </a:r>
            <a:endParaRPr lang="tr-TR" sz="28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3203848" y="5639628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immunoediting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539552" y="618465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İki alıcıda </a:t>
            </a:r>
            <a:r>
              <a:rPr lang="tr-TR" dirty="0" err="1" smtClean="0"/>
              <a:t>malign</a:t>
            </a:r>
            <a:r>
              <a:rPr lang="tr-TR" dirty="0" smtClean="0"/>
              <a:t> </a:t>
            </a:r>
            <a:r>
              <a:rPr lang="tr-TR" dirty="0" err="1" smtClean="0"/>
              <a:t>melanom</a:t>
            </a:r>
            <a:r>
              <a:rPr lang="tr-TR" dirty="0" smtClean="0"/>
              <a:t> gelişimi, 16 yıl önce tedavi edilmiş </a:t>
            </a:r>
            <a:r>
              <a:rPr lang="tr-TR" dirty="0" err="1" smtClean="0"/>
              <a:t>donor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tr-TR" dirty="0" smtClean="0"/>
              <a:t>Aday tümör red etme Ag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14282" y="1643050"/>
            <a:ext cx="3543296" cy="4525963"/>
          </a:xfrm>
        </p:spPr>
        <p:txBody>
          <a:bodyPr/>
          <a:lstStyle/>
          <a:p>
            <a:r>
              <a:rPr lang="tr-TR" dirty="0" smtClean="0"/>
              <a:t>Sitotoksit T hücre tarafından tanınıyor.</a:t>
            </a:r>
          </a:p>
          <a:p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Monoklonal Ab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>
          <a:xfrm>
            <a:off x="323528" y="273050"/>
            <a:ext cx="8363272" cy="1143000"/>
          </a:xfrm>
        </p:spPr>
        <p:txBody>
          <a:bodyPr>
            <a:normAutofit/>
          </a:bodyPr>
          <a:lstStyle/>
          <a:p>
            <a:r>
              <a:rPr lang="tr-TR" dirty="0" err="1"/>
              <a:t>K</a:t>
            </a:r>
            <a:r>
              <a:rPr lang="tr-TR" dirty="0" err="1" smtClean="0"/>
              <a:t>imerik</a:t>
            </a:r>
            <a:r>
              <a:rPr lang="tr-TR" dirty="0" smtClean="0"/>
              <a:t> </a:t>
            </a:r>
            <a:r>
              <a:rPr lang="tr-TR" dirty="0" err="1" smtClean="0"/>
              <a:t>Antigen</a:t>
            </a:r>
            <a:r>
              <a:rPr lang="tr-TR" dirty="0" smtClean="0"/>
              <a:t> Reseptörü(CAR)</a:t>
            </a:r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Metin Yer Tutucusu 10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2013- </a:t>
            </a:r>
            <a:r>
              <a:rPr lang="tr-TR" cap="none" dirty="0" smtClean="0"/>
              <a:t>Pediatrik</a:t>
            </a:r>
            <a:r>
              <a:rPr lang="tr-TR" dirty="0" smtClean="0"/>
              <a:t> ALL</a:t>
            </a:r>
            <a:endParaRPr lang="tr-TR" dirty="0"/>
          </a:p>
        </p:txBody>
      </p:sp>
      <p:sp>
        <p:nvSpPr>
          <p:cNvPr id="12" name="İçerik Yer Tutucusu 11"/>
          <p:cNvSpPr>
            <a:spLocks noGrp="1"/>
          </p:cNvSpPr>
          <p:nvPr>
            <p:ph sz="quarter" idx="4"/>
          </p:nvPr>
        </p:nvSpPr>
        <p:spPr>
          <a:xfrm>
            <a:off x="4860032" y="2492896"/>
            <a:ext cx="3826768" cy="3633268"/>
          </a:xfrm>
        </p:spPr>
        <p:txBody>
          <a:bodyPr>
            <a:normAutofit fontScale="70000" lnSpcReduction="20000"/>
          </a:bodyPr>
          <a:lstStyle/>
          <a:p>
            <a:pPr marL="137160" indent="0">
              <a:buNone/>
            </a:pPr>
            <a:r>
              <a:rPr lang="tr-TR" sz="3400" dirty="0" smtClean="0"/>
              <a:t>Antijen tanıyan bölge(B hücre)/ </a:t>
            </a:r>
            <a:r>
              <a:rPr lang="tr-TR" sz="3400" dirty="0" err="1" smtClean="0"/>
              <a:t>scFv</a:t>
            </a:r>
            <a:endParaRPr lang="tr-TR" sz="3400" dirty="0"/>
          </a:p>
          <a:p>
            <a:pPr marL="137160" indent="0">
              <a:buNone/>
            </a:pPr>
            <a:endParaRPr lang="tr-TR" dirty="0" smtClean="0"/>
          </a:p>
          <a:p>
            <a:pPr marL="137160" indent="0">
              <a:buNone/>
            </a:pPr>
            <a:endParaRPr lang="tr-TR" dirty="0" smtClean="0"/>
          </a:p>
          <a:p>
            <a:pPr marL="137160" indent="0">
              <a:buNone/>
            </a:pPr>
            <a:endParaRPr lang="tr-TR" dirty="0" smtClean="0"/>
          </a:p>
          <a:p>
            <a:pPr marL="137160" indent="0">
              <a:buNone/>
            </a:pPr>
            <a:endParaRPr lang="tr-TR" sz="3200" dirty="0" smtClean="0"/>
          </a:p>
          <a:p>
            <a:pPr marL="137160" indent="0">
              <a:buNone/>
            </a:pPr>
            <a:r>
              <a:rPr lang="tr-TR" sz="3200" dirty="0" smtClean="0"/>
              <a:t>Kostimülatör( T hücre) /CD28 ya da 4-1BB</a:t>
            </a:r>
          </a:p>
          <a:p>
            <a:pPr marL="137160" indent="0">
              <a:buNone/>
            </a:pPr>
            <a:endParaRPr lang="tr-TR" dirty="0" smtClean="0"/>
          </a:p>
          <a:p>
            <a:pPr marL="137160" indent="0">
              <a:buNone/>
            </a:pPr>
            <a:endParaRPr lang="tr-TR" dirty="0"/>
          </a:p>
          <a:p>
            <a:pPr marL="137160" indent="0">
              <a:buNone/>
            </a:pPr>
            <a:r>
              <a:rPr lang="tr-TR" sz="3200" dirty="0" smtClean="0"/>
              <a:t>Aktivasyon sinyali sağlayan hücre içi bölge (CD3</a:t>
            </a:r>
            <a:r>
              <a:rPr lang="el-GR" sz="3200" dirty="0" smtClean="0"/>
              <a:t>ζ</a:t>
            </a:r>
            <a:r>
              <a:rPr lang="tr-TR" sz="3200" dirty="0" smtClean="0"/>
              <a:t>)</a:t>
            </a:r>
            <a:endParaRPr lang="tr-TR" sz="3200" dirty="0"/>
          </a:p>
        </p:txBody>
      </p:sp>
      <p:sp>
        <p:nvSpPr>
          <p:cNvPr id="15" name="İçerik Yer Tutucusu 1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39947" y="869200"/>
            <a:ext cx="4040188" cy="750887"/>
          </a:xfrm>
        </p:spPr>
        <p:txBody>
          <a:bodyPr>
            <a:normAutofit/>
          </a:bodyPr>
          <a:lstStyle/>
          <a:p>
            <a:r>
              <a:rPr lang="tr-TR" dirty="0" smtClean="0"/>
              <a:t>CD19; </a:t>
            </a:r>
            <a:r>
              <a:rPr lang="tr-TR" cap="none" dirty="0" smtClean="0"/>
              <a:t>tümör </a:t>
            </a:r>
            <a:r>
              <a:rPr lang="tr-TR" cap="none" dirty="0" err="1" smtClean="0"/>
              <a:t>red</a:t>
            </a:r>
            <a:r>
              <a:rPr lang="tr-TR" cap="none" dirty="0" smtClean="0"/>
              <a:t> etme </a:t>
            </a:r>
            <a:r>
              <a:rPr lang="tr-TR" cap="none" dirty="0" err="1" smtClean="0"/>
              <a:t>ag</a:t>
            </a:r>
            <a:endParaRPr lang="tr-TR" cap="none" dirty="0"/>
          </a:p>
        </p:txBody>
      </p:sp>
      <p:sp>
        <p:nvSpPr>
          <p:cNvPr id="8" name="Metin kutusu 7"/>
          <p:cNvSpPr txBox="1"/>
          <p:nvPr/>
        </p:nvSpPr>
        <p:spPr>
          <a:xfrm>
            <a:off x="2357422" y="4357694"/>
            <a:ext cx="1985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Lentiviralvektör</a:t>
            </a:r>
            <a:r>
              <a:rPr lang="tr-TR" dirty="0" smtClean="0"/>
              <a:t>/ </a:t>
            </a:r>
            <a:r>
              <a:rPr lang="el-GR" dirty="0" smtClean="0"/>
              <a:t>γ</a:t>
            </a:r>
            <a:r>
              <a:rPr lang="tr-TR" dirty="0" err="1" smtClean="0"/>
              <a:t>retroviral</a:t>
            </a:r>
            <a:r>
              <a:rPr lang="tr-TR" dirty="0" smtClean="0"/>
              <a:t> vektör</a:t>
            </a:r>
          </a:p>
          <a:p>
            <a:endParaRPr lang="tr-TR" dirty="0"/>
          </a:p>
          <a:p>
            <a:r>
              <a:rPr lang="tr-TR" dirty="0" smtClean="0"/>
              <a:t>Transpozon</a:t>
            </a:r>
          </a:p>
          <a:p>
            <a:r>
              <a:rPr lang="tr-TR" dirty="0" smtClean="0"/>
              <a:t>Plazmid</a:t>
            </a:r>
          </a:p>
          <a:p>
            <a:endParaRPr lang="tr-TR" dirty="0"/>
          </a:p>
          <a:p>
            <a:r>
              <a:rPr lang="tr-TR" dirty="0" smtClean="0"/>
              <a:t>CRISPR/CAS9 platformu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4429124" y="4429132"/>
            <a:ext cx="1802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Kontrol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6429388" y="4500570"/>
            <a:ext cx="1882552" cy="91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Lenfodeplatif</a:t>
            </a:r>
            <a:r>
              <a:rPr lang="tr-TR" dirty="0" smtClean="0"/>
              <a:t> kemoterapi sonrası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428596" y="1643050"/>
            <a:ext cx="816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Damardan damara süre iki hafta</a:t>
            </a:r>
            <a:endParaRPr lang="tr-TR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642918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KYMRIAH (tisagenlecleucel) </a:t>
            </a:r>
            <a:r>
              <a:rPr lang="tr-TR" dirty="0" smtClean="0"/>
              <a:t>30 Ağustos 2017</a:t>
            </a:r>
          </a:p>
          <a:p>
            <a:endParaRPr lang="tr-TR" b="1" dirty="0" smtClean="0"/>
          </a:p>
          <a:p>
            <a:endParaRPr lang="tr-TR" dirty="0" smtClean="0"/>
          </a:p>
          <a:p>
            <a:r>
              <a:rPr lang="tr-TR" b="1" dirty="0" smtClean="0"/>
              <a:t>STN:</a:t>
            </a:r>
            <a:r>
              <a:rPr lang="tr-TR" dirty="0" smtClean="0"/>
              <a:t>  125646</a:t>
            </a:r>
            <a:br>
              <a:rPr lang="tr-TR" dirty="0" smtClean="0"/>
            </a:br>
            <a:r>
              <a:rPr lang="tr-TR" b="1" dirty="0" smtClean="0"/>
              <a:t>Proper Name:</a:t>
            </a:r>
            <a:r>
              <a:rPr lang="tr-TR" dirty="0" smtClean="0"/>
              <a:t>  tisagenlecleucel</a:t>
            </a:r>
            <a:br>
              <a:rPr lang="tr-TR" dirty="0" smtClean="0"/>
            </a:br>
            <a:r>
              <a:rPr lang="tr-TR" b="1" dirty="0" smtClean="0"/>
              <a:t>Tradename:</a:t>
            </a:r>
            <a:r>
              <a:rPr lang="tr-TR" dirty="0" smtClean="0"/>
              <a:t> KYMRIAH</a:t>
            </a:r>
            <a:br>
              <a:rPr lang="tr-TR" dirty="0" smtClean="0"/>
            </a:br>
            <a:r>
              <a:rPr lang="tr-TR" b="1" dirty="0" smtClean="0"/>
              <a:t>Manufacturer: </a:t>
            </a:r>
            <a:r>
              <a:rPr lang="tr-TR" dirty="0" smtClean="0"/>
              <a:t>Novartis Pharmaceuticals Corporation</a:t>
            </a:r>
            <a:r>
              <a:rPr lang="tr-TR" b="1" dirty="0" smtClean="0"/>
              <a:t> 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Indication:</a:t>
            </a:r>
            <a:endParaRPr lang="tr-TR" dirty="0" smtClean="0"/>
          </a:p>
          <a:p>
            <a:r>
              <a:rPr lang="tr-TR" dirty="0" smtClean="0"/>
              <a:t>Indicated for the treatment of patients up to 25 years of age with B-cell precursor acute lymphoblastic leukemia (ALL) that is refractory or in second or later relapse.</a:t>
            </a:r>
          </a:p>
          <a:p>
            <a:r>
              <a:rPr lang="tr-TR" dirty="0" smtClean="0"/>
              <a:t> 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3287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Relaps</a:t>
            </a:r>
            <a:r>
              <a:rPr lang="tr-TR" dirty="0" smtClean="0"/>
              <a:t>???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Relaps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dirty="0" smtClean="0"/>
              <a:t>CAR T hücre proliferasyonu ve kalıcılığı yetersiz</a:t>
            </a:r>
          </a:p>
          <a:p>
            <a:r>
              <a:rPr lang="tr-TR" dirty="0" smtClean="0"/>
              <a:t>CD19 negatif klon</a:t>
            </a:r>
            <a:r>
              <a:rPr lang="tr-TR" dirty="0"/>
              <a:t>	</a:t>
            </a:r>
            <a:endParaRPr lang="tr-TR" dirty="0" smtClean="0"/>
          </a:p>
          <a:p>
            <a:pPr lvl="1"/>
            <a:r>
              <a:rPr lang="tr-TR" dirty="0" smtClean="0"/>
              <a:t>CD19 negatif </a:t>
            </a:r>
            <a:r>
              <a:rPr lang="tr-TR" dirty="0" err="1" smtClean="0"/>
              <a:t>myeloid</a:t>
            </a:r>
            <a:r>
              <a:rPr lang="tr-TR" dirty="0" smtClean="0"/>
              <a:t> </a:t>
            </a:r>
            <a:r>
              <a:rPr lang="tr-TR" dirty="0" err="1" smtClean="0"/>
              <a:t>relaps</a:t>
            </a:r>
            <a:r>
              <a:rPr lang="tr-TR" dirty="0" smtClean="0"/>
              <a:t>, MLL yeniden düzenlenmesi olan ALL</a:t>
            </a:r>
          </a:p>
          <a:p>
            <a:pPr lvl="1"/>
            <a:r>
              <a:rPr lang="tr-TR" dirty="0" smtClean="0"/>
              <a:t>CD22CAR T hücre tedavisi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CAR-T </a:t>
            </a:r>
            <a:r>
              <a:rPr lang="tr-TR" cap="none" dirty="0" smtClean="0"/>
              <a:t>Hücre Proliferasyonu ve Kalıcılığı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141817" cy="3763963"/>
          </a:xfrm>
        </p:spPr>
        <p:txBody>
          <a:bodyPr/>
          <a:lstStyle/>
          <a:p>
            <a:r>
              <a:rPr lang="tr-TR" dirty="0" smtClean="0"/>
              <a:t>Lenfodeplasyon</a:t>
            </a:r>
          </a:p>
          <a:p>
            <a:r>
              <a:rPr lang="tr-TR" dirty="0" smtClean="0"/>
              <a:t>CAR-T Hücre miktarı</a:t>
            </a:r>
          </a:p>
          <a:p>
            <a:r>
              <a:rPr lang="tr-TR" dirty="0" smtClean="0"/>
              <a:t>CAR-T Hücre kopozisyonu; CD4</a:t>
            </a:r>
            <a:r>
              <a:rPr lang="tr-TR" baseline="30000" dirty="0" smtClean="0"/>
              <a:t>+</a:t>
            </a:r>
            <a:r>
              <a:rPr lang="tr-TR" dirty="0" smtClean="0"/>
              <a:t>/CD8</a:t>
            </a:r>
            <a:r>
              <a:rPr lang="tr-TR" baseline="30000" dirty="0" smtClean="0"/>
              <a:t>+</a:t>
            </a:r>
            <a:endParaRPr lang="tr-TR" baseline="30000" dirty="0"/>
          </a:p>
        </p:txBody>
      </p:sp>
    </p:spTree>
    <p:extLst>
      <p:ext uri="{BB962C8B-B14F-4D97-AF65-F5344CB8AC3E}">
        <p14:creationId xmlns="" xmlns:p14="http://schemas.microsoft.com/office/powerpoint/2010/main" val="1033399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546848" cy="4525963"/>
          </a:xfrm>
        </p:spPr>
        <p:txBody>
          <a:bodyPr/>
          <a:lstStyle/>
          <a:p>
            <a:r>
              <a:rPr lang="tr-TR" dirty="0" smtClean="0"/>
              <a:t>CD30 CAR T hücre</a:t>
            </a:r>
          </a:p>
          <a:p>
            <a:r>
              <a:rPr lang="tr-TR" dirty="0" smtClean="0"/>
              <a:t>18 hasta</a:t>
            </a:r>
          </a:p>
          <a:p>
            <a:r>
              <a:rPr lang="tr-TR" dirty="0" err="1" smtClean="0"/>
              <a:t>Parsiyel</a:t>
            </a:r>
            <a:r>
              <a:rPr lang="tr-TR" dirty="0" smtClean="0"/>
              <a:t> </a:t>
            </a:r>
            <a:r>
              <a:rPr lang="tr-TR" dirty="0" err="1" smtClean="0"/>
              <a:t>remisyon</a:t>
            </a:r>
            <a:r>
              <a:rPr lang="tr-TR" dirty="0" smtClean="0"/>
              <a:t> %39</a:t>
            </a:r>
          </a:p>
          <a:p>
            <a:r>
              <a:rPr lang="tr-TR" dirty="0" smtClean="0"/>
              <a:t>Stabil hastalık %33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35238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Solid doku tümörleri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Tümör dokuya özgün </a:t>
            </a:r>
            <a:r>
              <a:rPr lang="tr-TR" dirty="0" err="1" smtClean="0"/>
              <a:t>ag</a:t>
            </a:r>
            <a:r>
              <a:rPr lang="tr-TR" dirty="0" smtClean="0"/>
              <a:t>???</a:t>
            </a:r>
          </a:p>
          <a:p>
            <a:r>
              <a:rPr lang="tr-TR" dirty="0" smtClean="0"/>
              <a:t>CAR T hücrelerin tümöre ulaşımı???</a:t>
            </a:r>
          </a:p>
          <a:p>
            <a:r>
              <a:rPr lang="tr-TR" dirty="0" err="1" smtClean="0"/>
              <a:t>İmmünosüpresif</a:t>
            </a:r>
            <a:r>
              <a:rPr lang="tr-TR" dirty="0" smtClean="0"/>
              <a:t> tümör mikro çevresinin CAR T hücre </a:t>
            </a:r>
            <a:r>
              <a:rPr lang="tr-TR" dirty="0" err="1" smtClean="0"/>
              <a:t>inhibisyonu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3900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Genom düzenleme</a:t>
            </a:r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71990" cy="4525963"/>
          </a:xfrm>
        </p:spPr>
        <p:txBody>
          <a:bodyPr/>
          <a:lstStyle/>
          <a:p>
            <a:r>
              <a:rPr lang="tr-TR" dirty="0" smtClean="0"/>
              <a:t>Meganükleazlar</a:t>
            </a:r>
          </a:p>
          <a:p>
            <a:r>
              <a:rPr lang="tr-TR" dirty="0" smtClean="0"/>
              <a:t>Zinc finger nukleazlar (ZFNs)</a:t>
            </a:r>
          </a:p>
          <a:p>
            <a:r>
              <a:rPr lang="tr-TR" dirty="0" smtClean="0"/>
              <a:t>Transcription activator-like effector- based nucleases (TALEN)</a:t>
            </a:r>
          </a:p>
          <a:p>
            <a:r>
              <a:rPr lang="tr-TR" dirty="0" smtClean="0"/>
              <a:t>Clustered regularly interspaced shorth palindromic repeats (CRISPR/Cas9) sistem</a:t>
            </a:r>
          </a:p>
          <a:p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Bölgeye özgün çift zincir kırığı</a:t>
            </a:r>
          </a:p>
          <a:p>
            <a:r>
              <a:rPr lang="tr-TR" dirty="0" smtClean="0"/>
              <a:t>NHEJ</a:t>
            </a:r>
          </a:p>
          <a:p>
            <a:r>
              <a:rPr lang="tr-TR" dirty="0" smtClean="0"/>
              <a:t>HR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Nöroblastoma</a:t>
            </a:r>
            <a:endParaRPr lang="tr-TR" dirty="0" smtClean="0"/>
          </a:p>
          <a:p>
            <a:pPr lvl="1"/>
            <a:r>
              <a:rPr lang="tr-TR" dirty="0" smtClean="0"/>
              <a:t>CE7R CAR T(CD8); hedef L1-hücre adezyon molekülü</a:t>
            </a:r>
          </a:p>
          <a:p>
            <a:pPr lvl="1"/>
            <a:r>
              <a:rPr lang="tr-TR" dirty="0" smtClean="0"/>
              <a:t>Altı hasta; bir </a:t>
            </a:r>
            <a:r>
              <a:rPr lang="tr-TR" dirty="0" err="1" smtClean="0"/>
              <a:t>parsiyel</a:t>
            </a:r>
            <a:r>
              <a:rPr lang="tr-TR" dirty="0" smtClean="0"/>
              <a:t> yanıt</a:t>
            </a:r>
          </a:p>
          <a:p>
            <a:pPr lvl="1"/>
            <a:r>
              <a:rPr lang="tr-TR" dirty="0" smtClean="0"/>
              <a:t>CAR T hücre ömrü kısa(1-7 gün)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Glioblastoma</a:t>
            </a:r>
            <a:endParaRPr lang="tr-TR" dirty="0" smtClean="0"/>
          </a:p>
          <a:p>
            <a:pPr lvl="1"/>
            <a:r>
              <a:rPr lang="tr-TR" dirty="0" smtClean="0"/>
              <a:t>IL13R</a:t>
            </a:r>
            <a:r>
              <a:rPr lang="el-GR" dirty="0" smtClean="0"/>
              <a:t>α</a:t>
            </a:r>
            <a:r>
              <a:rPr lang="tr-TR" dirty="0" smtClean="0"/>
              <a:t>2 CD8 CSAR T hücre, </a:t>
            </a:r>
            <a:r>
              <a:rPr lang="tr-TR" dirty="0" err="1" smtClean="0"/>
              <a:t>intrekranial</a:t>
            </a:r>
            <a:r>
              <a:rPr lang="tr-TR" dirty="0" smtClean="0"/>
              <a:t>, 2/3 geçici yanıt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10780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Hepatoselüler</a:t>
            </a:r>
            <a:r>
              <a:rPr lang="tr-TR" dirty="0" smtClean="0"/>
              <a:t> </a:t>
            </a:r>
            <a:r>
              <a:rPr lang="tr-TR" dirty="0" err="1" smtClean="0"/>
              <a:t>karsinom</a:t>
            </a:r>
            <a:endParaRPr lang="tr-TR" dirty="0" smtClean="0"/>
          </a:p>
          <a:p>
            <a:pPr lvl="1"/>
            <a:r>
              <a:rPr lang="tr-TR" dirty="0" smtClean="0"/>
              <a:t>Anti-glypican-3 CAR T hücre, </a:t>
            </a:r>
            <a:r>
              <a:rPr lang="tr-TR" dirty="0"/>
              <a:t>Lenfodeplatif kemoterapi </a:t>
            </a:r>
            <a:r>
              <a:rPr lang="tr-TR" dirty="0" smtClean="0"/>
              <a:t> yapılmamış, </a:t>
            </a:r>
          </a:p>
          <a:p>
            <a:pPr lvl="1">
              <a:buNone/>
            </a:pPr>
            <a:r>
              <a:rPr lang="tr-TR" dirty="0" smtClean="0"/>
              <a:t>	</a:t>
            </a:r>
            <a:r>
              <a:rPr lang="tr-TR" sz="2000" dirty="0" smtClean="0"/>
              <a:t>yanıt yok(Lenfodeplasyon</a:t>
            </a:r>
          </a:p>
          <a:p>
            <a:pPr lvl="1">
              <a:buNone/>
            </a:pPr>
            <a:r>
              <a:rPr lang="tr-TR" sz="2000" dirty="0" smtClean="0"/>
              <a:t>	 yapılmayan)</a:t>
            </a:r>
          </a:p>
          <a:p>
            <a:pPr lvl="1">
              <a:buNone/>
            </a:pPr>
            <a:r>
              <a:rPr lang="tr-TR" sz="2000" dirty="0" smtClean="0"/>
              <a:t>	Parsiyel yanıt1/8(Lenfodeplasyon yapılan)</a:t>
            </a:r>
          </a:p>
          <a:p>
            <a:pPr lvl="1">
              <a:buNone/>
            </a:pPr>
            <a:r>
              <a:rPr lang="tr-TR" sz="2000" dirty="0" smtClean="0"/>
              <a:t>	toksitite yok</a:t>
            </a:r>
          </a:p>
        </p:txBody>
      </p:sp>
      <p:sp>
        <p:nvSpPr>
          <p:cNvPr id="9" name="İçerik Yer Tutucusu 8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GİS </a:t>
            </a:r>
            <a:r>
              <a:rPr lang="tr-TR" dirty="0" err="1" smtClean="0"/>
              <a:t>karsinom</a:t>
            </a:r>
            <a:endParaRPr lang="tr-TR" dirty="0" smtClean="0"/>
          </a:p>
          <a:p>
            <a:pPr lvl="1"/>
            <a:r>
              <a:rPr lang="tr-TR" dirty="0" err="1" smtClean="0"/>
              <a:t>Karsinoembriyonik</a:t>
            </a:r>
            <a:r>
              <a:rPr lang="tr-TR" dirty="0" smtClean="0"/>
              <a:t> </a:t>
            </a:r>
            <a:r>
              <a:rPr lang="tr-TR" dirty="0" err="1" smtClean="0"/>
              <a:t>ag</a:t>
            </a:r>
            <a:r>
              <a:rPr lang="tr-TR" dirty="0" smtClean="0"/>
              <a:t>(CEACAM5)</a:t>
            </a:r>
          </a:p>
          <a:p>
            <a:pPr lvl="1"/>
            <a:r>
              <a:rPr lang="tr-TR" dirty="0" smtClean="0"/>
              <a:t>Çalışma erken sonlandırılmış, akut </a:t>
            </a:r>
            <a:r>
              <a:rPr lang="tr-TR" dirty="0" err="1" smtClean="0"/>
              <a:t>respiratuar</a:t>
            </a:r>
            <a:r>
              <a:rPr lang="tr-TR" dirty="0" smtClean="0"/>
              <a:t> </a:t>
            </a:r>
            <a:r>
              <a:rPr lang="tr-TR" dirty="0" err="1" smtClean="0"/>
              <a:t>toksisite</a:t>
            </a:r>
            <a:r>
              <a:rPr lang="tr-TR" dirty="0" smtClean="0"/>
              <a:t>, yanıt yok</a:t>
            </a:r>
          </a:p>
        </p:txBody>
      </p:sp>
    </p:spTree>
    <p:extLst>
      <p:ext uri="{BB962C8B-B14F-4D97-AF65-F5344CB8AC3E}">
        <p14:creationId xmlns="" xmlns:p14="http://schemas.microsoft.com/office/powerpoint/2010/main" val="3217078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Serbest kalan sitokin sendromu;</a:t>
            </a:r>
          </a:p>
          <a:p>
            <a:pPr lvl="1"/>
            <a:r>
              <a:rPr lang="tr-TR" dirty="0" smtClean="0"/>
              <a:t>Ateş</a:t>
            </a:r>
          </a:p>
          <a:p>
            <a:pPr lvl="1"/>
            <a:r>
              <a:rPr lang="tr-TR" dirty="0" smtClean="0"/>
              <a:t>Taşikardi</a:t>
            </a:r>
          </a:p>
          <a:p>
            <a:pPr lvl="1"/>
            <a:r>
              <a:rPr lang="tr-TR" dirty="0" smtClean="0"/>
              <a:t>Kapiller sızma</a:t>
            </a:r>
            <a:r>
              <a:rPr lang="tr-TR" dirty="0" smtClean="0">
                <a:sym typeface="Wingdings" pitchFamily="2" charset="2"/>
              </a:rPr>
              <a:t> hipotansiyon</a:t>
            </a:r>
          </a:p>
          <a:p>
            <a:pPr lvl="1"/>
            <a:r>
              <a:rPr lang="tr-TR" dirty="0" smtClean="0">
                <a:sym typeface="Wingdings" pitchFamily="2" charset="2"/>
              </a:rPr>
              <a:t>Solunum sıkıntısı</a:t>
            </a:r>
          </a:p>
          <a:p>
            <a:pPr lvl="1"/>
            <a:r>
              <a:rPr lang="tr-TR" dirty="0" smtClean="0">
                <a:sym typeface="Wingdings" pitchFamily="2" charset="2"/>
              </a:rPr>
              <a:t>Makrofaj aktivasyon sendromu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Tümör  büyüklüğü</a:t>
            </a:r>
          </a:p>
          <a:p>
            <a:r>
              <a:rPr lang="tr-TR" dirty="0" smtClean="0"/>
              <a:t>CAR T cell dozaj</a:t>
            </a:r>
          </a:p>
          <a:p>
            <a:r>
              <a:rPr lang="tr-TR" dirty="0" smtClean="0"/>
              <a:t>Kullanılan lenfosit tüketme tedavisi</a:t>
            </a:r>
          </a:p>
          <a:p>
            <a:endParaRPr lang="tr-TR" dirty="0" smtClean="0"/>
          </a:p>
          <a:p>
            <a:r>
              <a:rPr lang="tr-TR" dirty="0" smtClean="0"/>
              <a:t>Kortikosteroid</a:t>
            </a:r>
          </a:p>
          <a:p>
            <a:r>
              <a:rPr lang="tr-TR" dirty="0" smtClean="0"/>
              <a:t>Tocilizumab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Nörolojik toksitite</a:t>
            </a:r>
          </a:p>
          <a:p>
            <a:pPr lvl="1"/>
            <a:r>
              <a:rPr lang="tr-TR" dirty="0" smtClean="0"/>
              <a:t>Ensefalopati</a:t>
            </a:r>
          </a:p>
          <a:p>
            <a:pPr lvl="1"/>
            <a:r>
              <a:rPr lang="tr-TR" dirty="0" smtClean="0"/>
              <a:t>Konvülsiyon</a:t>
            </a:r>
          </a:p>
          <a:p>
            <a:pPr lvl="1"/>
            <a:r>
              <a:rPr lang="tr-TR" dirty="0" smtClean="0"/>
              <a:t>Hafif konfüzyon</a:t>
            </a:r>
          </a:p>
          <a:p>
            <a:pPr lvl="1"/>
            <a:r>
              <a:rPr lang="tr-TR" dirty="0" smtClean="0"/>
              <a:t>Deliryum</a:t>
            </a:r>
          </a:p>
          <a:p>
            <a:pPr lvl="1"/>
            <a:r>
              <a:rPr lang="tr-TR" dirty="0" smtClean="0"/>
              <a:t>Hızlı başlayan serebral ödem</a:t>
            </a:r>
          </a:p>
          <a:p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Sorunlar- Çözüm için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Otolog</a:t>
            </a:r>
            <a:r>
              <a:rPr lang="tr-TR" dirty="0" smtClean="0"/>
              <a:t> T hücre toplanması zor/yetersiz</a:t>
            </a:r>
          </a:p>
          <a:p>
            <a:r>
              <a:rPr lang="tr-TR" dirty="0" smtClean="0"/>
              <a:t>Hücre hazırlanma süresi uzun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Allogenik</a:t>
            </a:r>
            <a:r>
              <a:rPr lang="tr-TR" dirty="0" smtClean="0"/>
              <a:t> </a:t>
            </a:r>
            <a:r>
              <a:rPr lang="tr-TR" dirty="0" err="1" smtClean="0"/>
              <a:t>donor</a:t>
            </a:r>
            <a:r>
              <a:rPr lang="tr-TR" dirty="0" smtClean="0"/>
              <a:t> T hücresi</a:t>
            </a:r>
          </a:p>
          <a:p>
            <a:r>
              <a:rPr lang="tr-TR" dirty="0" smtClean="0"/>
              <a:t>Genel T hücre üretimi(TCR </a:t>
            </a:r>
            <a:r>
              <a:rPr lang="tr-TR" dirty="0" err="1" smtClean="0"/>
              <a:t>knock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)</a:t>
            </a:r>
            <a:endParaRPr lang="tr-TR" dirty="0"/>
          </a:p>
          <a:p>
            <a:r>
              <a:rPr lang="tr-TR" dirty="0" err="1" smtClean="0"/>
              <a:t>Pluripotent</a:t>
            </a:r>
            <a:r>
              <a:rPr lang="tr-TR" dirty="0" smtClean="0"/>
              <a:t> </a:t>
            </a:r>
            <a:r>
              <a:rPr lang="tr-TR" dirty="0"/>
              <a:t>kök hücreden </a:t>
            </a:r>
            <a:r>
              <a:rPr lang="tr-TR" dirty="0" smtClean="0"/>
              <a:t>geliştirilen</a:t>
            </a:r>
          </a:p>
          <a:p>
            <a:r>
              <a:rPr lang="tr-TR" dirty="0" smtClean="0"/>
              <a:t>NK hücre tedavisi</a:t>
            </a:r>
          </a:p>
          <a:p>
            <a:r>
              <a:rPr lang="tr-TR" dirty="0" smtClean="0"/>
              <a:t>Çoklu genom düzenleme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3419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Sorunlar- Çözüm için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İmmünosüpresif çevrenin düzenlenmesi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86916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i="1" dirty="0" smtClean="0"/>
              <a:t>Teşekkürler</a:t>
            </a:r>
            <a:endParaRPr lang="tr-TR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429124" y="1600200"/>
            <a:ext cx="4714876" cy="4525963"/>
          </a:xfrm>
        </p:spPr>
        <p:txBody>
          <a:bodyPr/>
          <a:lstStyle/>
          <a:p>
            <a:r>
              <a:rPr lang="tr-TR" dirty="0" smtClean="0"/>
              <a:t>Meganükleaz</a:t>
            </a:r>
          </a:p>
          <a:p>
            <a:pPr lvl="1"/>
            <a:r>
              <a:rPr lang="tr-TR" dirty="0" smtClean="0"/>
              <a:t>DNA-14-40 bç</a:t>
            </a:r>
          </a:p>
          <a:p>
            <a:pPr lvl="1"/>
            <a:r>
              <a:rPr lang="tr-TR" dirty="0" smtClean="0"/>
              <a:t>DNA tanıma/katalitik bölge</a:t>
            </a:r>
          </a:p>
          <a:p>
            <a:r>
              <a:rPr lang="tr-TR" dirty="0" smtClean="0"/>
              <a:t>ZFN</a:t>
            </a:r>
          </a:p>
          <a:p>
            <a:pPr lvl="1"/>
            <a:r>
              <a:rPr lang="tr-TR" dirty="0" smtClean="0"/>
              <a:t>DNA 3bç</a:t>
            </a:r>
          </a:p>
          <a:p>
            <a:pPr lvl="1"/>
            <a:r>
              <a:rPr lang="tr-TR" dirty="0" smtClean="0"/>
              <a:t>6-8 ZF tanıma bölgesi</a:t>
            </a:r>
          </a:p>
          <a:p>
            <a:pPr lvl="1"/>
            <a:r>
              <a:rPr lang="tr-TR" dirty="0" smtClean="0"/>
              <a:t>FokI- homodimerizasyonu</a:t>
            </a:r>
          </a:p>
          <a:p>
            <a:r>
              <a:rPr lang="tr-TR" dirty="0" smtClean="0"/>
              <a:t>TALEN</a:t>
            </a:r>
          </a:p>
          <a:p>
            <a:pPr lvl="1"/>
            <a:r>
              <a:rPr lang="tr-TR" dirty="0" smtClean="0"/>
              <a:t>DNA-33-34bç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13387" y="3370400"/>
            <a:ext cx="117225" cy="1172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65787" y="3522800"/>
            <a:ext cx="117225" cy="11720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18187" y="3675200"/>
            <a:ext cx="117225" cy="117200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517626" y="404664"/>
            <a:ext cx="427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Zinc-Finger</a:t>
            </a:r>
            <a:r>
              <a:rPr lang="tr-TR" dirty="0" smtClean="0"/>
              <a:t> </a:t>
            </a:r>
            <a:r>
              <a:rPr lang="tr-TR" dirty="0" err="1" smtClean="0"/>
              <a:t>Nucleases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1547664" y="3187626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Transcription</a:t>
            </a:r>
            <a:r>
              <a:rPr lang="tr-TR" dirty="0" smtClean="0"/>
              <a:t> </a:t>
            </a:r>
            <a:r>
              <a:rPr lang="tr-TR" dirty="0" err="1" smtClean="0"/>
              <a:t>Activator-like</a:t>
            </a:r>
            <a:r>
              <a:rPr lang="tr-TR" dirty="0" smtClean="0"/>
              <a:t> </a:t>
            </a:r>
            <a:r>
              <a:rPr lang="tr-TR" dirty="0" err="1" smtClean="0"/>
              <a:t>Effector</a:t>
            </a:r>
            <a:r>
              <a:rPr lang="tr-TR" dirty="0" smtClean="0"/>
              <a:t> </a:t>
            </a:r>
            <a:r>
              <a:rPr lang="tr-TR" dirty="0" err="1" smtClean="0"/>
              <a:t>Nucleas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2417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tr-TR" dirty="0" smtClean="0"/>
              <a:t>CRISPR/Cas9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786446" y="1600200"/>
            <a:ext cx="3357554" cy="4525963"/>
          </a:xfrm>
        </p:spPr>
        <p:txBody>
          <a:bodyPr/>
          <a:lstStyle/>
          <a:p>
            <a:r>
              <a:rPr lang="tr-TR" dirty="0" smtClean="0"/>
              <a:t>PAMmotifi+Cas9</a:t>
            </a:r>
          </a:p>
          <a:p>
            <a:r>
              <a:rPr lang="tr-TR" dirty="0" smtClean="0"/>
              <a:t>PAM; 2-6bç</a:t>
            </a:r>
          </a:p>
          <a:p>
            <a:r>
              <a:rPr lang="tr-TR" dirty="0" smtClean="0"/>
              <a:t>20 bç</a:t>
            </a:r>
          </a:p>
          <a:p>
            <a:r>
              <a:rPr lang="tr-TR" dirty="0" smtClean="0"/>
              <a:t>Doğrudan farklı DNA dizileri hedeflenebiliyor</a:t>
            </a:r>
          </a:p>
          <a:p>
            <a:r>
              <a:rPr lang="tr-TR" dirty="0" smtClean="0"/>
              <a:t>Ucuz</a:t>
            </a:r>
          </a:p>
          <a:p>
            <a:r>
              <a:rPr lang="tr-TR" dirty="0" smtClean="0"/>
              <a:t>Kolay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0190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97180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CRISPR/Cas9</a:t>
            </a:r>
          </a:p>
          <a:p>
            <a:pPr lvl="1"/>
            <a:r>
              <a:rPr lang="tr-TR" dirty="0" smtClean="0"/>
              <a:t>RNA tasarımı</a:t>
            </a:r>
          </a:p>
          <a:p>
            <a:pPr lvl="1"/>
            <a:r>
              <a:rPr lang="tr-TR" dirty="0" smtClean="0"/>
              <a:t>Kolay	</a:t>
            </a:r>
          </a:p>
          <a:p>
            <a:pPr lvl="1"/>
            <a:r>
              <a:rPr lang="tr-TR" dirty="0" smtClean="0"/>
              <a:t>Ucuz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PAM gerekli</a:t>
            </a:r>
          </a:p>
          <a:p>
            <a:pPr lvl="1"/>
            <a:r>
              <a:rPr lang="tr-TR" dirty="0" smtClean="0"/>
              <a:t>Hedef dışı etki </a:t>
            </a:r>
          </a:p>
          <a:p>
            <a:pPr lvl="1"/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47174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TALEN/ZFN</a:t>
            </a:r>
          </a:p>
          <a:p>
            <a:pPr lvl="1"/>
            <a:r>
              <a:rPr lang="tr-TR" dirty="0" smtClean="0"/>
              <a:t>Protein tasarımı</a:t>
            </a:r>
          </a:p>
          <a:p>
            <a:pPr lvl="1"/>
            <a:r>
              <a:rPr lang="tr-TR" dirty="0" smtClean="0"/>
              <a:t>Daha karmaşık</a:t>
            </a:r>
          </a:p>
          <a:p>
            <a:pPr lvl="1"/>
            <a:r>
              <a:rPr lang="tr-TR" dirty="0" smtClean="0"/>
              <a:t>Pahalı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1357290" y="5357826"/>
            <a:ext cx="65722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Etkinlik : CRISPR/Cas9 =TALEN&gt;ZFN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 gende</a:t>
            </a:r>
          </a:p>
          <a:p>
            <a:pPr lvl="1"/>
            <a:r>
              <a:rPr lang="tr-TR" dirty="0" smtClean="0"/>
              <a:t>Mutasyon</a:t>
            </a:r>
          </a:p>
          <a:p>
            <a:pPr lvl="1"/>
            <a:r>
              <a:rPr lang="tr-TR" dirty="0" smtClean="0"/>
              <a:t>Susturma</a:t>
            </a:r>
          </a:p>
          <a:p>
            <a:pPr lvl="1"/>
            <a:r>
              <a:rPr lang="tr-TR" dirty="0" smtClean="0"/>
              <a:t>Fonksiyon</a:t>
            </a:r>
          </a:p>
          <a:p>
            <a:r>
              <a:rPr lang="tr-TR" dirty="0" smtClean="0"/>
              <a:t>Transgenik organizma üretme</a:t>
            </a:r>
          </a:p>
          <a:p>
            <a:r>
              <a:rPr lang="tr-TR" dirty="0" smtClean="0"/>
              <a:t>Tarım</a:t>
            </a:r>
          </a:p>
          <a:p>
            <a:r>
              <a:rPr lang="tr-TR" dirty="0" smtClean="0"/>
              <a:t>Hastalık modelleme</a:t>
            </a:r>
          </a:p>
          <a:p>
            <a:r>
              <a:rPr lang="tr-TR" dirty="0" smtClean="0"/>
              <a:t>Tedavi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Duchenne müsküler distrofisi</a:t>
            </a:r>
          </a:p>
          <a:p>
            <a:r>
              <a:rPr lang="tr-TR" dirty="0" smtClean="0"/>
              <a:t>Orak hücre anemisi</a:t>
            </a:r>
          </a:p>
          <a:p>
            <a:r>
              <a:rPr lang="tr-TR" dirty="0" smtClean="0"/>
              <a:t>Hematolojik maligniteler</a:t>
            </a:r>
          </a:p>
          <a:p>
            <a:r>
              <a:rPr lang="tr-TR" dirty="0" smtClean="0"/>
              <a:t>HIV tedavisi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Duchenne müsküler distrofisi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1101</TotalTime>
  <Words>471</Words>
  <Application>Microsoft Office PowerPoint</Application>
  <PresentationFormat>On-screen Show (4:3)</PresentationFormat>
  <Paragraphs>154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Apex</vt:lpstr>
      <vt:lpstr>Tıbbi Genetikte Tedavi Yöntemleri II  Genom Düzenleme</vt:lpstr>
      <vt:lpstr>Genom düzenleme</vt:lpstr>
      <vt:lpstr>Slide 3</vt:lpstr>
      <vt:lpstr>Slide 4</vt:lpstr>
      <vt:lpstr>CRISPR/Cas9</vt:lpstr>
      <vt:lpstr>Slide 6</vt:lpstr>
      <vt:lpstr>Slide 7</vt:lpstr>
      <vt:lpstr>Slide 8</vt:lpstr>
      <vt:lpstr>Duchenne müsküler distrofisi </vt:lpstr>
      <vt:lpstr>Slide 10</vt:lpstr>
      <vt:lpstr>Slide 11</vt:lpstr>
      <vt:lpstr>Aday tümör red etme Ag</vt:lpstr>
      <vt:lpstr>Monoklonal Ab</vt:lpstr>
      <vt:lpstr>Kimerik Antigen Reseptörü(CAR)</vt:lpstr>
      <vt:lpstr>Slide 15</vt:lpstr>
      <vt:lpstr>Slide 16</vt:lpstr>
      <vt:lpstr>Relaps???</vt:lpstr>
      <vt:lpstr>Hodgkin Lenfoma</vt:lpstr>
      <vt:lpstr>Solid doku tümörleri</vt:lpstr>
      <vt:lpstr>Slide 20</vt:lpstr>
      <vt:lpstr>Slide 21</vt:lpstr>
      <vt:lpstr>Slide 22</vt:lpstr>
      <vt:lpstr>Slide 23</vt:lpstr>
      <vt:lpstr>Sorunlar- Çözüm için Yaklaşımlar</vt:lpstr>
      <vt:lpstr>Sorunlar- Çözüm için Yaklaşımlar</vt:lpstr>
      <vt:lpstr>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Nüket</dc:creator>
  <cp:lastModifiedBy>Nüket</cp:lastModifiedBy>
  <cp:revision>112</cp:revision>
  <dcterms:created xsi:type="dcterms:W3CDTF">2018-05-14T12:32:51Z</dcterms:created>
  <dcterms:modified xsi:type="dcterms:W3CDTF">2019-12-30T13:56:22Z</dcterms:modified>
</cp:coreProperties>
</file>