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29"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CE54A5-A668-40DC-95F9-EB964D5863E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B63B90-469A-438D-82FD-4E53CB1D6F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938EF90-E55A-4DD1-A7E7-33A075198F51}"/>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B93BB083-E071-479D-8569-721885DE26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78C23F-BB49-4959-A677-624EDCF1C87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488149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B3E01-5E9B-4D60-879D-9D5B51ED20A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76C4BA3-1475-44F5-9012-475CD71192C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ABF1912-43D2-4CDA-A5FF-BA5177FF041B}"/>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0D0840AB-ABC5-4F4E-A7E7-C3A3EC465F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DDB519C-A99A-46A5-87A3-19E6CBE35064}"/>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82107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6788B2E-61E3-42CF-852B-7525F631E59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F2C0846-D977-4D82-8941-2313B774069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F0E1830-1161-44E1-9A20-92D3CD72E209}"/>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135746CF-5398-4C01-8670-C378828242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5B6CB2-598C-4CB1-9179-49064EAE4C7B}"/>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518214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067AE-4F31-4813-AD6E-CB9B2AAF79D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9A3DE84-546D-4046-9A25-E4ADD079035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FB4A25-F586-4D2E-A4EC-B329AF7C0158}"/>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B88FB2FD-F3FA-4D6C-9096-21FE7DE22B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6CABC4-6615-46FC-94AA-E3A8D4EED46D}"/>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92232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29BD71-FA2D-4BE3-819F-DA444ABD2EF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5B379C8-067B-44EE-8B79-FC40DDFCBE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AAB6D92-E8FE-41E4-B20E-AC22A09C8E97}"/>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527950C0-078F-4B35-8F78-20BB2593C6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C0F16D-1AE2-40B5-A479-2BB7FEBDCD88}"/>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91563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27574B-1C92-4174-A462-9418FBC5D41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47752D-3500-4463-BCA2-7EC8F012397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CA60345-5D2A-44D7-A73F-715CF3A94FD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1F94CB6-EB77-4EE9-BBAA-B888034EA448}"/>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6" name="Alt Bilgi Yer Tutucusu 5">
            <a:extLst>
              <a:ext uri="{FF2B5EF4-FFF2-40B4-BE49-F238E27FC236}">
                <a16:creationId xmlns:a16="http://schemas.microsoft.com/office/drawing/2014/main" id="{6BF7B3CD-0EE4-4D69-AB6E-9427A9F62A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C38B13-EC7F-4B6C-AB7C-3982EAA7E6C7}"/>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214153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7ADE18-6C1A-4B17-9647-DDE0D03EBE9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FD7B43E-F3AF-4007-87BB-961805C724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1EA011C-2389-423C-94FC-FBF54CC1EB1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DAD9396-288D-4F7D-B71A-B11187467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2C4D851-DE96-42C3-BD1E-E843591EEB9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1B87B0B-D317-484C-9988-5BB7E9940BFB}"/>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8" name="Alt Bilgi Yer Tutucusu 7">
            <a:extLst>
              <a:ext uri="{FF2B5EF4-FFF2-40B4-BE49-F238E27FC236}">
                <a16:creationId xmlns:a16="http://schemas.microsoft.com/office/drawing/2014/main" id="{71718710-F76E-4F22-A41D-A5E6201F544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CDB4CA7-C809-4901-9559-F968804E5098}"/>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1529928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DBF7FF-D870-4461-8C6F-D1F4D703E21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62F72E8-1880-4EB8-BB1A-CAC06CDFF2D1}"/>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4" name="Alt Bilgi Yer Tutucusu 3">
            <a:extLst>
              <a:ext uri="{FF2B5EF4-FFF2-40B4-BE49-F238E27FC236}">
                <a16:creationId xmlns:a16="http://schemas.microsoft.com/office/drawing/2014/main" id="{3EC87B67-8611-4C3F-90AC-973A31CF9E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205A45C-87E9-4A05-89E3-610DC5D1D4DB}"/>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3420028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542F35-59C0-450B-AFB6-B6889B1B6A36}"/>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3" name="Alt Bilgi Yer Tutucusu 2">
            <a:extLst>
              <a:ext uri="{FF2B5EF4-FFF2-40B4-BE49-F238E27FC236}">
                <a16:creationId xmlns:a16="http://schemas.microsoft.com/office/drawing/2014/main" id="{3D03DD64-A863-4207-889E-15B43FA57AA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E0918C8-CA16-4F1F-A94B-DA21ED76560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896644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333D-414C-4A87-A5DE-EC8A818EAF2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9600F39-A55D-4F38-A70B-866DCFBBDB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6117650-A1DD-4B7F-86AB-BBEED5FE74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739F99C-B0FB-44D7-9D79-2A6E28CDCED7}"/>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6" name="Alt Bilgi Yer Tutucusu 5">
            <a:extLst>
              <a:ext uri="{FF2B5EF4-FFF2-40B4-BE49-F238E27FC236}">
                <a16:creationId xmlns:a16="http://schemas.microsoft.com/office/drawing/2014/main" id="{2A70072F-ADDE-464A-80C8-695EF8105A7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2CF033F-39A8-4CC7-BF51-B817D0345432}"/>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74386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335E6A-AC6E-4F38-BCF6-B0FE7C1B361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519FDAE-995A-49A0-ABB0-7BBB073EE5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E32F523-5056-4679-8B4C-074E20886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4E771B-534A-4D19-B0D8-B66BF71EE28C}"/>
              </a:ext>
            </a:extLst>
          </p:cNvPr>
          <p:cNvSpPr>
            <a:spLocks noGrp="1"/>
          </p:cNvSpPr>
          <p:nvPr>
            <p:ph type="dt" sz="half" idx="10"/>
          </p:nvPr>
        </p:nvSpPr>
        <p:spPr/>
        <p:txBody>
          <a:bodyPr/>
          <a:lstStyle/>
          <a:p>
            <a:fld id="{248DB2C5-2C61-447D-B372-40EBAEBC2C56}" type="datetimeFigureOut">
              <a:rPr lang="tr-TR" smtClean="0"/>
              <a:t>18.03.2021</a:t>
            </a:fld>
            <a:endParaRPr lang="tr-TR"/>
          </a:p>
        </p:txBody>
      </p:sp>
      <p:sp>
        <p:nvSpPr>
          <p:cNvPr id="6" name="Alt Bilgi Yer Tutucusu 5">
            <a:extLst>
              <a:ext uri="{FF2B5EF4-FFF2-40B4-BE49-F238E27FC236}">
                <a16:creationId xmlns:a16="http://schemas.microsoft.com/office/drawing/2014/main" id="{3D69E7DA-171B-43AB-A523-C817A2A3818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AA3E76-9302-4EC5-A405-1F2A1345ED31}"/>
              </a:ext>
            </a:extLst>
          </p:cNvPr>
          <p:cNvSpPr>
            <a:spLocks noGrp="1"/>
          </p:cNvSpPr>
          <p:nvPr>
            <p:ph type="sldNum" sz="quarter" idx="12"/>
          </p:nvPr>
        </p:nvSpPr>
        <p:spPr/>
        <p:txBody>
          <a:bodyPr/>
          <a:lstStyle/>
          <a:p>
            <a:fld id="{A1219088-AD62-47D4-A398-23B09F3F2751}" type="slidenum">
              <a:rPr lang="tr-TR" smtClean="0"/>
              <a:t>‹#›</a:t>
            </a:fld>
            <a:endParaRPr lang="tr-TR"/>
          </a:p>
        </p:txBody>
      </p:sp>
    </p:spTree>
    <p:extLst>
      <p:ext uri="{BB962C8B-B14F-4D97-AF65-F5344CB8AC3E}">
        <p14:creationId xmlns:p14="http://schemas.microsoft.com/office/powerpoint/2010/main" val="263689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31F174A-768B-4951-89D3-B9D28ECB02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BB6DECC-4F7E-434D-A7D4-F13E596BA2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643DFC1-B66D-45DA-A301-90B8EF9FB1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B2C5-2C61-447D-B372-40EBAEBC2C56}" type="datetimeFigureOut">
              <a:rPr lang="tr-TR" smtClean="0"/>
              <a:t>18.03.2021</a:t>
            </a:fld>
            <a:endParaRPr lang="tr-TR"/>
          </a:p>
        </p:txBody>
      </p:sp>
      <p:sp>
        <p:nvSpPr>
          <p:cNvPr id="5" name="Alt Bilgi Yer Tutucusu 4">
            <a:extLst>
              <a:ext uri="{FF2B5EF4-FFF2-40B4-BE49-F238E27FC236}">
                <a16:creationId xmlns:a16="http://schemas.microsoft.com/office/drawing/2014/main" id="{0720D233-45AB-4D9A-8A89-4FCCCE57F4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A7A527-A462-437D-A884-BC46EF0A6F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19088-AD62-47D4-A398-23B09F3F2751}" type="slidenum">
              <a:rPr lang="tr-TR" smtClean="0"/>
              <a:t>‹#›</a:t>
            </a:fld>
            <a:endParaRPr lang="tr-TR"/>
          </a:p>
        </p:txBody>
      </p:sp>
    </p:spTree>
    <p:extLst>
      <p:ext uri="{BB962C8B-B14F-4D97-AF65-F5344CB8AC3E}">
        <p14:creationId xmlns:p14="http://schemas.microsoft.com/office/powerpoint/2010/main" val="1283666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50E2E7-20A4-4B0D-8622-93BFF1B071C8}"/>
              </a:ext>
            </a:extLst>
          </p:cNvPr>
          <p:cNvSpPr>
            <a:spLocks noGrp="1"/>
          </p:cNvSpPr>
          <p:nvPr>
            <p:ph type="ctrTitle"/>
          </p:nvPr>
        </p:nvSpPr>
        <p:spPr>
          <a:xfrm>
            <a:off x="1524000" y="1122363"/>
            <a:ext cx="9144000" cy="2920248"/>
          </a:xfrm>
        </p:spPr>
        <p:txBody>
          <a:bodyPr/>
          <a:lstStyle/>
          <a:p>
            <a:r>
              <a:rPr lang="tr-TR" dirty="0"/>
              <a:t>Hafta 2- Halkla İlişkiler Nedir?</a:t>
            </a:r>
          </a:p>
        </p:txBody>
      </p:sp>
    </p:spTree>
    <p:extLst>
      <p:ext uri="{BB962C8B-B14F-4D97-AF65-F5344CB8AC3E}">
        <p14:creationId xmlns:p14="http://schemas.microsoft.com/office/powerpoint/2010/main" val="141713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2DEF69-47DA-42BE-8C69-20F195B80EC1}"/>
              </a:ext>
            </a:extLst>
          </p:cNvPr>
          <p:cNvSpPr>
            <a:spLocks noGrp="1"/>
          </p:cNvSpPr>
          <p:nvPr>
            <p:ph type="title"/>
          </p:nvPr>
        </p:nvSpPr>
        <p:spPr/>
        <p:txBody>
          <a:bodyPr/>
          <a:lstStyle/>
          <a:p>
            <a:r>
              <a:rPr lang="tr-TR" dirty="0"/>
              <a:t>Halkla İlişkilerde Temel Kavramlar</a:t>
            </a:r>
          </a:p>
        </p:txBody>
      </p:sp>
      <p:sp>
        <p:nvSpPr>
          <p:cNvPr id="3" name="İçerik Yer Tutucusu 2">
            <a:extLst>
              <a:ext uri="{FF2B5EF4-FFF2-40B4-BE49-F238E27FC236}">
                <a16:creationId xmlns:a16="http://schemas.microsoft.com/office/drawing/2014/main" id="{43EE0F00-22BE-4250-AD8B-5C26DB4427EC}"/>
              </a:ext>
            </a:extLst>
          </p:cNvPr>
          <p:cNvSpPr>
            <a:spLocks noGrp="1"/>
          </p:cNvSpPr>
          <p:nvPr>
            <p:ph idx="1"/>
          </p:nvPr>
        </p:nvSpPr>
        <p:spPr>
          <a:xfrm>
            <a:off x="568291" y="1734819"/>
            <a:ext cx="11055417" cy="4758056"/>
          </a:xfrm>
        </p:spPr>
        <p:txBody>
          <a:bodyPr>
            <a:normAutofit fontScale="92500"/>
          </a:bodyPr>
          <a:lstStyle/>
          <a:p>
            <a:r>
              <a:rPr lang="tr-TR" b="1" dirty="0"/>
              <a:t>Propaganda</a:t>
            </a:r>
            <a:r>
              <a:rPr lang="tr-TR" dirty="0"/>
              <a:t>: </a:t>
            </a:r>
            <a:r>
              <a:rPr lang="tr-TR" altLang="tr-TR" sz="2800" dirty="0">
                <a:latin typeface="+mn-lt"/>
              </a:rPr>
              <a:t>Belirli bir düşünceyi, fikri, inanışı, davranış biçimini benimsetmek amacıyla gerçekleştirilen, kaynağı görünmeyen, planlı iletişim faaliyetleridir.</a:t>
            </a:r>
          </a:p>
          <a:p>
            <a:r>
              <a:rPr lang="tr-TR" dirty="0"/>
              <a:t>Halkla ilişkilerle karşılaştırıldığında çok daha eski bir kavramdır. «İlk kullanımı, 1622’de Vatikan’daki Roma Katolik Kilisesi’nin dini lideri Papa XV. </a:t>
            </a:r>
            <a:r>
              <a:rPr lang="tr-TR" dirty="0" err="1"/>
              <a:t>Gregory</a:t>
            </a:r>
            <a:r>
              <a:rPr lang="tr-TR" dirty="0"/>
              <a:t> tarafından, “</a:t>
            </a:r>
            <a:r>
              <a:rPr lang="tr-TR" dirty="0" err="1"/>
              <a:t>Sacra</a:t>
            </a:r>
            <a:r>
              <a:rPr lang="tr-TR" dirty="0"/>
              <a:t> </a:t>
            </a:r>
            <a:r>
              <a:rPr lang="tr-TR" dirty="0" err="1"/>
              <a:t>Congregatio</a:t>
            </a:r>
            <a:r>
              <a:rPr lang="tr-TR" dirty="0"/>
              <a:t> de Propaganda Fide” (İman Yayma Kutsal Cemaati) adlı kurumun kurulmasıyla gerçekleştirilmiştir» (Yağmurlu, 2018: 42).</a:t>
            </a:r>
          </a:p>
          <a:p>
            <a:r>
              <a:rPr lang="tr-TR" dirty="0"/>
              <a:t>1. Dünya Savaşı </a:t>
            </a:r>
            <a:r>
              <a:rPr lang="tr-TR" dirty="0">
                <a:sym typeface="Wingdings" pitchFamily="2" charset="2"/>
              </a:rPr>
              <a:t></a:t>
            </a:r>
            <a:r>
              <a:rPr lang="tr-TR" dirty="0" err="1"/>
              <a:t>Committee</a:t>
            </a:r>
            <a:r>
              <a:rPr lang="tr-TR" dirty="0"/>
              <a:t> on </a:t>
            </a:r>
            <a:r>
              <a:rPr lang="tr-TR" dirty="0" err="1"/>
              <a:t>Public</a:t>
            </a:r>
            <a:r>
              <a:rPr lang="tr-TR" dirty="0"/>
              <a:t> Information (CPI)</a:t>
            </a:r>
          </a:p>
          <a:p>
            <a:r>
              <a:rPr lang="tr-TR" dirty="0"/>
              <a:t>2. Dünya Savaşı </a:t>
            </a:r>
            <a:r>
              <a:rPr lang="tr-TR" dirty="0">
                <a:sym typeface="Wingdings" pitchFamily="2" charset="2"/>
              </a:rPr>
              <a:t> Negatif ve kötü algılandı.</a:t>
            </a:r>
          </a:p>
          <a:p>
            <a:endParaRPr lang="tr-TR" dirty="0"/>
          </a:p>
          <a:p>
            <a:pPr marL="0" indent="0">
              <a:buNone/>
            </a:pPr>
            <a:r>
              <a:rPr lang="tr-TR" dirty="0"/>
              <a:t>Kaynak: Aslı Yağmurlu, Bir Aşk ve Nefret Hikayesi: Halkla İlişkiler ve Propaganda, İletişim Kuram ve Araştırma Dergisi, Sayı 46, Bahar 2018. </a:t>
            </a:r>
          </a:p>
        </p:txBody>
      </p:sp>
    </p:spTree>
    <p:extLst>
      <p:ext uri="{BB962C8B-B14F-4D97-AF65-F5344CB8AC3E}">
        <p14:creationId xmlns:p14="http://schemas.microsoft.com/office/powerpoint/2010/main" val="3570952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1BCF4C-A840-4976-A0F3-D9F40D77ABFE}"/>
              </a:ext>
            </a:extLst>
          </p:cNvPr>
          <p:cNvSpPr>
            <a:spLocks noGrp="1"/>
          </p:cNvSpPr>
          <p:nvPr>
            <p:ph type="title"/>
          </p:nvPr>
        </p:nvSpPr>
        <p:spPr/>
        <p:txBody>
          <a:bodyPr/>
          <a:lstStyle/>
          <a:p>
            <a:r>
              <a:rPr lang="tr-TR" dirty="0"/>
              <a:t>Halkla İlişkiler ve Propaganda</a:t>
            </a:r>
          </a:p>
        </p:txBody>
      </p:sp>
      <p:sp>
        <p:nvSpPr>
          <p:cNvPr id="3" name="İçerik Yer Tutucusu 2">
            <a:extLst>
              <a:ext uri="{FF2B5EF4-FFF2-40B4-BE49-F238E27FC236}">
                <a16:creationId xmlns:a16="http://schemas.microsoft.com/office/drawing/2014/main" id="{6E17A411-A6D5-4433-84E7-EF58061E465C}"/>
              </a:ext>
            </a:extLst>
          </p:cNvPr>
          <p:cNvSpPr>
            <a:spLocks noGrp="1"/>
          </p:cNvSpPr>
          <p:nvPr>
            <p:ph idx="1"/>
          </p:nvPr>
        </p:nvSpPr>
        <p:spPr/>
        <p:txBody>
          <a:bodyPr/>
          <a:lstStyle/>
          <a:p>
            <a:r>
              <a:rPr lang="tr-TR" altLang="tr-TR" sz="2800" dirty="0"/>
              <a:t>Her ikisi de davranışları iletişim kaynağının amaçları yönünde etkilemeyi amaçlar, uzmanlık gerektiri</a:t>
            </a:r>
            <a:r>
              <a:rPr lang="tr-TR" altLang="tr-TR" dirty="0"/>
              <a:t>r ve benzer iletişim araçlarını kullanır. </a:t>
            </a:r>
          </a:p>
          <a:p>
            <a:r>
              <a:rPr lang="tr-TR" altLang="tr-TR" sz="2800" dirty="0"/>
              <a:t>Propaganda </a:t>
            </a:r>
            <a:r>
              <a:rPr lang="tr-TR" altLang="tr-TR" sz="2800" b="1" dirty="0"/>
              <a:t>tek yönlü, </a:t>
            </a:r>
            <a:r>
              <a:rPr lang="tr-TR" altLang="tr-TR" sz="2800" dirty="0"/>
              <a:t>halkla ilişkiler </a:t>
            </a:r>
            <a:r>
              <a:rPr lang="tr-TR" altLang="tr-TR" sz="2800" b="1" dirty="0"/>
              <a:t>çift yönlüdür. </a:t>
            </a:r>
            <a:r>
              <a:rPr lang="tr-TR" altLang="tr-TR" sz="2800" dirty="0">
                <a:latin typeface="+mn-lt"/>
              </a:rPr>
              <a:t>Benzer araçlar söz konusu olsa da </a:t>
            </a:r>
            <a:r>
              <a:rPr lang="tr-TR" altLang="tr-TR" sz="2800" b="1" dirty="0">
                <a:latin typeface="+mn-lt"/>
              </a:rPr>
              <a:t>farklı yöntemleri </a:t>
            </a:r>
            <a:r>
              <a:rPr lang="tr-TR" altLang="tr-TR" sz="2800" dirty="0">
                <a:latin typeface="+mn-lt"/>
              </a:rPr>
              <a:t>kullanırlar.</a:t>
            </a:r>
          </a:p>
          <a:p>
            <a:r>
              <a:rPr lang="tr-TR" dirty="0"/>
              <a:t>En önemlisi ETİK!</a:t>
            </a:r>
          </a:p>
        </p:txBody>
      </p:sp>
    </p:spTree>
    <p:extLst>
      <p:ext uri="{BB962C8B-B14F-4D97-AF65-F5344CB8AC3E}">
        <p14:creationId xmlns:p14="http://schemas.microsoft.com/office/powerpoint/2010/main" val="383666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066A19-ECA0-498D-A543-E388B7EEF4E2}"/>
              </a:ext>
            </a:extLst>
          </p:cNvPr>
          <p:cNvSpPr>
            <a:spLocks noGrp="1"/>
          </p:cNvSpPr>
          <p:nvPr>
            <p:ph type="title"/>
          </p:nvPr>
        </p:nvSpPr>
        <p:spPr/>
        <p:txBody>
          <a:bodyPr/>
          <a:lstStyle/>
          <a:p>
            <a:r>
              <a:rPr lang="tr-TR" dirty="0"/>
              <a:t>Halkla İlişkiler Nedir?</a:t>
            </a:r>
          </a:p>
        </p:txBody>
      </p:sp>
      <p:sp>
        <p:nvSpPr>
          <p:cNvPr id="3" name="İçerik Yer Tutucusu 2">
            <a:extLst>
              <a:ext uri="{FF2B5EF4-FFF2-40B4-BE49-F238E27FC236}">
                <a16:creationId xmlns:a16="http://schemas.microsoft.com/office/drawing/2014/main" id="{533E1607-821C-473D-8E3C-64F741BCA444}"/>
              </a:ext>
            </a:extLst>
          </p:cNvPr>
          <p:cNvSpPr>
            <a:spLocks noGrp="1"/>
          </p:cNvSpPr>
          <p:nvPr>
            <p:ph idx="1"/>
          </p:nvPr>
        </p:nvSpPr>
        <p:spPr/>
        <p:txBody>
          <a:bodyPr/>
          <a:lstStyle/>
          <a:p>
            <a:r>
              <a:rPr lang="tr-TR" dirty="0"/>
              <a:t>Halkla ilişkilerin ne olduğu üzerine tek bir yanıt vermek mümkün değildir. Hem </a:t>
            </a:r>
            <a:r>
              <a:rPr lang="tr-TR" dirty="0" err="1"/>
              <a:t>disiplinlerarası</a:t>
            </a:r>
            <a:r>
              <a:rPr lang="tr-TR" dirty="0"/>
              <a:t> özelliği hem de alandaki uygulamalar nedeniyle kavram sosyal bilimlerin alt dalları içinde yorumlanmış, farklı şekillerde tanımlanmıştır. </a:t>
            </a:r>
          </a:p>
          <a:p>
            <a:r>
              <a:rPr lang="tr-TR" dirty="0"/>
              <a:t>Omurgasını «iletişim» oluşturmaktadır.</a:t>
            </a:r>
          </a:p>
          <a:p>
            <a:r>
              <a:rPr lang="tr-TR" dirty="0"/>
              <a:t>Yapılan bir çalışmada halkla ilişkilere dair 472 tanım olduğu belirlenmiştir. Çalışmaya göre halkla ilişkiler "bir kurum ile hedef kitle arasında karşılıklı  iletişimi, anlayışı, oluşturmaya ve sürdürmeye yardımcı olan ayrıcalıklı bir yönetim görevidir".</a:t>
            </a:r>
          </a:p>
        </p:txBody>
      </p:sp>
    </p:spTree>
    <p:extLst>
      <p:ext uri="{BB962C8B-B14F-4D97-AF65-F5344CB8AC3E}">
        <p14:creationId xmlns:p14="http://schemas.microsoft.com/office/powerpoint/2010/main" val="273446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B9C979-ABA2-4E15-9B9E-EB604D3D5380}"/>
              </a:ext>
            </a:extLst>
          </p:cNvPr>
          <p:cNvSpPr>
            <a:spLocks noGrp="1"/>
          </p:cNvSpPr>
          <p:nvPr>
            <p:ph idx="1"/>
          </p:nvPr>
        </p:nvSpPr>
        <p:spPr>
          <a:xfrm>
            <a:off x="173255" y="462013"/>
            <a:ext cx="11598441" cy="6150544"/>
          </a:xfrm>
        </p:spPr>
        <p:txBody>
          <a:bodyPr>
            <a:normAutofit/>
          </a:bodyPr>
          <a:lstStyle/>
          <a:p>
            <a:pPr marL="0" indent="0">
              <a:buNone/>
            </a:pPr>
            <a:r>
              <a:rPr lang="tr-TR" dirty="0"/>
              <a:t>Bu araştırma sonucuna göre halkla ilişkiler</a:t>
            </a:r>
          </a:p>
          <a:p>
            <a:pPr lvl="1"/>
            <a:r>
              <a:rPr lang="tr-TR" dirty="0"/>
              <a:t>Uzmanlık gerektirir.</a:t>
            </a:r>
          </a:p>
          <a:p>
            <a:pPr lvl="1"/>
            <a:r>
              <a:rPr lang="tr-TR" dirty="0"/>
              <a:t> Halkla ilişkiler bir yönetim görevidir ve uzmanlar tarafından yerine getirilmelidir.</a:t>
            </a:r>
          </a:p>
          <a:p>
            <a:pPr lvl="1"/>
            <a:r>
              <a:rPr lang="tr-TR" dirty="0"/>
              <a:t> Kamuoyunun etkisinin farkında olarak çeşitli gruplar arasında iletişimi düzenler.</a:t>
            </a:r>
          </a:p>
          <a:p>
            <a:pPr lvl="1"/>
            <a:r>
              <a:rPr lang="tr-TR" dirty="0"/>
              <a:t>Hedef kitlenin davranışları hakkında yönetimi bilgilendirir, kurum/kuruluşun gerek duyduğu araştırmaları yaparak öneriler geliştirir.</a:t>
            </a:r>
          </a:p>
          <a:p>
            <a:pPr lvl="1"/>
            <a:r>
              <a:rPr lang="tr-TR" dirty="0"/>
              <a:t> Kuruluşun kar amacı yanında toplumsal sorumluluğunun da olduğunu kanıtlayacak biçimde davranmasına yardımcı olur.</a:t>
            </a:r>
          </a:p>
          <a:p>
            <a:pPr lvl="1"/>
            <a:r>
              <a:rPr lang="tr-TR" dirty="0"/>
              <a:t>Kamuoyu araştırmaları ve diğer araştırma yöntemleri ile çeşitli iletişim araçlarından yararlanır.</a:t>
            </a:r>
          </a:p>
          <a:p>
            <a:pPr lvl="1"/>
            <a:r>
              <a:rPr lang="tr-TR" dirty="0"/>
              <a:t>Gerek danışman firma gerekse kurum içi halkla ilişkiler birimi yönetimin bir parçası olarak faaliyet gösterir.</a:t>
            </a:r>
          </a:p>
          <a:p>
            <a:pPr marL="0" indent="0">
              <a:buNone/>
            </a:pPr>
            <a:r>
              <a:rPr lang="tr-TR" b="1" dirty="0"/>
              <a:t>KAYNAK: </a:t>
            </a:r>
            <a:r>
              <a:rPr lang="en-US" dirty="0"/>
              <a:t>"Building a Public Relations Definition", Public Relations Review, 1 976, 2(4), Rex </a:t>
            </a:r>
            <a:r>
              <a:rPr lang="en-US" dirty="0" err="1"/>
              <a:t>F.Harlow</a:t>
            </a:r>
            <a:r>
              <a:rPr lang="tr-TR" dirty="0"/>
              <a:t>’dan aktaran </a:t>
            </a:r>
            <a:r>
              <a:rPr lang="tr-TR" dirty="0" err="1"/>
              <a:t>Peltekoğlu</a:t>
            </a:r>
            <a:r>
              <a:rPr lang="tr-TR" dirty="0"/>
              <a:t>, 2016: 3-4)</a:t>
            </a:r>
          </a:p>
        </p:txBody>
      </p:sp>
    </p:spTree>
    <p:extLst>
      <p:ext uri="{BB962C8B-B14F-4D97-AF65-F5344CB8AC3E}">
        <p14:creationId xmlns:p14="http://schemas.microsoft.com/office/powerpoint/2010/main" val="310992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289900-4C72-425C-BD16-664BD9006125}"/>
              </a:ext>
            </a:extLst>
          </p:cNvPr>
          <p:cNvSpPr>
            <a:spLocks noGrp="1"/>
          </p:cNvSpPr>
          <p:nvPr>
            <p:ph type="title"/>
          </p:nvPr>
        </p:nvSpPr>
        <p:spPr/>
        <p:txBody>
          <a:bodyPr/>
          <a:lstStyle/>
          <a:p>
            <a:r>
              <a:rPr lang="tr-TR" dirty="0"/>
              <a:t>Farklı halkla ilişkiler tanımları</a:t>
            </a:r>
          </a:p>
        </p:txBody>
      </p:sp>
      <p:sp>
        <p:nvSpPr>
          <p:cNvPr id="3" name="İçerik Yer Tutucusu 2">
            <a:extLst>
              <a:ext uri="{FF2B5EF4-FFF2-40B4-BE49-F238E27FC236}">
                <a16:creationId xmlns:a16="http://schemas.microsoft.com/office/drawing/2014/main" id="{60C4D7B0-0AC8-4AEF-A4AF-1CCC48A0B113}"/>
              </a:ext>
            </a:extLst>
          </p:cNvPr>
          <p:cNvSpPr>
            <a:spLocks noGrp="1"/>
          </p:cNvSpPr>
          <p:nvPr>
            <p:ph idx="1"/>
          </p:nvPr>
        </p:nvSpPr>
        <p:spPr/>
        <p:txBody>
          <a:bodyPr/>
          <a:lstStyle/>
          <a:p>
            <a:r>
              <a:rPr lang="tr-TR" dirty="0"/>
              <a:t>Halkla İlişkiler, örgüt ve kamuları arasında karşılıklı yarar sağlayan, iki yönlü iletişime dayalı, dürüst ve sorumlu uygulamalarla, kamuoyunu etkilemeye yönelik planlı çabalardır. (</a:t>
            </a:r>
            <a:r>
              <a:rPr lang="tr-TR" altLang="tr-TR" dirty="0" err="1"/>
              <a:t>Cutlip</a:t>
            </a:r>
            <a:r>
              <a:rPr lang="tr-TR" altLang="tr-TR" dirty="0"/>
              <a:t> ve Center (1985))</a:t>
            </a:r>
            <a:endParaRPr lang="tr-TR" dirty="0"/>
          </a:p>
          <a:p>
            <a:r>
              <a:rPr lang="tr-TR" dirty="0"/>
              <a:t>Halkla İlişkiler; “bir örgüt ile başarısının ya da başarısızlığının bağlı olduğu çeşitli kamuoyu arasındaki karşılıklı fayda sağlayıcı ilişkileri tanımlayan, tesis eden ve sürdüren bir yönetim işlevidir.” </a:t>
            </a:r>
            <a:r>
              <a:rPr lang="tr-TR" altLang="tr-TR" dirty="0" err="1"/>
              <a:t>Broom</a:t>
            </a:r>
            <a:r>
              <a:rPr lang="tr-TR" altLang="tr-TR" dirty="0"/>
              <a:t> ve </a:t>
            </a:r>
            <a:r>
              <a:rPr lang="tr-TR" altLang="tr-TR" dirty="0" err="1"/>
              <a:t>Dozier</a:t>
            </a:r>
            <a:r>
              <a:rPr lang="tr-TR" altLang="tr-TR" dirty="0"/>
              <a:t> (1990)</a:t>
            </a:r>
          </a:p>
          <a:p>
            <a:endParaRPr lang="tr-TR" dirty="0"/>
          </a:p>
          <a:p>
            <a:endParaRPr lang="tr-TR" dirty="0"/>
          </a:p>
        </p:txBody>
      </p:sp>
    </p:spTree>
    <p:extLst>
      <p:ext uri="{BB962C8B-B14F-4D97-AF65-F5344CB8AC3E}">
        <p14:creationId xmlns:p14="http://schemas.microsoft.com/office/powerpoint/2010/main" val="378526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F4E40A-E3BA-448B-8949-534E00EBC717}"/>
              </a:ext>
            </a:extLst>
          </p:cNvPr>
          <p:cNvSpPr>
            <a:spLocks noGrp="1"/>
          </p:cNvSpPr>
          <p:nvPr>
            <p:ph type="title"/>
          </p:nvPr>
        </p:nvSpPr>
        <p:spPr/>
        <p:txBody>
          <a:bodyPr/>
          <a:lstStyle/>
          <a:p>
            <a:r>
              <a:rPr lang="tr-TR" dirty="0"/>
              <a:t>Farklı halkla ilişkiler tanımları</a:t>
            </a:r>
          </a:p>
        </p:txBody>
      </p:sp>
      <p:sp>
        <p:nvSpPr>
          <p:cNvPr id="3" name="İçerik Yer Tutucusu 2">
            <a:extLst>
              <a:ext uri="{FF2B5EF4-FFF2-40B4-BE49-F238E27FC236}">
                <a16:creationId xmlns:a16="http://schemas.microsoft.com/office/drawing/2014/main" id="{ABCB96B1-ABA6-4333-9919-BF97C6DC4406}"/>
              </a:ext>
            </a:extLst>
          </p:cNvPr>
          <p:cNvSpPr>
            <a:spLocks noGrp="1"/>
          </p:cNvSpPr>
          <p:nvPr>
            <p:ph idx="1"/>
          </p:nvPr>
        </p:nvSpPr>
        <p:spPr/>
        <p:txBody>
          <a:bodyPr/>
          <a:lstStyle/>
          <a:p>
            <a:r>
              <a:rPr lang="tr-TR" altLang="tr-TR" dirty="0"/>
              <a:t>Halkla ilişkiler; «bir örgüt ve onun kamuları arasındaki karşılıklı anlayışı kurma ve devam ettirme çabasıdır.» (Uluslararası Halkla İlişkiler Birliği)</a:t>
            </a:r>
          </a:p>
          <a:p>
            <a:r>
              <a:rPr lang="tr-TR" altLang="tr-TR" dirty="0"/>
              <a:t>«Halka İlişkiler, her ikisinin de yararını gözetmek suretiyle kuruluşun sosyal, politik ve ekonomik çevresine, çevrenin de kuruluşa uyumunu gerçekleştiren bir yönetim görevidir» (Lawrence </a:t>
            </a:r>
            <a:r>
              <a:rPr lang="tr-TR" altLang="tr-TR" dirty="0" err="1"/>
              <a:t>Nolte</a:t>
            </a:r>
            <a:r>
              <a:rPr lang="tr-TR" altLang="tr-TR" dirty="0"/>
              <a:t>, 1979)</a:t>
            </a:r>
          </a:p>
          <a:p>
            <a:r>
              <a:rPr lang="tr-TR" altLang="tr-TR" dirty="0"/>
              <a:t>Halkla ilişkiler «hedef kitleyi etkilemek için planlanmış iknaya yönelik </a:t>
            </a:r>
            <a:r>
              <a:rPr lang="tr-TR" altLang="tr-TR" dirty="0" err="1"/>
              <a:t>iletişim»dir</a:t>
            </a:r>
            <a:r>
              <a:rPr lang="tr-TR" altLang="tr-TR" dirty="0"/>
              <a:t>. (John </a:t>
            </a:r>
            <a:r>
              <a:rPr lang="tr-TR" altLang="tr-TR" dirty="0" err="1"/>
              <a:t>Marston</a:t>
            </a:r>
            <a:r>
              <a:rPr lang="tr-TR" altLang="tr-TR" dirty="0"/>
              <a:t>)</a:t>
            </a:r>
          </a:p>
          <a:p>
            <a:endParaRPr lang="tr-TR" altLang="tr-TR" b="1" i="1" dirty="0"/>
          </a:p>
          <a:p>
            <a:endParaRPr lang="tr-TR" dirty="0"/>
          </a:p>
        </p:txBody>
      </p:sp>
    </p:spTree>
    <p:extLst>
      <p:ext uri="{BB962C8B-B14F-4D97-AF65-F5344CB8AC3E}">
        <p14:creationId xmlns:p14="http://schemas.microsoft.com/office/powerpoint/2010/main" val="3915182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DCB07-FAA0-4519-8E55-DACD708EBFBE}"/>
              </a:ext>
            </a:extLst>
          </p:cNvPr>
          <p:cNvSpPr>
            <a:spLocks noGrp="1"/>
          </p:cNvSpPr>
          <p:nvPr>
            <p:ph type="title"/>
          </p:nvPr>
        </p:nvSpPr>
        <p:spPr/>
        <p:txBody>
          <a:bodyPr/>
          <a:lstStyle/>
          <a:p>
            <a:r>
              <a:rPr lang="tr-TR" dirty="0"/>
              <a:t>Tanımların ortak noktalarına göre halkla ilişkiler</a:t>
            </a:r>
          </a:p>
        </p:txBody>
      </p:sp>
      <p:sp>
        <p:nvSpPr>
          <p:cNvPr id="3" name="İçerik Yer Tutucusu 2">
            <a:extLst>
              <a:ext uri="{FF2B5EF4-FFF2-40B4-BE49-F238E27FC236}">
                <a16:creationId xmlns:a16="http://schemas.microsoft.com/office/drawing/2014/main" id="{CD659E01-1F6E-4565-84B1-38F6B04DF317}"/>
              </a:ext>
            </a:extLst>
          </p:cNvPr>
          <p:cNvSpPr>
            <a:spLocks noGrp="1"/>
          </p:cNvSpPr>
          <p:nvPr>
            <p:ph idx="1"/>
          </p:nvPr>
        </p:nvSpPr>
        <p:spPr/>
        <p:txBody>
          <a:bodyPr/>
          <a:lstStyle/>
          <a:p>
            <a:r>
              <a:rPr lang="tr-TR" dirty="0"/>
              <a:t>«Halkla ilişkiler bir yönetim görevidir; çünkü, halkla ilişkiler, kurum felsefesinin oluşturulması, amaçlarının saptanması, kuruluşun değişen çevre koşullarına uyum sağlaması gibi, önemli yönetimsel kararlara etkide bulunmaktadır.» (</a:t>
            </a:r>
            <a:r>
              <a:rPr lang="tr-TR" dirty="0" err="1"/>
              <a:t>Peltekoğlu</a:t>
            </a:r>
            <a:r>
              <a:rPr lang="tr-TR" dirty="0"/>
              <a:t>, 2016:6)</a:t>
            </a:r>
          </a:p>
        </p:txBody>
      </p:sp>
    </p:spTree>
    <p:extLst>
      <p:ext uri="{BB962C8B-B14F-4D97-AF65-F5344CB8AC3E}">
        <p14:creationId xmlns:p14="http://schemas.microsoft.com/office/powerpoint/2010/main" val="2451359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DCB07-FAA0-4519-8E55-DACD708EBFBE}"/>
              </a:ext>
            </a:extLst>
          </p:cNvPr>
          <p:cNvSpPr>
            <a:spLocks noGrp="1"/>
          </p:cNvSpPr>
          <p:nvPr>
            <p:ph type="title"/>
          </p:nvPr>
        </p:nvSpPr>
        <p:spPr/>
        <p:txBody>
          <a:bodyPr/>
          <a:lstStyle/>
          <a:p>
            <a:r>
              <a:rPr lang="tr-TR" dirty="0"/>
              <a:t>Tanımların ortak noktalarına göre halkla ilişkiler</a:t>
            </a:r>
          </a:p>
        </p:txBody>
      </p:sp>
      <p:sp>
        <p:nvSpPr>
          <p:cNvPr id="3" name="İçerik Yer Tutucusu 2">
            <a:extLst>
              <a:ext uri="{FF2B5EF4-FFF2-40B4-BE49-F238E27FC236}">
                <a16:creationId xmlns:a16="http://schemas.microsoft.com/office/drawing/2014/main" id="{CD659E01-1F6E-4565-84B1-38F6B04DF317}"/>
              </a:ext>
            </a:extLst>
          </p:cNvPr>
          <p:cNvSpPr>
            <a:spLocks noGrp="1"/>
          </p:cNvSpPr>
          <p:nvPr>
            <p:ph idx="1"/>
          </p:nvPr>
        </p:nvSpPr>
        <p:spPr/>
        <p:txBody>
          <a:bodyPr/>
          <a:lstStyle/>
          <a:p>
            <a:r>
              <a:rPr lang="tr-TR" dirty="0"/>
              <a:t>«Halkla ilişkiler iletişim çabasıdır; iletişim, halkla </a:t>
            </a:r>
            <a:r>
              <a:rPr lang="tr-TR" dirty="0" err="1"/>
              <a:t>ilişldler</a:t>
            </a:r>
            <a:r>
              <a:rPr lang="tr-TR" dirty="0"/>
              <a:t> tanımına dört spesifik açıdan etkide bulunur; halkla ilişkiler uzmanının sahip olması gereken yetenek, üstlenilen görev, kurulan sistem ve sistemin uygulaması. Sistemin uygulanması ise, bilgi akışının sağlanması ile medya, tüketici ve tüm hedef kitlelerle iletişimi içerir.» (</a:t>
            </a:r>
            <a:r>
              <a:rPr lang="tr-TR" dirty="0" err="1"/>
              <a:t>Peltekoğlu</a:t>
            </a:r>
            <a:r>
              <a:rPr lang="tr-TR" dirty="0"/>
              <a:t>, 2016: 7)</a:t>
            </a:r>
          </a:p>
        </p:txBody>
      </p:sp>
    </p:spTree>
    <p:extLst>
      <p:ext uri="{BB962C8B-B14F-4D97-AF65-F5344CB8AC3E}">
        <p14:creationId xmlns:p14="http://schemas.microsoft.com/office/powerpoint/2010/main" val="1971346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DCB07-FAA0-4519-8E55-DACD708EBFBE}"/>
              </a:ext>
            </a:extLst>
          </p:cNvPr>
          <p:cNvSpPr>
            <a:spLocks noGrp="1"/>
          </p:cNvSpPr>
          <p:nvPr>
            <p:ph type="title"/>
          </p:nvPr>
        </p:nvSpPr>
        <p:spPr/>
        <p:txBody>
          <a:bodyPr/>
          <a:lstStyle/>
          <a:p>
            <a:r>
              <a:rPr lang="tr-TR" dirty="0"/>
              <a:t>Tanımların ortak noktalarına göre halkla ilişkiler</a:t>
            </a:r>
          </a:p>
        </p:txBody>
      </p:sp>
      <p:sp>
        <p:nvSpPr>
          <p:cNvPr id="3" name="İçerik Yer Tutucusu 2">
            <a:extLst>
              <a:ext uri="{FF2B5EF4-FFF2-40B4-BE49-F238E27FC236}">
                <a16:creationId xmlns:a16="http://schemas.microsoft.com/office/drawing/2014/main" id="{CD659E01-1F6E-4565-84B1-38F6B04DF317}"/>
              </a:ext>
            </a:extLst>
          </p:cNvPr>
          <p:cNvSpPr>
            <a:spLocks noGrp="1"/>
          </p:cNvSpPr>
          <p:nvPr>
            <p:ph idx="1"/>
          </p:nvPr>
        </p:nvSpPr>
        <p:spPr>
          <a:xfrm>
            <a:off x="838200" y="1825625"/>
            <a:ext cx="10515600" cy="4777306"/>
          </a:xfrm>
        </p:spPr>
        <p:txBody>
          <a:bodyPr>
            <a:normAutofit/>
          </a:bodyPr>
          <a:lstStyle/>
          <a:p>
            <a:r>
              <a:rPr lang="tr-TR" dirty="0"/>
              <a:t>«Kamuoyunu etkileme aracı olarak halkla ilişkiler; kamuoyunu etkilemek halkla ilişkilerin tartışmalı işlevleri arasında değerlendirilmektedir. Bir kısım uzmana göre halkla ilişkiler, kurumsal prestiji arttırmak ve imajı oluşturmak için yapılan basit planlardan, çok karmaşık reçetelere kadar geniş bir uygulama alanını kapsar. Diğer bir grup uzman, kamuoyunu ilgilendiren konularla ilgili bilgi verilmesini ve de halkla ilişkilerden kamuoyunu beklenen yönde etkileme aracı olarak yararlanılmasını da bu kapsamda değerlendirilebileceğini ileri sürmektedir» (</a:t>
            </a:r>
            <a:r>
              <a:rPr lang="tr-TR" dirty="0" err="1"/>
              <a:t>Peltekoğlu</a:t>
            </a:r>
            <a:r>
              <a:rPr lang="tr-TR" dirty="0"/>
              <a:t>, 2016: 8)</a:t>
            </a:r>
          </a:p>
          <a:p>
            <a:pPr marL="0" indent="0">
              <a:buNone/>
            </a:pPr>
            <a:r>
              <a:rPr lang="tr-TR" b="1" dirty="0"/>
              <a:t>KAYNAK</a:t>
            </a:r>
            <a:r>
              <a:rPr lang="tr-TR" dirty="0"/>
              <a:t>: Filiz Balta </a:t>
            </a:r>
            <a:r>
              <a:rPr lang="tr-TR" dirty="0" err="1"/>
              <a:t>Peltekoğlu</a:t>
            </a:r>
            <a:r>
              <a:rPr lang="tr-TR" dirty="0"/>
              <a:t>, 2016, Halkla İlişkiler Nedir, İstanbul Beta Yay. 9. Baskı</a:t>
            </a:r>
          </a:p>
        </p:txBody>
      </p:sp>
    </p:spTree>
    <p:extLst>
      <p:ext uri="{BB962C8B-B14F-4D97-AF65-F5344CB8AC3E}">
        <p14:creationId xmlns:p14="http://schemas.microsoft.com/office/powerpoint/2010/main" val="91195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A72F8-5E25-4A57-BE83-DCF7CE6D7FE7}"/>
              </a:ext>
            </a:extLst>
          </p:cNvPr>
          <p:cNvSpPr>
            <a:spLocks noGrp="1"/>
          </p:cNvSpPr>
          <p:nvPr>
            <p:ph type="title"/>
          </p:nvPr>
        </p:nvSpPr>
        <p:spPr/>
        <p:txBody>
          <a:bodyPr/>
          <a:lstStyle/>
          <a:p>
            <a:r>
              <a:rPr lang="tr-TR" dirty="0"/>
              <a:t>Halkla İlişkilerde Temel Kavramlar</a:t>
            </a:r>
          </a:p>
        </p:txBody>
      </p:sp>
      <p:sp>
        <p:nvSpPr>
          <p:cNvPr id="3" name="İçerik Yer Tutucusu 2">
            <a:extLst>
              <a:ext uri="{FF2B5EF4-FFF2-40B4-BE49-F238E27FC236}">
                <a16:creationId xmlns:a16="http://schemas.microsoft.com/office/drawing/2014/main" id="{6F69D640-7136-4AC6-BE90-4991B9AE7722}"/>
              </a:ext>
            </a:extLst>
          </p:cNvPr>
          <p:cNvSpPr>
            <a:spLocks noGrp="1"/>
          </p:cNvSpPr>
          <p:nvPr>
            <p:ph idx="1"/>
          </p:nvPr>
        </p:nvSpPr>
        <p:spPr/>
        <p:txBody>
          <a:bodyPr/>
          <a:lstStyle/>
          <a:p>
            <a:r>
              <a:rPr lang="tr-TR" b="1" dirty="0"/>
              <a:t>Örgüt: </a:t>
            </a:r>
            <a:r>
              <a:rPr lang="tr-TR" altLang="tr-TR" dirty="0"/>
              <a:t>Belirli bir amacı gerçekleştirmek için,  iki ya da daha fazla kişinin çabalarını bilinçli olarak birleştirmesiyle ortaya çıkan işbirliği sistemi.</a:t>
            </a:r>
          </a:p>
          <a:p>
            <a:r>
              <a:rPr lang="tr-TR" b="1" dirty="0"/>
              <a:t>Kamu</a:t>
            </a:r>
            <a:r>
              <a:rPr lang="tr-TR" dirty="0"/>
              <a:t>: Bir örgütün yaptığı iş çerçevesindeki muhataplarının bütünü.</a:t>
            </a:r>
          </a:p>
          <a:p>
            <a:r>
              <a:rPr lang="tr-TR" b="1" dirty="0"/>
              <a:t>Geribildirim</a:t>
            </a:r>
            <a:r>
              <a:rPr lang="tr-TR" dirty="0"/>
              <a:t>: Bir örgütün iş ya da davranışlarına ilişkin hedef kitle duygu, öneri ve düşüncelerinin örgüte döndürme kanalı…</a:t>
            </a:r>
          </a:p>
          <a:p>
            <a:endParaRPr lang="tr-TR" dirty="0"/>
          </a:p>
          <a:p>
            <a:endParaRPr lang="tr-TR" dirty="0"/>
          </a:p>
          <a:p>
            <a:endParaRPr lang="tr-TR" dirty="0"/>
          </a:p>
        </p:txBody>
      </p:sp>
    </p:spTree>
    <p:extLst>
      <p:ext uri="{BB962C8B-B14F-4D97-AF65-F5344CB8AC3E}">
        <p14:creationId xmlns:p14="http://schemas.microsoft.com/office/powerpoint/2010/main" val="34371231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806</Words>
  <Application>Microsoft Office PowerPoint</Application>
  <PresentationFormat>Geniş ekran</PresentationFormat>
  <Paragraphs>44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Hafta 2- Halkla İlişkiler Nedir?</vt:lpstr>
      <vt:lpstr>Halkla İlişkiler Nedir?</vt:lpstr>
      <vt:lpstr>PowerPoint Sunusu</vt:lpstr>
      <vt:lpstr>Farklı halkla ilişkiler tanımları</vt:lpstr>
      <vt:lpstr>Farklı halkla ilişkiler tanımları</vt:lpstr>
      <vt:lpstr>Tanımların ortak noktalarına göre halkla ilişkiler</vt:lpstr>
      <vt:lpstr>Tanımların ortak noktalarına göre halkla ilişkiler</vt:lpstr>
      <vt:lpstr>Tanımların ortak noktalarına göre halkla ilişkiler</vt:lpstr>
      <vt:lpstr>Halkla İlişkilerde Temel Kavramlar</vt:lpstr>
      <vt:lpstr>Halkla İlişkilerde Temel Kavramlar</vt:lpstr>
      <vt:lpstr>Halkla İlişkiler ve Propaganda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 İletişim Nedir?</dc:title>
  <dc:creator>Yazar </dc:creator>
  <cp:lastModifiedBy>Yazar </cp:lastModifiedBy>
  <cp:revision>17</cp:revision>
  <dcterms:created xsi:type="dcterms:W3CDTF">2021-03-17T22:01:43Z</dcterms:created>
  <dcterms:modified xsi:type="dcterms:W3CDTF">2021-03-18T10:01:36Z</dcterms:modified>
</cp:coreProperties>
</file>