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5" r:id="rId2"/>
    <p:sldId id="273" r:id="rId3"/>
    <p:sldId id="296" r:id="rId4"/>
    <p:sldId id="297" r:id="rId5"/>
    <p:sldId id="298" r:id="rId6"/>
    <p:sldId id="299" r:id="rId7"/>
    <p:sldId id="300" r:id="rId8"/>
    <p:sldId id="275" r:id="rId9"/>
    <p:sldId id="276" r:id="rId10"/>
    <p:sldId id="291" r:id="rId11"/>
    <p:sldId id="292" r:id="rId12"/>
    <p:sldId id="294" r:id="rId13"/>
    <p:sldId id="293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301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6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349E3-9EC4-4509-8034-E49D70A9DD85}" type="datetimeFigureOut">
              <a:rPr lang="tr-TR" smtClean="0"/>
              <a:pPr/>
              <a:t>10.8.2017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F1DC6-C219-4A29-AB9A-E9D1C14F3E7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6067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A232-CFB2-4A43-BDAB-6F74830FB69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461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20685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1C1A0-1EC2-4E54-BBE0-57921B73A6E7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064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20787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AF5A1-63D8-4CE9-8E96-96008930897E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6642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20787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AF5A1-63D8-4CE9-8E96-96008930897E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8338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20890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C75C8-D16A-4656-841D-631C06463CCE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6910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21504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DA8AF9-6F37-45DD-A5AC-47DDAA73E0FF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5667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21606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5BF74D-293D-4E74-903E-1D06FD908FF8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1775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21709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86F0EB-59AF-4FCE-8FDE-F23E4B284054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2557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21811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00DC23-5554-47F9-9104-50BFBBB0EA38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3368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913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21914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5EFF8-ABBB-4701-A2E3-12E024DAA3FE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4679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22016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CA945-447E-4398-B001-3804909915F8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4703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630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22630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D56204-1DFF-4508-94D5-43A7EF4CD74E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0186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22118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6D74E6-4417-4868-8E2D-4CD9C367BEE3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530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221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22221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9CBA3-675A-4CC9-9A28-B4A6E7EE2781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8652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323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22323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DFFC31-2B61-489E-A32C-918E24FFCCDF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9508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F0C0E-4DB9-4D5F-8323-BC0F5BE895B6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2814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20992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F72CE-8D6E-407B-976C-FA5F5406189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460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21094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3938EC-768E-4E34-9171-40C717F858BA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57932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21197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33D229-032E-47B4-8304-00388C6A37B4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2188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dirty="0" smtClean="0"/>
          </a:p>
        </p:txBody>
      </p:sp>
      <p:sp>
        <p:nvSpPr>
          <p:cNvPr id="21299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B28DC-BC79-42BA-A75C-1AE476AE8D57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7761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21402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BC2C7-25AF-4CD1-A2E8-164C142BF446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2995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21299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82D92-72D6-4B11-8ADF-E35AECEB2E44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7644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21402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C24E1A-EB9B-4953-8CED-EF0AF043DFFB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277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CE7A-FD1F-472E-ACBD-0F3232E3E188}" type="datetime1">
              <a:rPr lang="tr-TR" smtClean="0"/>
              <a:t>10.8.2017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10FA7-DD90-4830-A75A-446E6CBB4F11}" type="datetime1">
              <a:rPr lang="tr-TR" smtClean="0"/>
              <a:t>10.8.2017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8976-3B02-4F28-85D0-39DA3587F7CF}" type="datetime1">
              <a:rPr lang="tr-TR" smtClean="0"/>
              <a:t>10.8.2017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511B6-628D-4E8C-9DA1-917D210FAEF0}" type="datetime1">
              <a:rPr lang="tr-TR" smtClean="0"/>
              <a:t>10.8.2017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Fehmi TUNCEL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42C5-CF81-4A39-9E32-72818504D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1F224-8F94-44F3-9695-1FB66FDE4F71}" type="datetime1">
              <a:rPr lang="tr-TR" smtClean="0"/>
              <a:t>10.8.2017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Fehmi TUNCEL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D4202-6B54-49B4-8312-DC1A51DDF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84A1-455F-428E-AAC4-BD0EF8EAFE60}" type="datetime1">
              <a:rPr lang="tr-TR" smtClean="0"/>
              <a:t>10.8.2017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8114-4935-4975-BA3E-6AD504683E97}" type="datetime1">
              <a:rPr lang="tr-TR" smtClean="0"/>
              <a:t>10.8.2017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4B06-B610-4985-B255-CBFDD2B0AAFD}" type="datetime1">
              <a:rPr lang="tr-TR" smtClean="0"/>
              <a:t>10.8.2017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910A-5232-4B7C-BA2F-0700A1ED0146}" type="datetime1">
              <a:rPr lang="tr-TR" smtClean="0"/>
              <a:t>10.8.2017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95DE-6F0A-4FB5-B3AE-E4F58E4842AE}" type="datetime1">
              <a:rPr lang="tr-TR" smtClean="0"/>
              <a:t>10.8.2017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0694-B13D-4697-927A-1907C9394961}" type="datetime1">
              <a:rPr lang="tr-TR" smtClean="0"/>
              <a:t>10.8.2017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0B42-A7EB-46AE-927D-7E8CD100625B}" type="datetime1">
              <a:rPr lang="tr-TR" smtClean="0"/>
              <a:t>10.8.2017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D68E-D2C1-45CB-9B90-60E9E2EBE840}" type="datetime1">
              <a:rPr lang="tr-TR" smtClean="0"/>
              <a:t>10.8.2017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19F60-B320-43BC-A4F0-C16CAB949AC8}" type="datetime1">
              <a:rPr lang="tr-TR" smtClean="0"/>
              <a:t>10.8.2017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00B050"/>
                </a:solidFill>
              </a:rPr>
              <a:t>BAÖ 107 İnsan Anatomisi ve </a:t>
            </a:r>
            <a:r>
              <a:rPr lang="tr-TR" sz="4000" b="1" dirty="0" err="1" smtClean="0">
                <a:solidFill>
                  <a:srgbClr val="00B050"/>
                </a:solidFill>
              </a:rPr>
              <a:t>Kinesiyolojisi</a:t>
            </a:r>
            <a:r>
              <a:rPr lang="tr-TR" sz="4000" b="1" dirty="0" smtClean="0">
                <a:solidFill>
                  <a:srgbClr val="00B050"/>
                </a:solidFill>
              </a:rPr>
              <a:t> (4 0) 4  </a:t>
            </a:r>
            <a:r>
              <a:rPr lang="tr-TR" sz="4000" b="1" dirty="0" smtClean="0">
                <a:solidFill>
                  <a:srgbClr val="C00000"/>
                </a:solidFill>
              </a:rPr>
              <a:t>-Kaldıraçlar-</a:t>
            </a: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tr-TR" b="1" dirty="0" smtClean="0">
                <a:solidFill>
                  <a:srgbClr val="002060"/>
                </a:solidFill>
              </a:rPr>
              <a:t>Ankara üniversitesi</a:t>
            </a:r>
          </a:p>
          <a:p>
            <a:pPr algn="ctr">
              <a:buNone/>
            </a:pPr>
            <a:r>
              <a:rPr lang="tr-TR" b="1" dirty="0" smtClean="0">
                <a:solidFill>
                  <a:srgbClr val="7030A0"/>
                </a:solidFill>
              </a:rPr>
              <a:t>Spor Bilimleri Fakültesi</a:t>
            </a:r>
          </a:p>
          <a:p>
            <a:pPr algn="ctr">
              <a:buNone/>
            </a:pPr>
            <a:endParaRPr lang="tr-TR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tr-TR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tr-TR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tr-TR" sz="2000" b="1" dirty="0" smtClean="0"/>
              <a:t>Prof. Dr. Fehmi TUNCEL</a:t>
            </a:r>
          </a:p>
          <a:p>
            <a:pPr algn="ctr">
              <a:buNone/>
            </a:pPr>
            <a:endParaRPr lang="tr-TR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tr-TR" b="1" dirty="0" smtClean="0">
                <a:solidFill>
                  <a:srgbClr val="FF0000"/>
                </a:solidFill>
              </a:rPr>
              <a:t>Beden Eğitimi ve Spor Öğretmenliği </a:t>
            </a:r>
          </a:p>
          <a:p>
            <a:pPr algn="ctr">
              <a:buNone/>
            </a:pPr>
            <a:r>
              <a:rPr lang="tr-TR" b="1" dirty="0" smtClean="0">
                <a:solidFill>
                  <a:srgbClr val="FF0000"/>
                </a:solidFill>
              </a:rPr>
              <a:t>Bölümü</a:t>
            </a:r>
          </a:p>
          <a:p>
            <a:pPr algn="ctr">
              <a:buNone/>
            </a:pPr>
            <a:endParaRPr lang="tr-TR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tr-TR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8749-F8ED-4E4C-9E24-3CF140B490AF}" type="datetime1">
              <a:rPr lang="tr-TR" smtClean="0"/>
              <a:t>10.8.2017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/>
          </a:p>
        </p:txBody>
      </p:sp>
      <p:pic>
        <p:nvPicPr>
          <p:cNvPr id="4" name="Picture 4" descr="unvamble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708920"/>
            <a:ext cx="1214446" cy="121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332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Fehmi TUNCEL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97675-143C-4C0A-919F-C3B5255192B3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1625"/>
            <a:ext cx="7921625" cy="1143000"/>
          </a:xfrm>
        </p:spPr>
        <p:txBody>
          <a:bodyPr/>
          <a:lstStyle/>
          <a:p>
            <a:pPr eaLnBrk="1" hangingPunct="1"/>
            <a:r>
              <a:rPr lang="tr-TR" b="1" dirty="0" smtClean="0">
                <a:solidFill>
                  <a:srgbClr val="C00000"/>
                </a:solidFill>
              </a:rPr>
              <a:t>Kas Rolleri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600200"/>
            <a:ext cx="4495800" cy="4343400"/>
          </a:xfrm>
        </p:spPr>
        <p:txBody>
          <a:bodyPr/>
          <a:lstStyle/>
          <a:p>
            <a:pPr eaLnBrk="1" hangingPunct="1"/>
            <a:r>
              <a:rPr lang="en-US" sz="2800" b="1" i="1" dirty="0" smtClean="0"/>
              <a:t>Agonist</a:t>
            </a:r>
            <a:r>
              <a:rPr lang="en-US" sz="2800" b="1" dirty="0" smtClean="0"/>
              <a:t> (prime mover)</a:t>
            </a:r>
          </a:p>
          <a:p>
            <a:pPr lvl="1" algn="just" eaLnBrk="1" hangingPunct="1"/>
            <a:r>
              <a:rPr lang="tr-TR" sz="2000" b="1" dirty="0" smtClean="0"/>
              <a:t>İSTENEN HAREKETE YOL AÇAR</a:t>
            </a:r>
            <a:endParaRPr lang="en-US" sz="2000" b="1" dirty="0" smtClean="0"/>
          </a:p>
          <a:p>
            <a:pPr lvl="1" algn="just" eaLnBrk="1" hangingPunct="1"/>
            <a:r>
              <a:rPr lang="tr-TR" sz="2000" b="1" dirty="0" smtClean="0"/>
              <a:t>A</a:t>
            </a:r>
            <a:r>
              <a:rPr lang="en-US" sz="2000" b="1" dirty="0" smtClean="0"/>
              <a:t>NTAGONİST</a:t>
            </a:r>
            <a:r>
              <a:rPr lang="tr-TR" sz="2000" b="1" dirty="0" smtClean="0"/>
              <a:t>İN KARŞITIDIR</a:t>
            </a:r>
          </a:p>
          <a:p>
            <a:pPr lvl="1" eaLnBrk="1" hangingPunct="1">
              <a:buNone/>
            </a:pPr>
            <a:endParaRPr lang="en-US" sz="1900" dirty="0" smtClean="0"/>
          </a:p>
          <a:p>
            <a:pPr eaLnBrk="1" hangingPunct="1"/>
            <a:r>
              <a:rPr lang="en-US" sz="2800" b="1" i="1" dirty="0" smtClean="0"/>
              <a:t>Antagonist</a:t>
            </a:r>
            <a:r>
              <a:rPr lang="en-US" sz="2800" b="1" dirty="0" smtClean="0"/>
              <a:t> (</a:t>
            </a:r>
            <a:r>
              <a:rPr lang="tr-TR" sz="2800" b="1" dirty="0" smtClean="0"/>
              <a:t>karşıt kas</a:t>
            </a:r>
            <a:r>
              <a:rPr lang="en-US" sz="2800" b="1" dirty="0" smtClean="0"/>
              <a:t>)</a:t>
            </a:r>
          </a:p>
          <a:p>
            <a:pPr lvl="1" algn="just" eaLnBrk="1" hangingPunct="1"/>
            <a:r>
              <a:rPr lang="tr-TR" sz="2000" b="1" dirty="0" smtClean="0"/>
              <a:t>A</a:t>
            </a:r>
            <a:r>
              <a:rPr lang="en-US" sz="2000" b="1" dirty="0" smtClean="0"/>
              <a:t>GONİST</a:t>
            </a:r>
            <a:r>
              <a:rPr lang="tr-TR" sz="2000" b="1" dirty="0" smtClean="0"/>
              <a:t>’İN KARŞITI BİR HAREKETTİR</a:t>
            </a:r>
            <a:endParaRPr lang="en-US" sz="2000" b="1" dirty="0" smtClean="0"/>
          </a:p>
          <a:p>
            <a:pPr lvl="1" algn="just" eaLnBrk="1" hangingPunct="1"/>
            <a:r>
              <a:rPr lang="tr-TR" sz="2000" b="1" dirty="0" smtClean="0"/>
              <a:t>AGONİST KASILDIĞINDA ANTAGONİST GERİLİR (STREÇ). </a:t>
            </a:r>
            <a:endParaRPr lang="en-US" sz="2000" b="1" dirty="0" smtClean="0"/>
          </a:p>
        </p:txBody>
      </p:sp>
      <p:pic>
        <p:nvPicPr>
          <p:cNvPr id="3078" name="Picture 5" descr="02-02-01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00192" y="1484784"/>
            <a:ext cx="2232248" cy="3096344"/>
          </a:xfrm>
          <a:noFill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940152" y="4869160"/>
            <a:ext cx="2895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tr-TR" sz="1500" b="1" i="1" dirty="0" err="1" smtClean="0">
                <a:solidFill>
                  <a:srgbClr val="92D050"/>
                </a:solidFill>
                <a:latin typeface="Verdana" pitchFamily="34" charset="0"/>
              </a:rPr>
              <a:t>Biseps</a:t>
            </a:r>
            <a:r>
              <a:rPr lang="tr-TR" sz="1500" b="1" i="1" dirty="0" smtClean="0">
                <a:solidFill>
                  <a:srgbClr val="92D050"/>
                </a:solidFill>
                <a:latin typeface="Verdana" pitchFamily="34" charset="0"/>
              </a:rPr>
              <a:t> </a:t>
            </a:r>
            <a:r>
              <a:rPr lang="tr-TR" sz="1500" b="1" i="1" dirty="0" err="1" smtClean="0">
                <a:solidFill>
                  <a:srgbClr val="92D050"/>
                </a:solidFill>
                <a:latin typeface="Verdana" pitchFamily="34" charset="0"/>
              </a:rPr>
              <a:t>curl</a:t>
            </a:r>
            <a:r>
              <a:rPr lang="tr-TR" sz="1500" b="1" i="1" dirty="0" smtClean="0">
                <a:solidFill>
                  <a:srgbClr val="92D050"/>
                </a:solidFill>
                <a:latin typeface="Verdana" pitchFamily="34" charset="0"/>
              </a:rPr>
              <a:t> egzersizinde </a:t>
            </a:r>
            <a:r>
              <a:rPr lang="tr-TR" sz="1500" b="1" i="1" dirty="0" err="1" smtClean="0">
                <a:solidFill>
                  <a:srgbClr val="92D050"/>
                </a:solidFill>
                <a:latin typeface="Verdana" pitchFamily="34" charset="0"/>
              </a:rPr>
              <a:t>biseps</a:t>
            </a:r>
            <a:r>
              <a:rPr lang="tr-TR" sz="1500" b="1" i="1" dirty="0" smtClean="0">
                <a:solidFill>
                  <a:srgbClr val="92D050"/>
                </a:solidFill>
                <a:latin typeface="Verdana" pitchFamily="34" charset="0"/>
              </a:rPr>
              <a:t> </a:t>
            </a:r>
            <a:r>
              <a:rPr lang="tr-TR" sz="1500" b="1" i="1" dirty="0" err="1" smtClean="0">
                <a:solidFill>
                  <a:srgbClr val="92D050"/>
                </a:solidFill>
                <a:latin typeface="Verdana" pitchFamily="34" charset="0"/>
              </a:rPr>
              <a:t>braki</a:t>
            </a:r>
            <a:r>
              <a:rPr lang="tr-TR" sz="1500" b="1" i="1" dirty="0" smtClean="0">
                <a:solidFill>
                  <a:srgbClr val="92D050"/>
                </a:solidFill>
                <a:latin typeface="Verdana" pitchFamily="34" charset="0"/>
              </a:rPr>
              <a:t> </a:t>
            </a:r>
            <a:r>
              <a:rPr lang="tr-TR" sz="1500" b="1" i="1" dirty="0" err="1" smtClean="0">
                <a:solidFill>
                  <a:srgbClr val="92D050"/>
                </a:solidFill>
                <a:latin typeface="Verdana" pitchFamily="34" charset="0"/>
              </a:rPr>
              <a:t>agonist</a:t>
            </a:r>
            <a:r>
              <a:rPr lang="tr-TR" sz="1500" b="1" i="1" dirty="0" smtClean="0">
                <a:solidFill>
                  <a:srgbClr val="92D050"/>
                </a:solidFill>
                <a:latin typeface="Verdana" pitchFamily="34" charset="0"/>
              </a:rPr>
              <a:t> ve </a:t>
            </a:r>
            <a:r>
              <a:rPr lang="tr-TR" sz="1500" b="1" i="1" dirty="0" err="1" smtClean="0">
                <a:solidFill>
                  <a:srgbClr val="92D050"/>
                </a:solidFill>
                <a:latin typeface="Verdana" pitchFamily="34" charset="0"/>
              </a:rPr>
              <a:t>triseps</a:t>
            </a:r>
            <a:r>
              <a:rPr lang="tr-TR" sz="1500" b="1" i="1" dirty="0" smtClean="0">
                <a:solidFill>
                  <a:srgbClr val="92D050"/>
                </a:solidFill>
                <a:latin typeface="Verdana" pitchFamily="34" charset="0"/>
              </a:rPr>
              <a:t> </a:t>
            </a:r>
            <a:r>
              <a:rPr lang="tr-TR" sz="1500" b="1" i="1" dirty="0" err="1" smtClean="0">
                <a:solidFill>
                  <a:srgbClr val="92D050"/>
                </a:solidFill>
                <a:latin typeface="Verdana" pitchFamily="34" charset="0"/>
              </a:rPr>
              <a:t>braki</a:t>
            </a:r>
            <a:r>
              <a:rPr lang="tr-TR" sz="1500" b="1" i="1" dirty="0" smtClean="0">
                <a:solidFill>
                  <a:srgbClr val="92D050"/>
                </a:solidFill>
                <a:latin typeface="Verdana" pitchFamily="34" charset="0"/>
              </a:rPr>
              <a:t> antagonisttir. </a:t>
            </a:r>
            <a:endParaRPr lang="en-US" sz="1500" b="1" i="1" dirty="0">
              <a:solidFill>
                <a:srgbClr val="92D050"/>
              </a:solidFill>
              <a:latin typeface="Verdana" pitchFamily="34" charset="0"/>
            </a:endParaRPr>
          </a:p>
        </p:txBody>
      </p:sp>
      <p:sp>
        <p:nvSpPr>
          <p:cNvPr id="8" name="7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8F31E8-3EB5-4E30-BD53-A2B443F9F2A0}" type="datetime1">
              <a:rPr lang="tr-TR" smtClean="0"/>
              <a:t>10.8.2017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Fehmi TUNCEL</a:t>
            </a:r>
          </a:p>
        </p:txBody>
      </p:sp>
      <p:sp>
        <p:nvSpPr>
          <p:cNvPr id="6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D2209-7CF4-477B-824C-3962C9EA81A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1625"/>
            <a:ext cx="7921625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Kas Rolleri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600200"/>
            <a:ext cx="5791200" cy="46482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2000" b="1" i="1" dirty="0" smtClean="0"/>
              <a:t>S</a:t>
            </a:r>
            <a:r>
              <a:rPr lang="tr-TR" sz="2000" b="1" i="1" dirty="0" smtClean="0"/>
              <a:t>i</a:t>
            </a:r>
            <a:r>
              <a:rPr lang="en-US" sz="2000" b="1" i="1" dirty="0" err="1" smtClean="0"/>
              <a:t>ner</a:t>
            </a:r>
            <a:r>
              <a:rPr lang="tr-TR" sz="2000" b="1" i="1" dirty="0" smtClean="0"/>
              <a:t>j</a:t>
            </a:r>
            <a:r>
              <a:rPr lang="en-US" sz="2000" b="1" i="1" dirty="0" err="1" smtClean="0"/>
              <a:t>ist</a:t>
            </a:r>
            <a:endParaRPr lang="tr-TR" sz="2000" b="1" i="1" dirty="0" smtClean="0"/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en-US" sz="2000" b="1" i="1" dirty="0" smtClean="0"/>
          </a:p>
          <a:p>
            <a:pPr marL="990600" lvl="1" indent="-533400" algn="just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chemeClr val="accent2"/>
                </a:solidFill>
              </a:rPr>
              <a:t>S</a:t>
            </a:r>
            <a:r>
              <a:rPr lang="tr-TR" sz="2000" b="1" dirty="0" smtClean="0">
                <a:solidFill>
                  <a:schemeClr val="accent2"/>
                </a:solidFill>
              </a:rPr>
              <a:t>İ</a:t>
            </a:r>
            <a:r>
              <a:rPr lang="en-US" sz="2000" b="1" dirty="0" smtClean="0">
                <a:solidFill>
                  <a:schemeClr val="accent2"/>
                </a:solidFill>
              </a:rPr>
              <a:t>NER</a:t>
            </a:r>
            <a:r>
              <a:rPr lang="tr-TR" sz="2000" b="1" dirty="0" smtClean="0">
                <a:solidFill>
                  <a:schemeClr val="accent2"/>
                </a:solidFill>
              </a:rPr>
              <a:t>J</a:t>
            </a:r>
            <a:r>
              <a:rPr lang="en-US" sz="2000" b="1" dirty="0" smtClean="0">
                <a:solidFill>
                  <a:schemeClr val="accent2"/>
                </a:solidFill>
              </a:rPr>
              <a:t>İST </a:t>
            </a:r>
            <a:r>
              <a:rPr lang="tr-TR" sz="2000" b="1" dirty="0" smtClean="0">
                <a:solidFill>
                  <a:schemeClr val="accent2"/>
                </a:solidFill>
              </a:rPr>
              <a:t>KASLAR, AGONİST KASLARIN İSTENEN HAREKETLERİ YAPABİLMELERİ İÇİN YARDIMCILAR (ASİSTANLAR), STABİLİZERLER VEYA BİRLİKTE KASILANLAR OLARAK HAREKET EDERLER. 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endParaRPr lang="tr-TR" sz="2000" b="1" dirty="0" smtClean="0">
              <a:solidFill>
                <a:schemeClr val="accent2"/>
              </a:solidFill>
            </a:endParaRPr>
          </a:p>
          <a:p>
            <a:pPr marL="990600" lvl="1" indent="-533400" algn="just" eaLnBrk="1" hangingPunct="1">
              <a:lnSpc>
                <a:spcPct val="80000"/>
              </a:lnSpc>
              <a:buNone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marL="1371600" lvl="2" indent="-457200" algn="just" eaLnBrk="1" hangingPunct="1">
              <a:lnSpc>
                <a:spcPct val="80000"/>
              </a:lnSpc>
            </a:pPr>
            <a:r>
              <a:rPr lang="tr-TR" sz="2000" b="1" dirty="0" smtClean="0">
                <a:solidFill>
                  <a:schemeClr val="accent2"/>
                </a:solidFill>
              </a:rPr>
              <a:t>ÖRNEĞİN </a:t>
            </a:r>
            <a:r>
              <a:rPr lang="en-US" sz="2000" b="1" dirty="0" smtClean="0">
                <a:solidFill>
                  <a:schemeClr val="accent2"/>
                </a:solidFill>
              </a:rPr>
              <a:t>TERES MAJOR</a:t>
            </a:r>
            <a:r>
              <a:rPr lang="tr-TR" sz="2000" b="1" dirty="0" smtClean="0">
                <a:solidFill>
                  <a:schemeClr val="accent2"/>
                </a:solidFill>
              </a:rPr>
              <a:t>, DAHA KÜÇÜK BOYUTU  VE POZİSYONU  NEDENİ İLE </a:t>
            </a:r>
            <a:r>
              <a:rPr lang="en-US" sz="2000" b="1" dirty="0" smtClean="0">
                <a:solidFill>
                  <a:schemeClr val="accent2"/>
                </a:solidFill>
              </a:rPr>
              <a:t> LATİSSİMUS DORSİ </a:t>
            </a:r>
            <a:r>
              <a:rPr lang="tr-TR" sz="2000" b="1" dirty="0" smtClean="0">
                <a:solidFill>
                  <a:schemeClr val="accent2"/>
                </a:solidFill>
              </a:rPr>
              <a:t> KASININ YAPTIĞI AYNI HAREKETİ YAPAR FAKAT ORTAYA KOYULAN KUVVETE KÜÇÜK  BİR KATKI  YAPARAK  (</a:t>
            </a:r>
            <a:r>
              <a:rPr lang="en-US" sz="2000" b="1" dirty="0" smtClean="0">
                <a:solidFill>
                  <a:schemeClr val="accent2"/>
                </a:solidFill>
              </a:rPr>
              <a:t>LATİSSİMUS DORSİ</a:t>
            </a:r>
            <a:r>
              <a:rPr lang="tr-TR" sz="2000" b="1" dirty="0" smtClean="0">
                <a:solidFill>
                  <a:schemeClr val="accent2"/>
                </a:solidFill>
              </a:rPr>
              <a:t>’ YE YARDIM  EDER</a:t>
            </a:r>
            <a:r>
              <a:rPr lang="en-US" sz="2000" b="1" dirty="0" smtClean="0">
                <a:solidFill>
                  <a:schemeClr val="accent2"/>
                </a:solidFill>
              </a:rPr>
              <a:t>).</a:t>
            </a:r>
            <a:endParaRPr lang="tr-TR" sz="2000" b="1" dirty="0" smtClean="0">
              <a:solidFill>
                <a:schemeClr val="accent2"/>
              </a:solidFill>
            </a:endParaRPr>
          </a:p>
          <a:p>
            <a:pPr marL="1371600" lvl="2" indent="-457200" eaLnBrk="1" hangingPunct="1">
              <a:lnSpc>
                <a:spcPct val="80000"/>
              </a:lnSpc>
              <a:buNone/>
            </a:pPr>
            <a:endParaRPr lang="en-US" sz="1400" b="1" dirty="0" smtClean="0">
              <a:solidFill>
                <a:schemeClr val="accent2"/>
              </a:solidFill>
            </a:endParaRPr>
          </a:p>
        </p:txBody>
      </p:sp>
      <p:pic>
        <p:nvPicPr>
          <p:cNvPr id="4102" name="Picture 5" descr="02-02-01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239000" y="1828800"/>
            <a:ext cx="1568450" cy="2362200"/>
          </a:xfrm>
          <a:noFill/>
        </p:spPr>
      </p:pic>
      <p:sp>
        <p:nvSpPr>
          <p:cNvPr id="7" name="6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B8F6CE-4D10-40E7-B4ED-5F2E94076759}" type="datetime1">
              <a:rPr lang="tr-TR" smtClean="0"/>
              <a:t>10.8.2017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Fehmi TUNCEL</a:t>
            </a:r>
          </a:p>
        </p:txBody>
      </p:sp>
      <p:sp>
        <p:nvSpPr>
          <p:cNvPr id="6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D2209-7CF4-477B-824C-3962C9EA81A2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1625"/>
            <a:ext cx="7921625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Kas Rolleri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600200"/>
            <a:ext cx="5791200" cy="46482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2000" b="1" i="1" dirty="0" smtClean="0"/>
              <a:t>S</a:t>
            </a:r>
            <a:r>
              <a:rPr lang="tr-TR" sz="2000" b="1" i="1" dirty="0" smtClean="0"/>
              <a:t>i</a:t>
            </a:r>
            <a:r>
              <a:rPr lang="en-US" sz="2000" b="1" i="1" dirty="0" err="1" smtClean="0"/>
              <a:t>ner</a:t>
            </a:r>
            <a:r>
              <a:rPr lang="tr-TR" sz="2000" b="1" i="1" dirty="0" smtClean="0"/>
              <a:t>j</a:t>
            </a:r>
            <a:r>
              <a:rPr lang="en-US" sz="2000" b="1" i="1" dirty="0" err="1" smtClean="0"/>
              <a:t>ist</a:t>
            </a:r>
            <a:endParaRPr lang="tr-TR" sz="2000" b="1" i="1" dirty="0" smtClean="0"/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en-US" sz="2000" b="1" i="1" dirty="0" smtClean="0"/>
          </a:p>
          <a:p>
            <a:pPr marL="1371600" lvl="2" indent="-457200" eaLnBrk="1" hangingPunct="1">
              <a:lnSpc>
                <a:spcPct val="80000"/>
              </a:lnSpc>
              <a:buNone/>
            </a:pPr>
            <a:endParaRPr lang="en-US" sz="1400" b="1" dirty="0" smtClean="0">
              <a:solidFill>
                <a:schemeClr val="accent2"/>
              </a:solidFill>
            </a:endParaRPr>
          </a:p>
          <a:p>
            <a:pPr marL="1371600" lvl="2" indent="-457200" algn="just" eaLnBrk="1" hangingPunct="1">
              <a:lnSpc>
                <a:spcPct val="80000"/>
              </a:lnSpc>
            </a:pPr>
            <a:r>
              <a:rPr lang="tr-TR" sz="2000" b="1" dirty="0" smtClean="0">
                <a:solidFill>
                  <a:schemeClr val="accent2"/>
                </a:solidFill>
              </a:rPr>
              <a:t>BİR BAŞKA ÖRNEK, KOLU YANA KALDIRMA SIRASINDA  SKAPULAYI SABİTLEMEK İÇİN TRAPEZ  KASIN TÜM BÖLÜMLERİNİN KASILMASIDIR Kİ KOLUN YANA KALDIRILMASI İÇİN SAĞLAM BİR DAYANAK OLUŞTURUR.  </a:t>
            </a:r>
          </a:p>
          <a:p>
            <a:pPr marL="1371600" lvl="2" indent="-457200" algn="just" eaLnBrk="1" hangingPunct="1">
              <a:lnSpc>
                <a:spcPct val="80000"/>
              </a:lnSpc>
              <a:buNone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marL="1371600" lvl="2" indent="-457200" algn="just" eaLnBrk="1" hangingPunct="1">
              <a:lnSpc>
                <a:spcPct val="80000"/>
              </a:lnSpc>
            </a:pPr>
            <a:r>
              <a:rPr lang="tr-TR" sz="2000" b="1" dirty="0" smtClean="0">
                <a:solidFill>
                  <a:schemeClr val="accent2"/>
                </a:solidFill>
              </a:rPr>
              <a:t>ÜÇÜNCÜ BİR ÖRNEK, SKUAT POZİSYONUNDAN KALKARKEN KALÇA FLEKSİYONUNA KARŞI DURMAK İÇİN GLUTEUS MAKSİMUS’UN KASILMASIDIR</a:t>
            </a:r>
            <a:r>
              <a:rPr lang="en-US" sz="2000" b="1" dirty="0" smtClean="0">
                <a:solidFill>
                  <a:schemeClr val="accent2"/>
                </a:solidFill>
              </a:rPr>
              <a:t>.</a:t>
            </a:r>
            <a:r>
              <a:rPr lang="tr-TR" sz="2000" b="1" dirty="0" smtClean="0">
                <a:solidFill>
                  <a:schemeClr val="accent2"/>
                </a:solidFill>
              </a:rPr>
              <a:t> BU BİRLİKTE KASILMA, VÜCUT  YÜKSELİRKEN REKTUS FEMORİSİN, GÖVDENİN ÖNE DOĞRU BÜKÜLMEKSİZİN DİZE EKSTANSİYON YAPTIRMASINA YOL AÇAR. 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4102" name="Picture 5" descr="02-02-01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239000" y="1828800"/>
            <a:ext cx="1568450" cy="2362200"/>
          </a:xfrm>
          <a:noFill/>
        </p:spPr>
      </p:pic>
      <p:sp>
        <p:nvSpPr>
          <p:cNvPr id="7" name="6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5898BFF-2484-49F5-82CD-08827A810224}" type="datetime1">
              <a:rPr lang="tr-TR" smtClean="0"/>
              <a:t>10.8.2017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Fehmi TUNCEL</a:t>
            </a:r>
          </a:p>
        </p:txBody>
      </p:sp>
      <p:sp>
        <p:nvSpPr>
          <p:cNvPr id="6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3EE36-875D-4947-BA0A-F3827B202F4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1625"/>
            <a:ext cx="7921625" cy="1143000"/>
          </a:xfrm>
        </p:spPr>
        <p:txBody>
          <a:bodyPr/>
          <a:lstStyle/>
          <a:p>
            <a:pPr eaLnBrk="1" hangingPunct="1"/>
            <a:r>
              <a:rPr lang="tr-TR" b="1" dirty="0" smtClean="0">
                <a:solidFill>
                  <a:schemeClr val="accent4"/>
                </a:solidFill>
              </a:rPr>
              <a:t>Egzersiz Hareket Analizleri</a:t>
            </a:r>
            <a:endParaRPr lang="en-US" b="1" dirty="0" smtClean="0">
              <a:solidFill>
                <a:schemeClr val="accent4"/>
              </a:solidFill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10" y="1600200"/>
            <a:ext cx="4000528" cy="4800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tr-TR" sz="2100" b="1" dirty="0" smtClean="0"/>
              <a:t>ÇİZELGEYİ, HER KASIN İLGİLİ HAREKETİNİ VE ROLÜNÜ TANIMLAYIP, EGZERSİZİN BAŞARILI BİR ŞEKİLDE TAMAMLANMASINA YÖNELİK OLARAK DOLDURUN. </a:t>
            </a:r>
          </a:p>
          <a:p>
            <a:pPr algn="just" eaLnBrk="1" hangingPunct="1">
              <a:lnSpc>
                <a:spcPct val="90000"/>
              </a:lnSpc>
              <a:buNone/>
            </a:pPr>
            <a:endParaRPr lang="en-US" sz="2100" b="1" dirty="0" smtClean="0"/>
          </a:p>
          <a:p>
            <a:pPr lvl="1" algn="just" eaLnBrk="1" hangingPunct="1">
              <a:lnSpc>
                <a:spcPct val="90000"/>
              </a:lnSpc>
            </a:pPr>
            <a:r>
              <a:rPr lang="tr-TR" sz="2000" b="1" dirty="0" smtClean="0"/>
              <a:t>MÜMKÜN OLAN HAREKETLER : </a:t>
            </a:r>
            <a:r>
              <a:rPr lang="en-US" sz="2000" b="1" dirty="0" smtClean="0"/>
              <a:t> </a:t>
            </a:r>
            <a:r>
              <a:rPr lang="tr-TR" sz="2000" b="1" dirty="0" smtClean="0"/>
              <a:t>K</a:t>
            </a:r>
            <a:r>
              <a:rPr lang="en-US" sz="2000" b="1" dirty="0" smtClean="0"/>
              <a:t>ON</a:t>
            </a:r>
            <a:r>
              <a:rPr lang="tr-TR" sz="2000" b="1" dirty="0" smtClean="0"/>
              <a:t>SA</a:t>
            </a:r>
            <a:r>
              <a:rPr lang="en-US" sz="2000" b="1" dirty="0" smtClean="0"/>
              <a:t>NTRİ</a:t>
            </a:r>
            <a:r>
              <a:rPr lang="tr-TR" sz="2000" b="1" dirty="0" smtClean="0"/>
              <a:t>K</a:t>
            </a:r>
            <a:r>
              <a:rPr lang="en-US" sz="2000" b="1" dirty="0" smtClean="0"/>
              <a:t>, </a:t>
            </a:r>
            <a:r>
              <a:rPr lang="tr-TR" sz="2000" b="1" dirty="0" smtClean="0"/>
              <a:t>EKSA</a:t>
            </a:r>
            <a:r>
              <a:rPr lang="en-US" sz="2000" b="1" dirty="0" smtClean="0"/>
              <a:t>NTRİ</a:t>
            </a:r>
            <a:r>
              <a:rPr lang="tr-TR" sz="2000" b="1" dirty="0" smtClean="0"/>
              <a:t>K VEYA</a:t>
            </a:r>
            <a:r>
              <a:rPr lang="en-US" sz="2000" b="1" dirty="0" smtClean="0"/>
              <a:t> İ</a:t>
            </a:r>
            <a:r>
              <a:rPr lang="tr-TR" sz="2000" b="1" dirty="0" smtClean="0"/>
              <a:t>Z</a:t>
            </a:r>
            <a:r>
              <a:rPr lang="en-US" sz="2000" b="1" dirty="0" smtClean="0"/>
              <a:t>OMETRİ</a:t>
            </a:r>
            <a:r>
              <a:rPr lang="tr-TR" sz="2000" b="1" dirty="0" smtClean="0"/>
              <a:t>K</a:t>
            </a:r>
          </a:p>
          <a:p>
            <a:pPr lvl="1" algn="just" eaLnBrk="1" hangingPunct="1">
              <a:lnSpc>
                <a:spcPct val="90000"/>
              </a:lnSpc>
              <a:buNone/>
            </a:pPr>
            <a:endParaRPr lang="en-US" sz="2000" b="1" dirty="0" smtClean="0"/>
          </a:p>
          <a:p>
            <a:pPr lvl="1" algn="just" eaLnBrk="1" hangingPunct="1">
              <a:lnSpc>
                <a:spcPct val="90000"/>
              </a:lnSpc>
            </a:pPr>
            <a:r>
              <a:rPr lang="tr-TR" sz="2000" b="1" dirty="0" smtClean="0"/>
              <a:t>MÜMKÜN OLAN</a:t>
            </a:r>
            <a:r>
              <a:rPr lang="en-US" sz="2000" b="1" dirty="0" smtClean="0"/>
              <a:t> ROL</a:t>
            </a:r>
            <a:r>
              <a:rPr lang="tr-TR" sz="2000" b="1" dirty="0" smtClean="0"/>
              <a:t>LER</a:t>
            </a:r>
            <a:r>
              <a:rPr lang="en-US" sz="2000" b="1" dirty="0" smtClean="0"/>
              <a:t>: AGONİST, ANTAGONİST</a:t>
            </a:r>
            <a:r>
              <a:rPr lang="tr-TR" sz="2000" b="1" dirty="0" smtClean="0"/>
              <a:t> VEYA </a:t>
            </a:r>
            <a:r>
              <a:rPr lang="en-US" sz="2000" b="1" dirty="0" smtClean="0"/>
              <a:t>S</a:t>
            </a:r>
            <a:r>
              <a:rPr lang="tr-TR" sz="2000" b="1" dirty="0" smtClean="0"/>
              <a:t>İ</a:t>
            </a:r>
            <a:r>
              <a:rPr lang="en-US" sz="2000" b="1" dirty="0" smtClean="0"/>
              <a:t>NER</a:t>
            </a:r>
            <a:r>
              <a:rPr lang="tr-TR" sz="2000" b="1" dirty="0" smtClean="0"/>
              <a:t>J</a:t>
            </a:r>
            <a:r>
              <a:rPr lang="en-US" sz="2000" b="1" dirty="0" smtClean="0"/>
              <a:t>İST</a:t>
            </a:r>
          </a:p>
        </p:txBody>
      </p:sp>
      <p:pic>
        <p:nvPicPr>
          <p:cNvPr id="5126" name="Picture 4" descr="06-00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6" y="1428736"/>
            <a:ext cx="4271962" cy="4643470"/>
          </a:xfrm>
          <a:noFill/>
        </p:spPr>
      </p:pic>
      <p:sp>
        <p:nvSpPr>
          <p:cNvPr id="7" name="6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691610D-3D92-4B4D-A174-5F431C214EEA}" type="datetime1">
              <a:rPr lang="tr-TR" smtClean="0"/>
              <a:t>10.8.2017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Fehmi TUNCEL</a:t>
            </a:r>
          </a:p>
        </p:txBody>
      </p:sp>
      <p:sp>
        <p:nvSpPr>
          <p:cNvPr id="6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4FE41-4C58-4E88-B681-B6216AB8C118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1625"/>
            <a:ext cx="792162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b="1" dirty="0" smtClean="0">
                <a:solidFill>
                  <a:srgbClr val="C00000"/>
                </a:solidFill>
              </a:rPr>
              <a:t>Vücut ağırlık merkezi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600200"/>
            <a:ext cx="5029200" cy="4800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US" sz="1900" b="1" dirty="0" smtClean="0">
                <a:solidFill>
                  <a:srgbClr val="FF0000"/>
                </a:solidFill>
              </a:rPr>
              <a:t>T</a:t>
            </a:r>
            <a:r>
              <a:rPr lang="tr-TR" sz="1900" b="1" dirty="0" smtClean="0">
                <a:solidFill>
                  <a:srgbClr val="FF0000"/>
                </a:solidFill>
              </a:rPr>
              <a:t>İPİK OLARAK BİR KİMSENİN VÜCUT AĞIRLIK MERKEZİ, İKİNCİ SAKRAL VERTEBRANIN TAM ÖNÜNDEDİR ANCAK KİŞİNİN YAPISINA GÖRE DEĞİŞEBİLİR. 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n-US" sz="1900" b="1" dirty="0" smtClean="0">
              <a:solidFill>
                <a:srgbClr val="FF0000"/>
              </a:solidFill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tr-TR" sz="1600" b="1" dirty="0" smtClean="0"/>
              <a:t>ÖRNEĞİN OBES BİR KİMSENİN VEYA HAMİLE BİR KADININ VÜCUT AĞIRLIK MERKEZİ, ABDOMİNAL BÖLGENİN GENİŞLEMESİ VE VÜCUDUN BİR BÖLÜMÜNÜN ÖNE KAYMASI İLE DEĞİŞİR.  </a:t>
            </a:r>
            <a:r>
              <a:rPr lang="en-US" sz="1600" b="1" dirty="0" smtClean="0"/>
              <a:t> </a:t>
            </a:r>
            <a:endParaRPr lang="tr-TR" sz="1600" b="1" dirty="0" smtClean="0"/>
          </a:p>
          <a:p>
            <a:pPr marL="457200" lvl="1" indent="0" algn="just" eaLnBrk="1" hangingPunct="1">
              <a:lnSpc>
                <a:spcPct val="80000"/>
              </a:lnSpc>
              <a:buNone/>
            </a:pPr>
            <a:endParaRPr lang="en-US" sz="1600" b="1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1900" b="1" dirty="0" smtClean="0">
                <a:solidFill>
                  <a:srgbClr val="002060"/>
                </a:solidFill>
              </a:rPr>
              <a:t>IT ALSO CHANGES WİTH A PERSON’S POSİTİON İN SPACE AND DEPENDS ON WHETHER HE OR SHE İS SUPPORTİNG EXTERNAL WEİGHT.</a:t>
            </a:r>
          </a:p>
        </p:txBody>
      </p:sp>
      <p:pic>
        <p:nvPicPr>
          <p:cNvPr id="11270" name="Picture 5" descr="02-00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00800" y="2590800"/>
            <a:ext cx="2571750" cy="2571750"/>
          </a:xfrm>
          <a:noFill/>
        </p:spPr>
      </p:pic>
      <p:sp>
        <p:nvSpPr>
          <p:cNvPr id="7" name="6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882D84-7709-44DF-8B65-BF6CAB2491D7}" type="datetime1">
              <a:rPr lang="tr-TR" smtClean="0"/>
              <a:t>10.8.2017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Fehmi TUNCEL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A43DB-936B-4C58-A2A2-496F68E07D26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1625"/>
            <a:ext cx="7921625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Post</a:t>
            </a:r>
            <a:r>
              <a:rPr lang="tr-TR" b="1" dirty="0">
                <a:solidFill>
                  <a:srgbClr val="FF0000"/>
                </a:solidFill>
              </a:rPr>
              <a:t>ü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tr-TR" b="1" dirty="0" smtClean="0">
                <a:solidFill>
                  <a:srgbClr val="FF0000"/>
                </a:solidFill>
              </a:rPr>
              <a:t>e</a:t>
            </a:r>
            <a:r>
              <a:rPr lang="en-US" b="1" dirty="0" smtClean="0">
                <a:solidFill>
                  <a:srgbClr val="FF0000"/>
                </a:solidFill>
              </a:rPr>
              <a:t>l </a:t>
            </a:r>
            <a:r>
              <a:rPr lang="tr-TR" b="1" dirty="0" smtClean="0">
                <a:solidFill>
                  <a:srgbClr val="FF0000"/>
                </a:solidFill>
              </a:rPr>
              <a:t>denge 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524000"/>
            <a:ext cx="4800600" cy="4800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tr-TR" sz="2100" b="1" dirty="0" smtClean="0">
                <a:solidFill>
                  <a:schemeClr val="tx2"/>
                </a:solidFill>
              </a:rPr>
              <a:t>DENGE, VÜCUT POZİSYONUNU STABİL LİMİTLER İÇİNDE DESTEK TEMELİNDE KORUMA YETENEĞİDİR. 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n-US" sz="2100" b="1" dirty="0" smtClean="0">
              <a:solidFill>
                <a:schemeClr val="tx2"/>
              </a:solidFill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tr-TR" sz="1800" b="1" dirty="0" smtClean="0">
                <a:solidFill>
                  <a:schemeClr val="tx2"/>
                </a:solidFill>
              </a:rPr>
              <a:t>AYAKTA DENGE, AYAKLARIN UZUNLUĞU VE ARALARINDAKİ MESAFE İLE TANIMLANAN STABİLİTE LİMİTLERİNDE VÜCUT AĞIRLIK MERKEZİNİN TUTULMASIDIR.   </a:t>
            </a:r>
          </a:p>
          <a:p>
            <a:pPr marL="457200" lvl="1" indent="0" algn="just" eaLnBrk="1" hangingPunct="1">
              <a:lnSpc>
                <a:spcPct val="80000"/>
              </a:lnSpc>
              <a:buNone/>
            </a:pPr>
            <a:endParaRPr lang="en-US" sz="1800" b="1" dirty="0" smtClean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tr-TR" sz="2100" b="1" dirty="0" smtClean="0">
                <a:solidFill>
                  <a:schemeClr val="tx2"/>
                </a:solidFill>
              </a:rPr>
              <a:t>POSTÜR, VÜCUT PARÇALARININ BİYOMEKANİKSEL SIRALANMASI, DURUMUDUR.</a:t>
            </a:r>
          </a:p>
          <a:p>
            <a:pPr algn="just" eaLnBrk="1" hangingPunct="1">
              <a:lnSpc>
                <a:spcPct val="80000"/>
              </a:lnSpc>
            </a:pPr>
            <a:r>
              <a:rPr lang="tr-TR" sz="1800" b="1" dirty="0" smtClean="0">
                <a:solidFill>
                  <a:schemeClr val="tx2"/>
                </a:solidFill>
              </a:rPr>
              <a:t>İDEAL POSTÜRÜ KORUMA, HER VÜCUT PARÇASININ MÜMKÜN OLAN MİNİMUM KASSAL ENERJİYİ HARCAMAK İÇİN DİKEY SIRALANMALARI (POZİSYONU) DIR</a:t>
            </a:r>
            <a:r>
              <a:rPr lang="en-US" sz="1800" b="1" dirty="0" smtClean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2294" name="Picture 5" descr="02-01-00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876256" y="980728"/>
            <a:ext cx="1762125" cy="2667000"/>
          </a:xfrm>
          <a:noFill/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172200" y="3886200"/>
            <a:ext cx="2667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tr-TR" sz="1300" b="0" dirty="0" smtClean="0">
                <a:latin typeface="Verdana" pitchFamily="34" charset="0"/>
              </a:rPr>
              <a:t>Egzersiz yapan bu kimse, iki ayak üzerinde oluşmuş denge durumundadır. Ayakları arasındaki alan, bu şahsın </a:t>
            </a:r>
            <a:r>
              <a:rPr lang="tr-TR" sz="1300" b="0" dirty="0" err="1" smtClean="0">
                <a:latin typeface="Verdana" pitchFamily="34" charset="0"/>
              </a:rPr>
              <a:t>stabilite</a:t>
            </a:r>
            <a:r>
              <a:rPr lang="tr-TR" sz="1300" b="0" dirty="0" smtClean="0">
                <a:latin typeface="Verdana" pitchFamily="34" charset="0"/>
              </a:rPr>
              <a:t> limitlerini tanımlar. Eğer vücut ağırlık merkezi </a:t>
            </a:r>
            <a:r>
              <a:rPr lang="tr-TR" sz="1300" b="0" dirty="0" err="1" smtClean="0">
                <a:latin typeface="Verdana" pitchFamily="34" charset="0"/>
              </a:rPr>
              <a:t>stabilite</a:t>
            </a:r>
            <a:r>
              <a:rPr lang="tr-TR" sz="1300" b="0" dirty="0" smtClean="0">
                <a:latin typeface="Verdana" pitchFamily="34" charset="0"/>
              </a:rPr>
              <a:t> limitleri dışına çıkarsa (örneğin kalçaları ayak parametreleri dışına çıkarsa), bir adım almak zorunda kalacak veya düşecektir</a:t>
            </a:r>
            <a:r>
              <a:rPr lang="en-US" sz="1300" b="0" dirty="0" smtClean="0">
                <a:latin typeface="Verdana" pitchFamily="34" charset="0"/>
              </a:rPr>
              <a:t>.</a:t>
            </a:r>
            <a:endParaRPr lang="en-US" sz="1300" b="0" dirty="0">
              <a:latin typeface="Verdana" pitchFamily="34" charset="0"/>
            </a:endParaRPr>
          </a:p>
        </p:txBody>
      </p:sp>
      <p:sp>
        <p:nvSpPr>
          <p:cNvPr id="8" name="7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E02D28-2658-4911-94DD-0A1D96182410}" type="datetime1">
              <a:rPr lang="tr-TR" smtClean="0"/>
              <a:t>10.8.2017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Fehmi TUNCEL</a:t>
            </a:r>
          </a:p>
        </p:txBody>
      </p:sp>
      <p:sp>
        <p:nvSpPr>
          <p:cNvPr id="6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8CEA3-B96E-416A-BAC7-CC3DD2B2309E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1625"/>
            <a:ext cx="7921625" cy="1143000"/>
          </a:xfrm>
        </p:spPr>
        <p:txBody>
          <a:bodyPr/>
          <a:lstStyle/>
          <a:p>
            <a:pPr eaLnBrk="1" hangingPunct="1"/>
            <a:r>
              <a:rPr lang="tr-TR" b="1" dirty="0" err="1" smtClean="0">
                <a:solidFill>
                  <a:srgbClr val="C00000"/>
                </a:solidFill>
              </a:rPr>
              <a:t>Vertebral</a:t>
            </a:r>
            <a:r>
              <a:rPr lang="tr-TR" b="1" dirty="0" smtClean="0">
                <a:solidFill>
                  <a:srgbClr val="C00000"/>
                </a:solidFill>
              </a:rPr>
              <a:t> kolon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600200"/>
            <a:ext cx="4800600" cy="47244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tr-TR" sz="2500" b="1" dirty="0" smtClean="0">
                <a:solidFill>
                  <a:srgbClr val="FFC000"/>
                </a:solidFill>
              </a:rPr>
              <a:t>BÜYÜMESİ TAMAMLANMIŞ BİR YETİŞKİN, 24 HAREKET EDEN VERTEBRA VE ÜÇ NORMAL BÜKLÜME SAHİPTİR.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tr-TR" sz="2500" dirty="0" smtClean="0"/>
          </a:p>
          <a:p>
            <a:pPr algn="just" eaLnBrk="1" hangingPunct="1">
              <a:lnSpc>
                <a:spcPct val="80000"/>
              </a:lnSpc>
            </a:pPr>
            <a:r>
              <a:rPr lang="tr-TR" sz="1900" b="1" dirty="0" smtClean="0">
                <a:solidFill>
                  <a:srgbClr val="FFC000"/>
                </a:solidFill>
              </a:rPr>
              <a:t>SERVİKAL VE LUMBAR BÖLGELER DOĞAL OLARAK ANTERİOR OLARAK KONVEKS VE POSTERİOR OLARAK KONKAV’DIRLAR </a:t>
            </a:r>
            <a:r>
              <a:rPr lang="en-US" sz="1900" b="1" i="1" dirty="0" smtClean="0">
                <a:solidFill>
                  <a:srgbClr val="FFC000"/>
                </a:solidFill>
              </a:rPr>
              <a:t>LORDİ</a:t>
            </a:r>
            <a:r>
              <a:rPr lang="tr-TR" sz="1900" b="1" i="1" dirty="0" smtClean="0">
                <a:solidFill>
                  <a:srgbClr val="FFC000"/>
                </a:solidFill>
              </a:rPr>
              <a:t>K </a:t>
            </a:r>
            <a:r>
              <a:rPr lang="en-US" sz="1900" b="1" dirty="0" smtClean="0">
                <a:solidFill>
                  <a:srgbClr val="FFC000"/>
                </a:solidFill>
              </a:rPr>
              <a:t> </a:t>
            </a:r>
            <a:r>
              <a:rPr lang="tr-TR" sz="1900" b="1" dirty="0" smtClean="0">
                <a:solidFill>
                  <a:srgbClr val="FFC000"/>
                </a:solidFill>
              </a:rPr>
              <a:t>BÜKLÜM OLARAK REFERE EDİLİRLER</a:t>
            </a:r>
            <a:r>
              <a:rPr lang="en-US" sz="1900" b="1" dirty="0" smtClean="0">
                <a:solidFill>
                  <a:srgbClr val="FFC000"/>
                </a:solidFill>
              </a:rPr>
              <a:t>.</a:t>
            </a:r>
            <a:endParaRPr lang="tr-TR" sz="1900" b="1" dirty="0" smtClean="0">
              <a:solidFill>
                <a:srgbClr val="FFC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n-US" sz="1900" b="1" dirty="0" smtClean="0">
              <a:solidFill>
                <a:srgbClr val="FFC000"/>
              </a:solidFill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tr-TR" sz="1900" b="1" dirty="0" smtClean="0">
                <a:solidFill>
                  <a:srgbClr val="FFC000"/>
                </a:solidFill>
              </a:rPr>
              <a:t>DİĞER YANDAN TORAKİK BÖLGE ANTERİOR OLARAK KONKAV VE POSTERİOR OLARAK KONVEKS YAPIDADIRLAR VE </a:t>
            </a:r>
            <a:r>
              <a:rPr lang="en-US" sz="1900" b="1" i="1" dirty="0" smtClean="0">
                <a:solidFill>
                  <a:srgbClr val="FFC000"/>
                </a:solidFill>
              </a:rPr>
              <a:t>K</a:t>
            </a:r>
            <a:r>
              <a:rPr lang="tr-TR" sz="1900" b="1" i="1" dirty="0" smtClean="0">
                <a:solidFill>
                  <a:srgbClr val="FFC000"/>
                </a:solidFill>
              </a:rPr>
              <a:t>İF</a:t>
            </a:r>
            <a:r>
              <a:rPr lang="en-US" sz="1900" b="1" i="1" dirty="0" smtClean="0">
                <a:solidFill>
                  <a:srgbClr val="FFC000"/>
                </a:solidFill>
              </a:rPr>
              <a:t>OTİ</a:t>
            </a:r>
            <a:r>
              <a:rPr lang="tr-TR" sz="1900" b="1" i="1" dirty="0" smtClean="0">
                <a:solidFill>
                  <a:srgbClr val="FFC000"/>
                </a:solidFill>
              </a:rPr>
              <a:t>K</a:t>
            </a:r>
            <a:r>
              <a:rPr lang="en-US" sz="1900" b="1" dirty="0" smtClean="0">
                <a:solidFill>
                  <a:srgbClr val="FFC000"/>
                </a:solidFill>
              </a:rPr>
              <a:t> </a:t>
            </a:r>
            <a:r>
              <a:rPr lang="tr-TR" sz="1900" b="1" dirty="0" smtClean="0">
                <a:solidFill>
                  <a:srgbClr val="FFC000"/>
                </a:solidFill>
              </a:rPr>
              <a:t>BÜKLÜM OLARAK BİLİNİRLER</a:t>
            </a:r>
            <a:r>
              <a:rPr lang="en-US" sz="1900" b="1" dirty="0" smtClean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13318" name="Picture 5" descr="05-02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940152" y="2438400"/>
            <a:ext cx="2975248" cy="3150840"/>
          </a:xfrm>
          <a:noFill/>
        </p:spPr>
      </p:pic>
      <p:sp>
        <p:nvSpPr>
          <p:cNvPr id="7" name="6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12242E5-36D0-474C-9731-B829C6B05565}" type="datetime1">
              <a:rPr lang="tr-TR" smtClean="0"/>
              <a:t>10.8.2017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Fehmi TUNCEL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B78F1-28B3-44BF-BDC9-24BDC575AC48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1625"/>
            <a:ext cx="79216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Ideal (ne</a:t>
            </a:r>
            <a:r>
              <a:rPr lang="tr-TR" b="1" dirty="0" smtClean="0">
                <a:solidFill>
                  <a:srgbClr val="C00000"/>
                </a:solidFill>
              </a:rPr>
              <a:t>u</a:t>
            </a:r>
            <a:r>
              <a:rPr lang="en-US" b="1" dirty="0" err="1" smtClean="0">
                <a:solidFill>
                  <a:srgbClr val="C00000"/>
                </a:solidFill>
              </a:rPr>
              <a:t>tral</a:t>
            </a:r>
            <a:r>
              <a:rPr lang="en-US" b="1" dirty="0" smtClean="0">
                <a:solidFill>
                  <a:srgbClr val="C00000"/>
                </a:solidFill>
              </a:rPr>
              <a:t>) </a:t>
            </a:r>
            <a:r>
              <a:rPr lang="tr-TR" b="1" dirty="0" smtClean="0">
                <a:solidFill>
                  <a:srgbClr val="C00000"/>
                </a:solidFill>
              </a:rPr>
              <a:t>sıralanma (pozisyon)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524000"/>
            <a:ext cx="5638800" cy="48006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tr-TR" sz="2100" b="1" dirty="0" smtClean="0">
                <a:solidFill>
                  <a:srgbClr val="FFC000"/>
                </a:solidFill>
              </a:rPr>
              <a:t>ÇOK AZ SAYIDA İNSAN </a:t>
            </a:r>
            <a:r>
              <a:rPr lang="en-US" sz="2100" b="1" dirty="0" smtClean="0">
                <a:solidFill>
                  <a:srgbClr val="FFC000"/>
                </a:solidFill>
              </a:rPr>
              <a:t>“İDEAL” NEUTRAL </a:t>
            </a:r>
            <a:r>
              <a:rPr lang="tr-TR" sz="2100" b="1" dirty="0" smtClean="0">
                <a:solidFill>
                  <a:srgbClr val="FFC000"/>
                </a:solidFill>
              </a:rPr>
              <a:t>VERTEBRAL KOLONA SAHİP OLMAKLA BİRLİKTE</a:t>
            </a:r>
            <a:r>
              <a:rPr lang="en-US" sz="2100" b="1" dirty="0" smtClean="0">
                <a:solidFill>
                  <a:srgbClr val="FFC000"/>
                </a:solidFill>
              </a:rPr>
              <a:t>, </a:t>
            </a:r>
            <a:r>
              <a:rPr lang="tr-TR" sz="2100" b="1" dirty="0" smtClean="0">
                <a:solidFill>
                  <a:srgbClr val="FFC000"/>
                </a:solidFill>
              </a:rPr>
              <a:t>BU İDEAL VERTEBRAL KOLON SIRALANMASI 12 ADET ANTERİOR OLARAK BÜKÜLÜ VERTEBRA </a:t>
            </a:r>
            <a:r>
              <a:rPr lang="en-US" sz="2100" b="1" dirty="0" smtClean="0">
                <a:solidFill>
                  <a:srgbClr val="FFC000"/>
                </a:solidFill>
              </a:rPr>
              <a:t>(7 </a:t>
            </a:r>
            <a:r>
              <a:rPr lang="tr-TR" sz="2100" b="1" dirty="0" smtClean="0">
                <a:solidFill>
                  <a:srgbClr val="FFC000"/>
                </a:solidFill>
              </a:rPr>
              <a:t>S</a:t>
            </a:r>
            <a:r>
              <a:rPr lang="en-US" sz="2100" b="1" dirty="0" smtClean="0">
                <a:solidFill>
                  <a:srgbClr val="FFC000"/>
                </a:solidFill>
              </a:rPr>
              <a:t>ERVİ</a:t>
            </a:r>
            <a:r>
              <a:rPr lang="tr-TR" sz="2100" b="1" dirty="0" smtClean="0">
                <a:solidFill>
                  <a:srgbClr val="FFC000"/>
                </a:solidFill>
              </a:rPr>
              <a:t>K</a:t>
            </a:r>
            <a:r>
              <a:rPr lang="en-US" sz="2100" b="1" dirty="0" smtClean="0">
                <a:solidFill>
                  <a:srgbClr val="FFC000"/>
                </a:solidFill>
              </a:rPr>
              <a:t>AL VERTEBRA </a:t>
            </a:r>
            <a:r>
              <a:rPr lang="tr-TR" sz="2100" b="1" dirty="0" smtClean="0">
                <a:solidFill>
                  <a:srgbClr val="FFC000"/>
                </a:solidFill>
              </a:rPr>
              <a:t>ARTI</a:t>
            </a:r>
            <a:r>
              <a:rPr lang="en-US" sz="2100" b="1" dirty="0" smtClean="0">
                <a:solidFill>
                  <a:srgbClr val="FFC000"/>
                </a:solidFill>
              </a:rPr>
              <a:t> 5 LUMBAR VERTEBRA)</a:t>
            </a:r>
            <a:r>
              <a:rPr lang="tr-TR" sz="2100" b="1" dirty="0" smtClean="0">
                <a:solidFill>
                  <a:srgbClr val="FFC000"/>
                </a:solidFill>
              </a:rPr>
              <a:t> İLE 12 ADET POSTERİOR OLARAK BÜKÜLÜ VERTEBRANIN DENGESİNİ GEREKTİRİR.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2100" b="1" dirty="0" smtClean="0">
              <a:solidFill>
                <a:srgbClr val="FFC000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100" b="1" dirty="0" smtClean="0">
                <a:solidFill>
                  <a:srgbClr val="FFC000"/>
                </a:solidFill>
              </a:rPr>
              <a:t>NEUTRAL </a:t>
            </a:r>
            <a:r>
              <a:rPr lang="tr-TR" sz="2100" b="1" dirty="0" smtClean="0">
                <a:solidFill>
                  <a:srgbClr val="FFC000"/>
                </a:solidFill>
              </a:rPr>
              <a:t>SIRALAMADAN SAPMALAR GEÇİCİ YA DA KALICI OLABİLİRLER. SIRT YA DA BELİN MARUZ KALDIĞI BİR YUMUŞAK DOKU ZEDELENMESİNİ TAKİBEN YAŞANAN AĞRI VEYA KAS SPAZMI; YORGUNLUK YA DA KASSAL DENGESİZLİK BU SAPMALARA NEDEN OLABİLİR. </a:t>
            </a:r>
            <a:endParaRPr lang="en-US" sz="2100" b="1" dirty="0" smtClean="0">
              <a:solidFill>
                <a:srgbClr val="FFC000"/>
              </a:solidFill>
            </a:endParaRPr>
          </a:p>
        </p:txBody>
      </p:sp>
      <p:pic>
        <p:nvPicPr>
          <p:cNvPr id="14342" name="Picture 7" descr="05-023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566" t="38" r="78682" b="7573"/>
          <a:stretch>
            <a:fillRect/>
          </a:stretch>
        </p:blipFill>
        <p:spPr>
          <a:xfrm>
            <a:off x="7308304" y="1218940"/>
            <a:ext cx="1444625" cy="4876800"/>
          </a:xfrm>
          <a:noFill/>
        </p:spPr>
      </p:pic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5868144" y="5964935"/>
            <a:ext cx="3275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i="1" dirty="0">
                <a:latin typeface="Verdana" pitchFamily="34" charset="0"/>
              </a:rPr>
              <a:t>Ideal (neutral) </a:t>
            </a:r>
            <a:r>
              <a:rPr lang="tr-TR" sz="1100" b="1" i="1" dirty="0" smtClean="0">
                <a:latin typeface="Verdana" pitchFamily="34" charset="0"/>
              </a:rPr>
              <a:t>sıralanma (pozisyon)</a:t>
            </a:r>
            <a:r>
              <a:rPr lang="en-US" sz="1100" b="1" i="1" dirty="0" smtClean="0">
                <a:latin typeface="Verdana" pitchFamily="34" charset="0"/>
              </a:rPr>
              <a:t>.</a:t>
            </a:r>
            <a:endParaRPr lang="en-US" sz="1100" b="1" i="1" dirty="0">
              <a:latin typeface="Verdana" pitchFamily="34" charset="0"/>
            </a:endParaRPr>
          </a:p>
        </p:txBody>
      </p:sp>
      <p:sp>
        <p:nvSpPr>
          <p:cNvPr id="8" name="7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7E47958-866B-42AE-B369-52F674A927DB}" type="datetime1">
              <a:rPr lang="tr-TR" smtClean="0"/>
              <a:t>10.8.2017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Fehmi TUNCEL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FEFAD7-C18F-46DD-B0C8-B4283A9E04A1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116633"/>
            <a:ext cx="7921625" cy="648072"/>
          </a:xfrm>
        </p:spPr>
        <p:txBody>
          <a:bodyPr>
            <a:noAutofit/>
          </a:bodyPr>
          <a:lstStyle/>
          <a:p>
            <a:pPr eaLnBrk="1" hangingPunct="1"/>
            <a:r>
              <a:rPr lang="tr-TR" sz="4000" b="1" dirty="0" smtClean="0">
                <a:solidFill>
                  <a:srgbClr val="C00000"/>
                </a:solidFill>
              </a:rPr>
              <a:t>N</a:t>
            </a:r>
            <a:r>
              <a:rPr lang="en-US" sz="4000" b="1" dirty="0" err="1" smtClean="0">
                <a:solidFill>
                  <a:srgbClr val="C00000"/>
                </a:solidFill>
              </a:rPr>
              <a:t>eutral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tr-TR" sz="4000" b="1" dirty="0" smtClean="0">
                <a:solidFill>
                  <a:srgbClr val="C00000"/>
                </a:solidFill>
              </a:rPr>
              <a:t>sıralanmadan sapmalar</a:t>
            </a:r>
            <a:endParaRPr lang="en-US" sz="4000" b="1" dirty="0" smtClean="0">
              <a:solidFill>
                <a:srgbClr val="C00000"/>
              </a:solidFill>
            </a:endParaRPr>
          </a:p>
        </p:txBody>
      </p:sp>
      <p:pic>
        <p:nvPicPr>
          <p:cNvPr id="15365" name="Picture 5" descr="06-002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79712" y="980728"/>
            <a:ext cx="5112568" cy="5156448"/>
          </a:xfrm>
          <a:noFill/>
        </p:spPr>
      </p:pic>
      <p:sp>
        <p:nvSpPr>
          <p:cNvPr id="6" name="5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645EBD-8E7E-4D01-B930-A1E5B14E5D1B}" type="datetime1">
              <a:rPr lang="tr-TR" smtClean="0"/>
              <a:t>10.8.2017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Fehmi TUNCEL</a:t>
            </a:r>
          </a:p>
        </p:txBody>
      </p:sp>
      <p:sp>
        <p:nvSpPr>
          <p:cNvPr id="6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C1678-E938-4DF7-8D96-1E896E89492D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1625"/>
            <a:ext cx="7921625" cy="1143000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C00000"/>
                </a:solidFill>
              </a:rPr>
              <a:t>N</a:t>
            </a:r>
            <a:r>
              <a:rPr lang="en-US" sz="4000" b="1" dirty="0" err="1">
                <a:solidFill>
                  <a:srgbClr val="C00000"/>
                </a:solidFill>
              </a:rPr>
              <a:t>eutral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tr-TR" sz="4000" b="1" dirty="0">
                <a:solidFill>
                  <a:srgbClr val="C00000"/>
                </a:solidFill>
              </a:rPr>
              <a:t>sıralanmadan sapmalar</a:t>
            </a:r>
            <a:endParaRPr lang="en-US" sz="4000" dirty="0" smtClean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752600"/>
            <a:ext cx="4876800" cy="41894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b="1" i="1" dirty="0" smtClean="0">
                <a:solidFill>
                  <a:srgbClr val="92D050"/>
                </a:solidFill>
              </a:rPr>
              <a:t>S</a:t>
            </a:r>
            <a:r>
              <a:rPr lang="tr-TR" sz="2500" b="1" i="1" dirty="0" smtClean="0">
                <a:solidFill>
                  <a:srgbClr val="92D050"/>
                </a:solidFill>
              </a:rPr>
              <a:t>kolyoz </a:t>
            </a:r>
            <a:endParaRPr lang="en-US" sz="2500" b="1" i="1" dirty="0" smtClean="0">
              <a:solidFill>
                <a:srgbClr val="92D050"/>
              </a:solidFill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en-US" sz="2100" b="1" dirty="0" smtClean="0">
                <a:solidFill>
                  <a:srgbClr val="00B0F0"/>
                </a:solidFill>
              </a:rPr>
              <a:t>S</a:t>
            </a:r>
            <a:r>
              <a:rPr lang="tr-TR" sz="2100" b="1" dirty="0" smtClean="0">
                <a:solidFill>
                  <a:srgbClr val="00B0F0"/>
                </a:solidFill>
              </a:rPr>
              <a:t>KOLYOZ, VERTEBRAL KOLONUN YANA DOĞRU AŞIRI ÇIKINTISIDIR VE KADINLARDA ERKEKLERDEN DAHA SIK RASTLANIR. </a:t>
            </a:r>
          </a:p>
          <a:p>
            <a:pPr lvl="1" algn="just" eaLnBrk="1" hangingPunct="1">
              <a:lnSpc>
                <a:spcPct val="80000"/>
              </a:lnSpc>
            </a:pPr>
            <a:endParaRPr lang="tr-TR" sz="2100" b="1" dirty="0" smtClean="0">
              <a:solidFill>
                <a:srgbClr val="00B0F0"/>
              </a:solidFill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tr-TR" sz="2100" b="1" dirty="0" smtClean="0">
                <a:solidFill>
                  <a:srgbClr val="00B0F0"/>
                </a:solidFill>
              </a:rPr>
              <a:t>SK</a:t>
            </a:r>
            <a:r>
              <a:rPr lang="en-US" sz="2100" b="1" dirty="0" smtClean="0">
                <a:solidFill>
                  <a:srgbClr val="00B0F0"/>
                </a:solidFill>
              </a:rPr>
              <a:t>OL</a:t>
            </a:r>
            <a:r>
              <a:rPr lang="tr-TR" sz="2100" b="1" dirty="0" smtClean="0">
                <a:solidFill>
                  <a:srgbClr val="00B0F0"/>
                </a:solidFill>
              </a:rPr>
              <a:t>Y</a:t>
            </a:r>
            <a:r>
              <a:rPr lang="en-US" sz="2100" b="1" dirty="0" smtClean="0">
                <a:solidFill>
                  <a:srgbClr val="00B0F0"/>
                </a:solidFill>
              </a:rPr>
              <a:t>O</a:t>
            </a:r>
            <a:r>
              <a:rPr lang="tr-TR" sz="2100" b="1" dirty="0" smtClean="0">
                <a:solidFill>
                  <a:srgbClr val="00B0F0"/>
                </a:solidFill>
              </a:rPr>
              <a:t>ZDA</a:t>
            </a:r>
            <a:r>
              <a:rPr lang="en-US" sz="2100" b="1" dirty="0" smtClean="0">
                <a:solidFill>
                  <a:srgbClr val="00B0F0"/>
                </a:solidFill>
              </a:rPr>
              <a:t> PELVİS </a:t>
            </a:r>
            <a:r>
              <a:rPr lang="tr-TR" sz="2100" b="1" dirty="0" smtClean="0">
                <a:solidFill>
                  <a:srgbClr val="00B0F0"/>
                </a:solidFill>
              </a:rPr>
              <a:t>VE OMUZLAR GENELDE DENK DEĞİLDİRLER VE VERTEBRA, GÖĞÜS KAFESİNİN BİR TARAFA POSTERİOR OLARAK KAYMASINA NEDEN OLACAK ŞEKİLDE DÖNEBİLİR (ROTASYON). </a:t>
            </a:r>
            <a:r>
              <a:rPr lang="en-US" sz="2100" b="1" dirty="0" smtClean="0">
                <a:solidFill>
                  <a:srgbClr val="00B0F0"/>
                </a:solidFill>
              </a:rPr>
              <a:t> </a:t>
            </a:r>
            <a:endParaRPr lang="en-US" sz="1900" b="1" dirty="0" smtClean="0">
              <a:solidFill>
                <a:srgbClr val="00B0F0"/>
              </a:solidFill>
            </a:endParaRPr>
          </a:p>
        </p:txBody>
      </p:sp>
      <p:pic>
        <p:nvPicPr>
          <p:cNvPr id="16390" name="Picture 5" descr="05-01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70688" y="2209800"/>
            <a:ext cx="1287462" cy="3276600"/>
          </a:xfrm>
          <a:noFill/>
        </p:spPr>
      </p:pic>
      <p:sp>
        <p:nvSpPr>
          <p:cNvPr id="7" name="6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FC50E2-3BFB-4AD3-A586-3EB4CCBE9733}" type="datetime1">
              <a:rPr lang="tr-TR" smtClean="0"/>
              <a:t>10.8.2017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Fehmi TUNCEL</a:t>
            </a:r>
          </a:p>
        </p:txBody>
      </p:sp>
      <p:sp>
        <p:nvSpPr>
          <p:cNvPr id="6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6113A-B1C0-48E0-83B7-2D26ACCBAB4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1625"/>
            <a:ext cx="7921625" cy="1143000"/>
          </a:xfrm>
        </p:spPr>
        <p:txBody>
          <a:bodyPr/>
          <a:lstStyle/>
          <a:p>
            <a:pPr eaLnBrk="1" hangingPunct="1"/>
            <a:r>
              <a:rPr lang="tr-TR" b="1" dirty="0" smtClean="0">
                <a:solidFill>
                  <a:srgbClr val="FF0000"/>
                </a:solidFill>
              </a:rPr>
              <a:t>Hareketin Anatomik Planları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600200"/>
            <a:ext cx="6957392" cy="464820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tr-TR" sz="1500" b="1" dirty="0" smtClean="0">
                <a:solidFill>
                  <a:srgbClr val="002060"/>
                </a:solidFill>
              </a:rPr>
              <a:t> </a:t>
            </a:r>
            <a:endParaRPr lang="en-US" sz="1500" b="1" dirty="0" smtClean="0">
              <a:solidFill>
                <a:srgbClr val="002060"/>
              </a:solidFill>
            </a:endParaRPr>
          </a:p>
        </p:txBody>
      </p:sp>
      <p:sp>
        <p:nvSpPr>
          <p:cNvPr id="7" name="6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F92D693-080F-4146-83C5-80745475DE39}" type="datetime1">
              <a:rPr lang="tr-TR" smtClean="0"/>
              <a:t>10.8.2017</a:t>
            </a:fld>
            <a:endParaRPr lang="en-US"/>
          </a:p>
        </p:txBody>
      </p:sp>
      <p:pic>
        <p:nvPicPr>
          <p:cNvPr id="10" name="Picture 5" descr="06-00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844824"/>
            <a:ext cx="6984776" cy="4392488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Fehmi TUNCEL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37227-62D3-4AD1-8103-F116B84DB606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1625"/>
            <a:ext cx="792162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92D050"/>
                </a:solidFill>
              </a:rPr>
              <a:t>Pelvis </a:t>
            </a:r>
            <a:r>
              <a:rPr lang="tr-TR" b="1" dirty="0" smtClean="0">
                <a:solidFill>
                  <a:srgbClr val="92D050"/>
                </a:solidFill>
              </a:rPr>
              <a:t>ve </a:t>
            </a:r>
            <a:r>
              <a:rPr lang="tr-TR" b="1" dirty="0" err="1" smtClean="0">
                <a:solidFill>
                  <a:srgbClr val="92D050"/>
                </a:solidFill>
              </a:rPr>
              <a:t>vertebral</a:t>
            </a:r>
            <a:r>
              <a:rPr lang="tr-TR" b="1" dirty="0" smtClean="0">
                <a:solidFill>
                  <a:srgbClr val="92D050"/>
                </a:solidFill>
              </a:rPr>
              <a:t> kolon</a:t>
            </a:r>
            <a:endParaRPr lang="en-US" b="1" dirty="0" smtClean="0">
              <a:solidFill>
                <a:srgbClr val="92D050"/>
              </a:solidFill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600200"/>
            <a:ext cx="5029200" cy="46482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tr-TR" sz="2000" b="1" dirty="0" smtClean="0">
                <a:solidFill>
                  <a:srgbClr val="00B0F0"/>
                </a:solidFill>
              </a:rPr>
              <a:t>PELVİSİN POZİSYONU, LUMBAR VERTEBRAYA UYGULANAN KUVVETLERİN BELİRLENMESİNDE TEMEL ROLE SAHİPTİR. 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n-US" sz="2000" b="1" dirty="0" smtClean="0">
              <a:solidFill>
                <a:srgbClr val="00B0F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tr-TR" sz="2000" b="1" dirty="0" smtClean="0">
                <a:solidFill>
                  <a:srgbClr val="00B0F0"/>
                </a:solidFill>
              </a:rPr>
              <a:t>EĞER </a:t>
            </a:r>
            <a:r>
              <a:rPr lang="en-US" sz="2000" b="1" dirty="0" smtClean="0">
                <a:solidFill>
                  <a:srgbClr val="00B0F0"/>
                </a:solidFill>
              </a:rPr>
              <a:t>LUMBAR</a:t>
            </a:r>
            <a:r>
              <a:rPr lang="tr-TR" sz="2000" b="1" dirty="0" smtClean="0">
                <a:solidFill>
                  <a:srgbClr val="00B0F0"/>
                </a:solidFill>
              </a:rPr>
              <a:t> VERTEBRA PELVİSE GÖRE DOĞRU SIRALANMIŞSA VE PELVİS BACAKLARA GÖRE UYGUN OLARAK POZİSYON ALMIŞ İSE, BELİN MARUZ KALDIĞI KUVVETLER AZALTILABİLİR. 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n-US" sz="2000" b="1" dirty="0" smtClean="0">
              <a:solidFill>
                <a:srgbClr val="00B0F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tr-TR" sz="2000" b="1" dirty="0" smtClean="0">
                <a:solidFill>
                  <a:srgbClr val="00B0F0"/>
                </a:solidFill>
              </a:rPr>
              <a:t>BU DENGEYİ ELDE ETMEK, GÖVDENİN HER İKİ TARAFINDA ÇOK İYİ KASSAL KUVVET VE ESNEKLİK GEREKTİRİR – GÖVDE VE KALÇA FLEKSÖRLERİ ANTERİOR OLARAK VE GÖVDE VE VERTEBRAL KOLON EKSTANSÖRLERİ POSTERİOR OLARAK. </a:t>
            </a:r>
            <a:endParaRPr lang="en-US" sz="2000" b="1" dirty="0" smtClean="0">
              <a:solidFill>
                <a:srgbClr val="00B0F0"/>
              </a:solidFill>
            </a:endParaRPr>
          </a:p>
        </p:txBody>
      </p:sp>
      <p:pic>
        <p:nvPicPr>
          <p:cNvPr id="17414" name="Picture 5" descr="05-01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81800" y="1600200"/>
            <a:ext cx="2228850" cy="2667000"/>
          </a:xfrm>
          <a:noFill/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553200" y="4343400"/>
            <a:ext cx="2286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tr-TR" sz="1300" b="1" i="1" dirty="0" err="1" smtClean="0">
                <a:latin typeface="Verdana" pitchFamily="34" charset="0"/>
              </a:rPr>
              <a:t>Pelvisin</a:t>
            </a:r>
            <a:r>
              <a:rPr lang="tr-TR" sz="1300" b="1" i="1" dirty="0" smtClean="0">
                <a:latin typeface="Verdana" pitchFamily="34" charset="0"/>
              </a:rPr>
              <a:t> </a:t>
            </a:r>
            <a:r>
              <a:rPr lang="tr-TR" sz="1300" b="1" i="1" dirty="0" err="1" smtClean="0">
                <a:latin typeface="Verdana" pitchFamily="34" charset="0"/>
              </a:rPr>
              <a:t>abdominal</a:t>
            </a:r>
            <a:r>
              <a:rPr lang="tr-TR" sz="1300" b="1" i="1" dirty="0" smtClean="0">
                <a:latin typeface="Verdana" pitchFamily="34" charset="0"/>
              </a:rPr>
              <a:t> kaslar ve kalça </a:t>
            </a:r>
            <a:r>
              <a:rPr lang="tr-TR" sz="1300" b="1" i="1" dirty="0" err="1" smtClean="0">
                <a:latin typeface="Verdana" pitchFamily="34" charset="0"/>
              </a:rPr>
              <a:t>fleksörleri</a:t>
            </a:r>
            <a:r>
              <a:rPr lang="tr-TR" sz="1300" b="1" i="1" dirty="0" smtClean="0">
                <a:latin typeface="Verdana" pitchFamily="34" charset="0"/>
              </a:rPr>
              <a:t>, </a:t>
            </a:r>
            <a:r>
              <a:rPr lang="tr-TR" sz="1300" b="1" i="1" dirty="0" err="1" smtClean="0">
                <a:latin typeface="Verdana" pitchFamily="34" charset="0"/>
              </a:rPr>
              <a:t>vertebral</a:t>
            </a:r>
            <a:r>
              <a:rPr lang="tr-TR" sz="1300" b="1" i="1" dirty="0" smtClean="0">
                <a:latin typeface="Verdana" pitchFamily="34" charset="0"/>
              </a:rPr>
              <a:t> </a:t>
            </a:r>
            <a:r>
              <a:rPr lang="tr-TR" sz="1300" b="1" i="1" dirty="0" err="1" smtClean="0">
                <a:latin typeface="Verdana" pitchFamily="34" charset="0"/>
              </a:rPr>
              <a:t>ekstansörler</a:t>
            </a:r>
            <a:r>
              <a:rPr lang="tr-TR" sz="1300" b="1" i="1" dirty="0" smtClean="0">
                <a:latin typeface="Verdana" pitchFamily="34" charset="0"/>
              </a:rPr>
              <a:t> ve </a:t>
            </a:r>
            <a:r>
              <a:rPr lang="tr-TR" sz="1300" b="1" i="1" dirty="0" err="1" smtClean="0">
                <a:latin typeface="Verdana" pitchFamily="34" charset="0"/>
              </a:rPr>
              <a:t>hamstrinler</a:t>
            </a:r>
            <a:r>
              <a:rPr lang="tr-TR" sz="1300" b="1" i="1" dirty="0" smtClean="0">
                <a:latin typeface="Verdana" pitchFamily="34" charset="0"/>
              </a:rPr>
              <a:t> tarafından</a:t>
            </a:r>
            <a:r>
              <a:rPr lang="tr-TR" sz="1300" b="1" i="1" dirty="0">
                <a:latin typeface="Verdana" pitchFamily="34" charset="0"/>
              </a:rPr>
              <a:t> </a:t>
            </a:r>
            <a:r>
              <a:rPr lang="tr-TR" sz="1300" b="1" i="1" dirty="0" err="1" smtClean="0">
                <a:latin typeface="Verdana" pitchFamily="34" charset="0"/>
              </a:rPr>
              <a:t>kassal</a:t>
            </a:r>
            <a:r>
              <a:rPr lang="tr-TR" sz="1300" b="1" i="1" dirty="0" smtClean="0">
                <a:latin typeface="Verdana" pitchFamily="34" charset="0"/>
              </a:rPr>
              <a:t> kontrolü.  </a:t>
            </a:r>
            <a:endParaRPr lang="en-US" sz="1300" b="1" i="1" dirty="0">
              <a:latin typeface="Verdana" pitchFamily="34" charset="0"/>
            </a:endParaRPr>
          </a:p>
        </p:txBody>
      </p:sp>
      <p:sp>
        <p:nvSpPr>
          <p:cNvPr id="8" name="7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2405DD4-4C09-4374-8C74-16E00993A5E4}" type="datetime1">
              <a:rPr lang="tr-TR" smtClean="0"/>
              <a:t>10.8.2017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Fehmi TUNCEL</a:t>
            </a:r>
          </a:p>
        </p:txBody>
      </p:sp>
      <p:sp>
        <p:nvSpPr>
          <p:cNvPr id="11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1F87B-CFCD-4D1C-A10B-7C80DF8E1173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1625"/>
            <a:ext cx="7921625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B050"/>
                </a:solidFill>
              </a:rPr>
              <a:t>Pelvi</a:t>
            </a:r>
            <a:r>
              <a:rPr lang="tr-TR" b="1" dirty="0" smtClean="0">
                <a:solidFill>
                  <a:srgbClr val="00B050"/>
                </a:solidFill>
              </a:rPr>
              <a:t>k kaldırma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tr-TR" b="1" dirty="0" smtClean="0">
                <a:solidFill>
                  <a:srgbClr val="00B050"/>
                </a:solidFill>
              </a:rPr>
              <a:t>(</a:t>
            </a:r>
            <a:r>
              <a:rPr lang="en-US" b="1" dirty="0" smtClean="0">
                <a:solidFill>
                  <a:srgbClr val="00B050"/>
                </a:solidFill>
              </a:rPr>
              <a:t>tilt</a:t>
            </a:r>
            <a:r>
              <a:rPr lang="tr-TR" b="1" dirty="0" smtClean="0">
                <a:solidFill>
                  <a:srgbClr val="00B050"/>
                </a:solidFill>
              </a:rPr>
              <a:t>)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600200"/>
            <a:ext cx="3806825" cy="434181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sz="2100" b="1" dirty="0" smtClean="0">
                <a:solidFill>
                  <a:srgbClr val="00B0F0"/>
                </a:solidFill>
              </a:rPr>
              <a:t>PELVİ</a:t>
            </a:r>
            <a:r>
              <a:rPr lang="tr-TR" sz="2100" b="1" dirty="0" smtClean="0">
                <a:solidFill>
                  <a:srgbClr val="00B0F0"/>
                </a:solidFill>
              </a:rPr>
              <a:t>S HAREKET</a:t>
            </a:r>
            <a:r>
              <a:rPr lang="en-US" sz="2100" b="1" dirty="0" smtClean="0">
                <a:solidFill>
                  <a:srgbClr val="00B0F0"/>
                </a:solidFill>
              </a:rPr>
              <a:t> </a:t>
            </a:r>
            <a:r>
              <a:rPr lang="tr-TR" sz="2100" b="1" dirty="0" smtClean="0">
                <a:solidFill>
                  <a:srgbClr val="00B0F0"/>
                </a:solidFill>
              </a:rPr>
              <a:t>«</a:t>
            </a:r>
            <a:r>
              <a:rPr lang="en-US" sz="2100" b="1" dirty="0" smtClean="0">
                <a:solidFill>
                  <a:srgbClr val="00B0F0"/>
                </a:solidFill>
              </a:rPr>
              <a:t>PELVİC TİLT</a:t>
            </a:r>
            <a:r>
              <a:rPr lang="tr-TR" sz="2100" b="1" dirty="0" smtClean="0">
                <a:solidFill>
                  <a:srgbClr val="00B0F0"/>
                </a:solidFill>
              </a:rPr>
              <a:t>» OLARAK ADLANDIRILIR </a:t>
            </a:r>
            <a:r>
              <a:rPr lang="en-US" sz="2100" b="1" dirty="0" smtClean="0">
                <a:solidFill>
                  <a:srgbClr val="00B0F0"/>
                </a:solidFill>
              </a:rPr>
              <a:t>ANTERİOR, POSTERİOR</a:t>
            </a:r>
            <a:r>
              <a:rPr lang="tr-TR" sz="2100" b="1" dirty="0" smtClean="0">
                <a:solidFill>
                  <a:srgbClr val="00B0F0"/>
                </a:solidFill>
              </a:rPr>
              <a:t> VEYA</a:t>
            </a:r>
            <a:r>
              <a:rPr lang="en-US" sz="2100" b="1" dirty="0" smtClean="0">
                <a:solidFill>
                  <a:srgbClr val="00B0F0"/>
                </a:solidFill>
              </a:rPr>
              <a:t> LATERAL</a:t>
            </a:r>
            <a:r>
              <a:rPr lang="tr-TR" sz="2100" b="1" dirty="0" smtClean="0">
                <a:solidFill>
                  <a:srgbClr val="00B0F0"/>
                </a:solidFill>
              </a:rPr>
              <a:t> OLABİLİR</a:t>
            </a:r>
            <a:r>
              <a:rPr lang="en-US" sz="2100" b="1" dirty="0" smtClean="0">
                <a:solidFill>
                  <a:srgbClr val="00B0F0"/>
                </a:solidFill>
              </a:rPr>
              <a:t>.</a:t>
            </a:r>
            <a:endParaRPr lang="tr-TR" sz="2100" b="1" dirty="0" smtClean="0">
              <a:solidFill>
                <a:srgbClr val="00B0F0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n-US" sz="2100" b="1" dirty="0" smtClean="0">
              <a:solidFill>
                <a:srgbClr val="00B0F0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tr-TR" sz="2100" b="1" dirty="0" smtClean="0">
                <a:solidFill>
                  <a:srgbClr val="00B0F0"/>
                </a:solidFill>
              </a:rPr>
              <a:t>PELVİSİ BİR KOVA DOLUSU SU OLARAK DÜŞÜNMEK, HAREKETİ ANLAMADA YARDIMCI OLUR. 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n-US" sz="2100" b="1" dirty="0" smtClean="0">
              <a:solidFill>
                <a:srgbClr val="00B0F0"/>
              </a:solidFill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tr-TR" sz="1900" b="1" dirty="0" smtClean="0">
                <a:solidFill>
                  <a:srgbClr val="00B0F0"/>
                </a:solidFill>
              </a:rPr>
              <a:t>KOVADAN SUYUN DÖKÜLME YÖNÜ, PELVİK KALDIRMA (PELVİC TİLT) HAREKETİNİN YÖNÜDÜR. </a:t>
            </a:r>
            <a:endParaRPr lang="en-US" sz="1900" b="1" dirty="0" smtClean="0">
              <a:solidFill>
                <a:srgbClr val="00B0F0"/>
              </a:solidFill>
            </a:endParaRPr>
          </a:p>
        </p:txBody>
      </p:sp>
      <p:pic>
        <p:nvPicPr>
          <p:cNvPr id="18438" name="Picture 5" descr="05-01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0" y="990600"/>
            <a:ext cx="1160463" cy="1981200"/>
          </a:xfrm>
          <a:noFill/>
        </p:spPr>
      </p:pic>
      <p:pic>
        <p:nvPicPr>
          <p:cNvPr id="18439" name="Picture 8" descr="05-01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7620000" y="3581400"/>
            <a:ext cx="1309688" cy="1981200"/>
          </a:xfrm>
          <a:noFill/>
        </p:spPr>
      </p:pic>
      <p:pic>
        <p:nvPicPr>
          <p:cNvPr id="18440" name="Picture 11" descr="05-01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3525" y="2133600"/>
            <a:ext cx="1885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7620000" y="29718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 i="1" dirty="0">
                <a:latin typeface="Verdana" pitchFamily="34" charset="0"/>
              </a:rPr>
              <a:t>Anterior tilt</a:t>
            </a:r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7543800" y="55626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 i="1">
                <a:latin typeface="Verdana" pitchFamily="34" charset="0"/>
              </a:rPr>
              <a:t>Posterior tilt</a:t>
            </a:r>
          </a:p>
        </p:txBody>
      </p:sp>
      <p:sp>
        <p:nvSpPr>
          <p:cNvPr id="18443" name="Text Box 14"/>
          <p:cNvSpPr txBox="1">
            <a:spLocks noChangeArrowheads="1"/>
          </p:cNvSpPr>
          <p:nvPr/>
        </p:nvSpPr>
        <p:spPr bwMode="auto">
          <a:xfrm>
            <a:off x="5486400" y="44958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 i="1">
                <a:latin typeface="Verdana" pitchFamily="34" charset="0"/>
              </a:rPr>
              <a:t>Lateral tilt</a:t>
            </a:r>
          </a:p>
        </p:txBody>
      </p:sp>
      <p:sp>
        <p:nvSpPr>
          <p:cNvPr id="12" name="11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4C70A63-42F2-4E72-B0E5-984C5FD864D3}" type="datetime1">
              <a:rPr lang="tr-TR" smtClean="0"/>
              <a:t>10.8.2017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Fehmi TUNCEL</a:t>
            </a:r>
          </a:p>
        </p:txBody>
      </p:sp>
      <p:sp>
        <p:nvSpPr>
          <p:cNvPr id="6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BAE1E-CF68-42B6-9F06-68066CF692D9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1"/>
            <a:ext cx="8928992" cy="9361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b="1" dirty="0" smtClean="0">
                <a:solidFill>
                  <a:srgbClr val="00B050"/>
                </a:solidFill>
              </a:rPr>
              <a:t>Egzersiz sırasında </a:t>
            </a:r>
            <a:r>
              <a:rPr lang="tr-TR" b="1" dirty="0">
                <a:solidFill>
                  <a:srgbClr val="00B050"/>
                </a:solidFill>
              </a:rPr>
              <a:t>n</a:t>
            </a:r>
            <a:r>
              <a:rPr lang="en-US" b="1" dirty="0" err="1" smtClean="0">
                <a:solidFill>
                  <a:srgbClr val="00B050"/>
                </a:solidFill>
              </a:rPr>
              <a:t>eutral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vertebral</a:t>
            </a:r>
            <a:r>
              <a:rPr lang="tr-TR" b="1" dirty="0" smtClean="0">
                <a:solidFill>
                  <a:srgbClr val="00B050"/>
                </a:solidFill>
              </a:rPr>
              <a:t> kolon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268760"/>
            <a:ext cx="5105400" cy="490344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US" sz="1900" b="1" dirty="0" smtClean="0">
                <a:solidFill>
                  <a:srgbClr val="00B0F0"/>
                </a:solidFill>
              </a:rPr>
              <a:t>FİTNES</a:t>
            </a:r>
            <a:r>
              <a:rPr lang="tr-TR" sz="1900" b="1" dirty="0" smtClean="0">
                <a:solidFill>
                  <a:srgbClr val="00B0F0"/>
                </a:solidFill>
              </a:rPr>
              <a:t> ve EGZERSİZ EĞİTMENİ OLARAK ÇALIŞAN </a:t>
            </a:r>
            <a:r>
              <a:rPr lang="en-US" sz="1900" b="1" dirty="0" smtClean="0">
                <a:solidFill>
                  <a:srgbClr val="00B0F0"/>
                </a:solidFill>
              </a:rPr>
              <a:t>PROFES</a:t>
            </a:r>
            <a:r>
              <a:rPr lang="tr-TR" sz="1900" b="1" dirty="0" smtClean="0">
                <a:solidFill>
                  <a:srgbClr val="00B0F0"/>
                </a:solidFill>
              </a:rPr>
              <a:t>YONELLER, İYİ POSTÜRÜ VE KASSAL DENGEYİ (BALANCE), SPOR PROGRAMINDA YER ALANLARIN TÜM AKTİVİTELERİ MÜMKÜN OLDUĞUNCA NEUTRAL POZİSYONDA UYGULAMALARINI  SAĞLAYARAK ELDE EDEBİLİRLER.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tr-TR" sz="1900" b="1" dirty="0" smtClean="0">
                <a:solidFill>
                  <a:srgbClr val="00B0F0"/>
                </a:solidFill>
              </a:rPr>
              <a:t> </a:t>
            </a:r>
            <a:endParaRPr lang="en-US" sz="1900" b="1" dirty="0" smtClean="0">
              <a:solidFill>
                <a:srgbClr val="00B0F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tr-TR" sz="1900" b="1" dirty="0" smtClean="0">
                <a:solidFill>
                  <a:srgbClr val="00B0F0"/>
                </a:solidFill>
              </a:rPr>
              <a:t>ETKİLİ DÜZELTME TEKNİKLERİ VE VERİLEN TİYOLARLA SÖZEL VE GÖRSEL GERİBİLDİRİM (FEEDBACK) BİRLEŞTİRİLDİĞİNDE, SPOR PROGRAMLARINDA YER ALANLAR POSTÜRLERİ HAKKINDA DAHA BİLİNÇLİ OLACAKLARDIR. </a:t>
            </a:r>
          </a:p>
          <a:p>
            <a:pPr algn="just" eaLnBrk="1" hangingPunct="1">
              <a:lnSpc>
                <a:spcPct val="80000"/>
              </a:lnSpc>
            </a:pPr>
            <a:endParaRPr lang="en-US" sz="1900" b="1" dirty="0" smtClean="0">
              <a:solidFill>
                <a:srgbClr val="00B0F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tr-TR" sz="1900" b="1" dirty="0" smtClean="0">
                <a:solidFill>
                  <a:srgbClr val="00B0F0"/>
                </a:solidFill>
              </a:rPr>
              <a:t>İYİ POSTÜR NÖROMUSKÜLER BİR BECERİDİR VE TEKRAR VE UYGULAMA İLE ELDE EDİLEBİLİR YA DA TEKRAR KAZANILABİLİR. 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n-US" sz="1900" b="1" dirty="0" smtClean="0">
              <a:solidFill>
                <a:srgbClr val="00B0F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tr-TR" sz="1900" b="1" dirty="0" smtClean="0">
                <a:solidFill>
                  <a:srgbClr val="00B0F0"/>
                </a:solidFill>
              </a:rPr>
              <a:t>SPOR PROGRAMINDA YER ALAN BİR KİMSE POSTÜREL BİR ANORMALLİĞE SAHİP İSE VE NEUTRAL VERTEBRAL KOLON POSTÜRÜ KAZANAMIYOR İSE, DOKTORA SEVK EDİLMELİDİR. </a:t>
            </a:r>
            <a:endParaRPr lang="en-US" sz="1900" b="1" dirty="0" smtClean="0">
              <a:solidFill>
                <a:srgbClr val="00B0F0"/>
              </a:solidFill>
            </a:endParaRPr>
          </a:p>
        </p:txBody>
      </p:sp>
      <p:pic>
        <p:nvPicPr>
          <p:cNvPr id="19462" name="Picture 5" descr="02-02-01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77000" y="2438400"/>
            <a:ext cx="2571750" cy="1714500"/>
          </a:xfrm>
          <a:noFill/>
        </p:spPr>
      </p:pic>
      <p:sp>
        <p:nvSpPr>
          <p:cNvPr id="7" name="6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8D7C0F-2ADD-4301-9A37-470A5EA69B74}" type="datetime1">
              <a:rPr lang="tr-TR" smtClean="0"/>
              <a:t>10.8.2017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219200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Kaynaklar</a:t>
            </a:r>
            <a:r>
              <a:rPr lang="tr-TR" dirty="0"/>
              <a:t/>
            </a:r>
            <a:br>
              <a:rPr lang="tr-TR" dirty="0"/>
            </a:br>
            <a:r>
              <a:rPr lang="tr-TR" b="1" dirty="0"/>
              <a:t> 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900A-856B-4015-A7A4-645F9F6A194B}" type="datetime1">
              <a:rPr lang="tr-TR" smtClean="0"/>
              <a:t>10.8.2017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Fehmi TUNCEL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DEFA8C-F947-479F-BE07-76B6B3F80BF1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tr-TR" b="1" dirty="0" smtClean="0"/>
          </a:p>
          <a:p>
            <a:pPr lvl="0"/>
            <a:r>
              <a:rPr lang="tr-TR" dirty="0" err="1" smtClean="0"/>
              <a:t>Jürgen</a:t>
            </a:r>
            <a:r>
              <a:rPr lang="tr-TR" dirty="0" smtClean="0"/>
              <a:t> </a:t>
            </a:r>
            <a:r>
              <a:rPr lang="tr-TR" dirty="0" err="1"/>
              <a:t>Weineck</a:t>
            </a:r>
            <a:r>
              <a:rPr lang="tr-TR" dirty="0"/>
              <a:t> (Çevirenler: Ş. Erdoğan, F. Tuncel, Z. Sarı) (1998). Sporda Fonksiyonel Anatomi. Birol Basın Yayın Dağıtım ve Ticaret Ltd. Şti. </a:t>
            </a:r>
          </a:p>
          <a:p>
            <a:pPr lvl="0"/>
            <a:r>
              <a:rPr lang="tr-TR" dirty="0"/>
              <a:t>Oğuz </a:t>
            </a:r>
            <a:r>
              <a:rPr lang="tr-TR" dirty="0" err="1"/>
              <a:t>Kanbir</a:t>
            </a:r>
            <a:r>
              <a:rPr lang="tr-TR" dirty="0"/>
              <a:t> (2007). İnsan Anatomisi – Hareket Sistemi. Baran Matbaacılık. </a:t>
            </a:r>
          </a:p>
          <a:p>
            <a:pPr lvl="0"/>
            <a:r>
              <a:rPr lang="tr-TR" dirty="0"/>
              <a:t>E. </a:t>
            </a:r>
            <a:r>
              <a:rPr lang="tr-TR" dirty="0" err="1"/>
              <a:t>Pearl</a:t>
            </a:r>
            <a:r>
              <a:rPr lang="tr-TR" dirty="0"/>
              <a:t> Solomon, Richard R. </a:t>
            </a:r>
            <a:r>
              <a:rPr lang="tr-TR" dirty="0" err="1"/>
              <a:t>Schmidt</a:t>
            </a:r>
            <a:r>
              <a:rPr lang="tr-TR" dirty="0"/>
              <a:t>, P. James </a:t>
            </a:r>
            <a:r>
              <a:rPr lang="tr-TR" dirty="0" err="1"/>
              <a:t>Adragna</a:t>
            </a:r>
            <a:r>
              <a:rPr lang="tr-TR" dirty="0"/>
              <a:t> (1990). Human </a:t>
            </a:r>
            <a:r>
              <a:rPr lang="tr-TR" dirty="0" err="1"/>
              <a:t>Anatomy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Physiology</a:t>
            </a:r>
            <a:r>
              <a:rPr lang="tr-TR" dirty="0"/>
              <a:t>. </a:t>
            </a:r>
            <a:r>
              <a:rPr lang="tr-TR" dirty="0" err="1"/>
              <a:t>Harcourt</a:t>
            </a:r>
            <a:r>
              <a:rPr lang="tr-TR" dirty="0"/>
              <a:t> </a:t>
            </a:r>
            <a:r>
              <a:rPr lang="tr-TR" dirty="0" err="1"/>
              <a:t>Brace</a:t>
            </a:r>
            <a:r>
              <a:rPr lang="tr-TR" dirty="0"/>
              <a:t> </a:t>
            </a:r>
            <a:r>
              <a:rPr lang="tr-TR" dirty="0" err="1"/>
              <a:t>College</a:t>
            </a:r>
            <a:r>
              <a:rPr lang="tr-TR" dirty="0"/>
              <a:t> </a:t>
            </a:r>
            <a:r>
              <a:rPr lang="tr-TR" dirty="0" err="1"/>
              <a:t>Publishers</a:t>
            </a:r>
            <a:r>
              <a:rPr lang="tr-TR" dirty="0"/>
              <a:t>. </a:t>
            </a:r>
          </a:p>
          <a:p>
            <a:pPr lvl="0"/>
            <a:r>
              <a:rPr lang="tr-TR" dirty="0"/>
              <a:t>John W. Hole (1987). Human </a:t>
            </a:r>
            <a:r>
              <a:rPr lang="tr-TR" dirty="0" err="1"/>
              <a:t>Anatomy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Physiology</a:t>
            </a:r>
            <a:r>
              <a:rPr lang="tr-TR" dirty="0"/>
              <a:t>. </a:t>
            </a:r>
            <a:r>
              <a:rPr lang="tr-TR" dirty="0" err="1"/>
              <a:t>Wm</a:t>
            </a:r>
            <a:r>
              <a:rPr lang="tr-TR" dirty="0"/>
              <a:t>. C. Brown </a:t>
            </a:r>
            <a:r>
              <a:rPr lang="tr-TR" dirty="0" err="1"/>
              <a:t>Publishers</a:t>
            </a:r>
            <a:r>
              <a:rPr lang="tr-TR" dirty="0"/>
              <a:t>.</a:t>
            </a:r>
          </a:p>
          <a:p>
            <a:pPr lvl="0"/>
            <a:r>
              <a:rPr lang="tr-TR" dirty="0"/>
              <a:t>Blue </a:t>
            </a:r>
            <a:r>
              <a:rPr lang="tr-TR" dirty="0" err="1"/>
              <a:t>Vision</a:t>
            </a:r>
            <a:r>
              <a:rPr lang="tr-TR" dirty="0"/>
              <a:t> </a:t>
            </a:r>
            <a:r>
              <a:rPr lang="tr-TR" dirty="0" err="1"/>
              <a:t>Fitness</a:t>
            </a:r>
            <a:r>
              <a:rPr lang="tr-TR" dirty="0"/>
              <a:t> Akademi (2010). </a:t>
            </a:r>
            <a:r>
              <a:rPr lang="tr-TR" dirty="0" err="1"/>
              <a:t>Personal</a:t>
            </a:r>
            <a:r>
              <a:rPr lang="tr-TR" dirty="0"/>
              <a:t> </a:t>
            </a:r>
            <a:r>
              <a:rPr lang="tr-TR" dirty="0" err="1"/>
              <a:t>Fitness</a:t>
            </a:r>
            <a:r>
              <a:rPr lang="tr-TR" dirty="0"/>
              <a:t> </a:t>
            </a:r>
            <a:r>
              <a:rPr lang="tr-TR" dirty="0" err="1"/>
              <a:t>Trainer</a:t>
            </a:r>
            <a:r>
              <a:rPr lang="tr-TR" dirty="0"/>
              <a:t> </a:t>
            </a:r>
            <a:r>
              <a:rPr lang="tr-TR" dirty="0" smtClean="0"/>
              <a:t>Kitabı. </a:t>
            </a:r>
            <a:r>
              <a:rPr lang="tr-TR" dirty="0" err="1"/>
              <a:t>Scala</a:t>
            </a:r>
            <a:r>
              <a:rPr lang="tr-TR" dirty="0"/>
              <a:t> Matbaacılık Reklam Promosyon.   </a:t>
            </a:r>
          </a:p>
        </p:txBody>
      </p:sp>
    </p:spTree>
    <p:extLst>
      <p:ext uri="{BB962C8B-B14F-4D97-AF65-F5344CB8AC3E}">
        <p14:creationId xmlns:p14="http://schemas.microsoft.com/office/powerpoint/2010/main" val="21703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Fehmi TUNCEL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50A1D9-4534-4D2F-8D91-754B68492D6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1625"/>
            <a:ext cx="7921625" cy="1143000"/>
          </a:xfrm>
        </p:spPr>
        <p:txBody>
          <a:bodyPr/>
          <a:lstStyle/>
          <a:p>
            <a:pPr eaLnBrk="1" hangingPunct="1"/>
            <a:r>
              <a:rPr lang="tr-TR" b="1" dirty="0" smtClean="0">
                <a:solidFill>
                  <a:srgbClr val="7030A0"/>
                </a:solidFill>
              </a:rPr>
              <a:t>Kaldıraçlar</a:t>
            </a:r>
            <a:endParaRPr lang="en-US" b="1" dirty="0" smtClean="0">
              <a:solidFill>
                <a:srgbClr val="7030A0"/>
              </a:solidFill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524000"/>
            <a:ext cx="4648200" cy="4418013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tr-TR" sz="2400" b="1" dirty="0" smtClean="0">
                <a:solidFill>
                  <a:srgbClr val="00B050"/>
                </a:solidFill>
              </a:rPr>
              <a:t>BİR KALDIRAÇ, SABİT BİR  NOKTA  ETRAFINDA , BİR KUVVET UYGULANDIĞINDA DÖNEN SERT YAPIDIR (KEMİK).  </a:t>
            </a:r>
          </a:p>
          <a:p>
            <a:pPr eaLnBrk="1" hangingPunct="1">
              <a:buNone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algn="just" eaLnBrk="1" hangingPunct="1"/>
            <a:r>
              <a:rPr lang="tr-TR" sz="2400" b="1" dirty="0" smtClean="0">
                <a:solidFill>
                  <a:srgbClr val="00B050"/>
                </a:solidFill>
              </a:rPr>
              <a:t>SABİT NOKTA </a:t>
            </a:r>
            <a:r>
              <a:rPr lang="tr-TR" sz="2400" b="1" i="1" dirty="0" smtClean="0">
                <a:solidFill>
                  <a:srgbClr val="00B050"/>
                </a:solidFill>
              </a:rPr>
              <a:t>DESTEK</a:t>
            </a:r>
            <a:r>
              <a:rPr lang="en-US" sz="2400" b="1" dirty="0" smtClean="0">
                <a:solidFill>
                  <a:srgbClr val="00B050"/>
                </a:solidFill>
              </a:rPr>
              <a:t> (</a:t>
            </a:r>
            <a:r>
              <a:rPr lang="tr-TR" sz="2400" b="1" dirty="0" smtClean="0">
                <a:solidFill>
                  <a:srgbClr val="00B050"/>
                </a:solidFill>
              </a:rPr>
              <a:t>EKLEM</a:t>
            </a:r>
            <a:r>
              <a:rPr lang="en-US" sz="2400" b="1" dirty="0" smtClean="0">
                <a:solidFill>
                  <a:srgbClr val="00B050"/>
                </a:solidFill>
              </a:rPr>
              <a:t>)</a:t>
            </a:r>
            <a:r>
              <a:rPr lang="tr-TR" sz="2400" b="1" dirty="0" smtClean="0">
                <a:solidFill>
                  <a:srgbClr val="00B050"/>
                </a:solidFill>
              </a:rPr>
              <a:t>TİR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</a:p>
          <a:p>
            <a:pPr algn="just" eaLnBrk="1" hangingPunct="1"/>
            <a:r>
              <a:rPr lang="tr-TR" sz="2400" b="1" dirty="0" smtClean="0">
                <a:solidFill>
                  <a:srgbClr val="00B050"/>
                </a:solidFill>
              </a:rPr>
              <a:t>VÜCUTTA, BİR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tr-TR" sz="2400" b="1" i="1" dirty="0" smtClean="0">
                <a:solidFill>
                  <a:srgbClr val="00B050"/>
                </a:solidFill>
              </a:rPr>
              <a:t>DÖNÜŞ NOKTASI (ROTASYON)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tr-TR" sz="2400" b="1" dirty="0" smtClean="0">
                <a:solidFill>
                  <a:srgbClr val="00B050"/>
                </a:solidFill>
              </a:rPr>
              <a:t>KALDIRAÇIN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tr-TR" sz="2400" b="1" dirty="0" smtClean="0">
                <a:solidFill>
                  <a:srgbClr val="00B050"/>
                </a:solidFill>
              </a:rPr>
              <a:t> ETRAFINDA  DÖNDÜĞÜ HAYALİ ÇİZGİ YA DA NOKTADIR.  </a:t>
            </a:r>
            <a:endParaRPr lang="en-US" sz="2400" b="1" dirty="0" smtClean="0">
              <a:solidFill>
                <a:srgbClr val="00B050"/>
              </a:solidFill>
            </a:endParaRPr>
          </a:p>
        </p:txBody>
      </p:sp>
      <p:pic>
        <p:nvPicPr>
          <p:cNvPr id="6150" name="Picture 5" descr="05-007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77000" y="1219200"/>
            <a:ext cx="2162175" cy="2667000"/>
          </a:xfrm>
          <a:noFill/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019800" y="4038600"/>
            <a:ext cx="27432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tr-TR" sz="1500" i="1" dirty="0" smtClean="0">
                <a:solidFill>
                  <a:srgbClr val="C00000"/>
                </a:solidFill>
                <a:latin typeface="Verdana" pitchFamily="34" charset="0"/>
              </a:rPr>
              <a:t>Bu resimde kaldıraç, el ve kolun birleşmiş kemikleridir ve rotasyon noktası </a:t>
            </a:r>
            <a:r>
              <a:rPr lang="en-US" sz="1500" b="0" i="1" dirty="0" err="1" smtClean="0">
                <a:solidFill>
                  <a:srgbClr val="C00000"/>
                </a:solidFill>
                <a:latin typeface="Verdana" pitchFamily="34" charset="0"/>
              </a:rPr>
              <a:t>glenohumeral</a:t>
            </a:r>
            <a:r>
              <a:rPr lang="en-US" sz="1500" b="0" i="1" dirty="0" smtClean="0">
                <a:solidFill>
                  <a:srgbClr val="C00000"/>
                </a:solidFill>
                <a:latin typeface="Verdana" pitchFamily="34" charset="0"/>
              </a:rPr>
              <a:t> (</a:t>
            </a:r>
            <a:r>
              <a:rPr lang="tr-TR" sz="1500" i="1" dirty="0" smtClean="0">
                <a:solidFill>
                  <a:srgbClr val="C00000"/>
                </a:solidFill>
                <a:latin typeface="Verdana" pitchFamily="34" charset="0"/>
              </a:rPr>
              <a:t>omuz</a:t>
            </a:r>
            <a:r>
              <a:rPr lang="en-US" sz="1500" b="0" i="1" dirty="0" smtClean="0">
                <a:solidFill>
                  <a:srgbClr val="C00000"/>
                </a:solidFill>
                <a:latin typeface="Verdana" pitchFamily="34" charset="0"/>
              </a:rPr>
              <a:t>) </a:t>
            </a:r>
            <a:r>
              <a:rPr lang="tr-TR" sz="1500" b="0" i="1" dirty="0" smtClean="0">
                <a:solidFill>
                  <a:srgbClr val="C00000"/>
                </a:solidFill>
                <a:latin typeface="Verdana" pitchFamily="34" charset="0"/>
              </a:rPr>
              <a:t>eklemdir</a:t>
            </a:r>
            <a:r>
              <a:rPr lang="en-US" sz="1500" b="0" i="1" dirty="0" smtClean="0">
                <a:solidFill>
                  <a:srgbClr val="C00000"/>
                </a:solidFill>
                <a:latin typeface="Verdana" pitchFamily="34" charset="0"/>
              </a:rPr>
              <a:t>.</a:t>
            </a:r>
            <a:endParaRPr lang="en-US" sz="1500" b="0" i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8" name="7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813E65-7D53-4BEF-A6AD-9492B0B6E49E}" type="datetime1">
              <a:rPr lang="tr-TR" smtClean="0"/>
              <a:t>10.8.2017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424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Fehmi TUNCEL</a:t>
            </a:r>
          </a:p>
        </p:txBody>
      </p:sp>
      <p:sp>
        <p:nvSpPr>
          <p:cNvPr id="6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BADFA-8CF5-4201-8F8E-192F9CD35929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1625"/>
            <a:ext cx="7921625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Tor</a:t>
            </a:r>
            <a:r>
              <a:rPr lang="tr-TR" b="1" dirty="0" smtClean="0">
                <a:solidFill>
                  <a:srgbClr val="7030A0"/>
                </a:solidFill>
              </a:rPr>
              <a:t>k</a:t>
            </a:r>
            <a:endParaRPr lang="en-US" b="1" dirty="0" smtClean="0">
              <a:solidFill>
                <a:srgbClr val="7030A0"/>
              </a:solidFill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600200"/>
            <a:ext cx="5181600" cy="4341813"/>
          </a:xfrm>
        </p:spPr>
        <p:txBody>
          <a:bodyPr/>
          <a:lstStyle/>
          <a:p>
            <a:pPr eaLnBrk="1" hangingPunct="1"/>
            <a:r>
              <a:rPr lang="tr-TR" sz="2100" b="1" dirty="0" smtClean="0"/>
              <a:t>Eklemde rotasyon </a:t>
            </a:r>
            <a:endParaRPr lang="en-US" sz="2100" b="1" dirty="0" smtClean="0"/>
          </a:p>
          <a:p>
            <a:pPr lvl="1" algn="just" eaLnBrk="1" hangingPunct="1"/>
            <a:r>
              <a:rPr lang="tr-TR" sz="2000" b="1" dirty="0" smtClean="0">
                <a:solidFill>
                  <a:srgbClr val="7030A0"/>
                </a:solidFill>
              </a:rPr>
              <a:t>BİR KUVVET, KALDIRAÇ ÜZERİNDE ROTASYONA NEDEN OLACAK ŞEKİLDE ETKİ ETTİĞİNDE DÖNÜŞ ETKİSİ OLUŞUR. BU DÖNÜŞ ETKİSİ </a:t>
            </a:r>
            <a:r>
              <a:rPr lang="en-US" sz="2000" b="1" i="1" dirty="0" smtClean="0">
                <a:solidFill>
                  <a:srgbClr val="7030A0"/>
                </a:solidFill>
              </a:rPr>
              <a:t>TOR</a:t>
            </a:r>
            <a:r>
              <a:rPr lang="tr-TR" sz="2000" b="1" i="1" dirty="0" smtClean="0">
                <a:solidFill>
                  <a:srgbClr val="7030A0"/>
                </a:solidFill>
              </a:rPr>
              <a:t>K </a:t>
            </a:r>
            <a:r>
              <a:rPr lang="tr-TR" sz="2000" b="1" dirty="0" smtClean="0">
                <a:solidFill>
                  <a:srgbClr val="7030A0"/>
                </a:solidFill>
              </a:rPr>
              <a:t>OLARAK İSİMLENDİRİLİR</a:t>
            </a:r>
            <a:r>
              <a:rPr lang="en-US" sz="2000" b="1" dirty="0" smtClean="0">
                <a:solidFill>
                  <a:srgbClr val="7030A0"/>
                </a:solidFill>
              </a:rPr>
              <a:t>.</a:t>
            </a:r>
          </a:p>
          <a:p>
            <a:pPr eaLnBrk="1" hangingPunct="1"/>
            <a:r>
              <a:rPr lang="en-US" sz="2100" b="1" dirty="0" smtClean="0"/>
              <a:t>Rota</a:t>
            </a:r>
            <a:r>
              <a:rPr lang="tr-TR" sz="2100" b="1" dirty="0" err="1" smtClean="0"/>
              <a:t>sy</a:t>
            </a:r>
            <a:r>
              <a:rPr lang="en-US" sz="2100" b="1" dirty="0" smtClean="0"/>
              <a:t>on </a:t>
            </a:r>
            <a:r>
              <a:rPr lang="tr-TR" sz="2100" b="1" dirty="0" smtClean="0"/>
              <a:t>büyük kuvvetin yönünde oluşur. </a:t>
            </a:r>
            <a:endParaRPr lang="en-US" sz="2100" b="1" dirty="0" smtClean="0"/>
          </a:p>
          <a:p>
            <a:pPr lvl="1" algn="just" eaLnBrk="1" hangingPunct="1"/>
            <a:r>
              <a:rPr lang="tr-TR" sz="2000" b="1" dirty="0" smtClean="0">
                <a:solidFill>
                  <a:srgbClr val="7030A0"/>
                </a:solidFill>
              </a:rPr>
              <a:t>ÖRNEĞİN KOL BÜKME (BİSEPS CURL) EGZERSİZİNDE, BİDEPS BRACHİİ KASININ OLUŞTURDUĞU KUVVET, KOLUN AĞIRLIĞI, DAMBEL VE DİRSEK EKLEMİNDE EKSANTRİK HAREKET OLUŞTURAN YERÇEKİMİNİ YENER. </a:t>
            </a:r>
            <a:endParaRPr lang="en-US" sz="2000" b="1" dirty="0" smtClean="0">
              <a:solidFill>
                <a:srgbClr val="7030A0"/>
              </a:solidFill>
            </a:endParaRPr>
          </a:p>
        </p:txBody>
      </p:sp>
      <p:pic>
        <p:nvPicPr>
          <p:cNvPr id="7174" name="Picture 5" descr="05-009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00800" y="2438400"/>
            <a:ext cx="2571750" cy="2209800"/>
          </a:xfrm>
          <a:noFill/>
        </p:spPr>
      </p:pic>
      <p:sp>
        <p:nvSpPr>
          <p:cNvPr id="7" name="6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6BEF5B5-46B1-44E3-85DE-936E72BCC410}" type="datetime1">
              <a:rPr lang="tr-TR" smtClean="0"/>
              <a:t>10.8.2017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77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Fehmi TUNCEL</a:t>
            </a:r>
          </a:p>
        </p:txBody>
      </p:sp>
      <p:sp>
        <p:nvSpPr>
          <p:cNvPr id="6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88122-4F6B-42BB-8BEF-3EED21B147A7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1625"/>
            <a:ext cx="792162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FFC000"/>
                </a:solidFill>
              </a:rPr>
              <a:t>Newton’</a:t>
            </a:r>
            <a:r>
              <a:rPr lang="tr-TR" b="1" dirty="0" smtClean="0">
                <a:solidFill>
                  <a:srgbClr val="FFC000"/>
                </a:solidFill>
              </a:rPr>
              <a:t>un hareket kanunları</a:t>
            </a:r>
            <a:endParaRPr lang="en-US" b="1" dirty="0" smtClean="0">
              <a:solidFill>
                <a:srgbClr val="FFC000"/>
              </a:solidFill>
            </a:endParaRP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524000"/>
            <a:ext cx="480060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2500" b="1" dirty="0" smtClean="0"/>
              <a:t>Atalet kanunu (</a:t>
            </a:r>
            <a:r>
              <a:rPr lang="tr-TR" sz="2500" b="1" dirty="0" err="1" smtClean="0"/>
              <a:t>Inertia</a:t>
            </a:r>
            <a:r>
              <a:rPr lang="tr-TR" sz="2500" b="1" dirty="0" smtClean="0"/>
              <a:t>)</a:t>
            </a:r>
            <a:r>
              <a:rPr lang="en-US" sz="2500" b="1" dirty="0" smtClean="0"/>
              <a:t> </a:t>
            </a:r>
            <a:endParaRPr lang="en-US" sz="2500" b="1" i="1" dirty="0" smtClean="0"/>
          </a:p>
          <a:p>
            <a:pPr lvl="1" algn="just" eaLnBrk="1" hangingPunct="1"/>
            <a:r>
              <a:rPr lang="tr-TR" sz="1900" b="1" dirty="0" smtClean="0">
                <a:solidFill>
                  <a:srgbClr val="0070C0"/>
                </a:solidFill>
              </a:rPr>
              <a:t>DIŞTAN BİR KUVVET UYGULANMADIKÇA, DİNLENİK HALDE BULUNAN BİR NESNE DİNLENİK HALDE KALIR VE HAREKET HALİNDE OLAN BİR NESNE DE HAREKET HALİNDE OLUR. </a:t>
            </a:r>
            <a:endParaRPr lang="en-US" sz="1900" b="1" dirty="0" smtClean="0">
              <a:solidFill>
                <a:srgbClr val="0070C0"/>
              </a:solidFill>
            </a:endParaRPr>
          </a:p>
          <a:p>
            <a:pPr lvl="1" algn="just" eaLnBrk="1" hangingPunct="1"/>
            <a:r>
              <a:rPr lang="tr-TR" sz="1900" b="1" dirty="0" smtClean="0"/>
              <a:t>Vücudun</a:t>
            </a:r>
            <a:r>
              <a:rPr lang="en-US" sz="1900" b="1" dirty="0" smtClean="0"/>
              <a:t> inertia</a:t>
            </a:r>
            <a:r>
              <a:rPr lang="tr-TR" sz="1900" b="1" dirty="0" smtClean="0"/>
              <a:t>’</a:t>
            </a:r>
            <a:r>
              <a:rPr lang="tr-TR" sz="1900" b="1" dirty="0" err="1" smtClean="0"/>
              <a:t>sı</a:t>
            </a:r>
            <a:r>
              <a:rPr lang="tr-TR" sz="1900" b="1" dirty="0" smtClean="0"/>
              <a:t> kütlesi ile orantılıdır.</a:t>
            </a:r>
            <a:r>
              <a:rPr lang="tr-TR" sz="1900" dirty="0" smtClean="0"/>
              <a:t> </a:t>
            </a:r>
            <a:r>
              <a:rPr lang="en-US" sz="1900" dirty="0" smtClean="0"/>
              <a:t> </a:t>
            </a:r>
          </a:p>
          <a:p>
            <a:pPr lvl="2" algn="just" eaLnBrk="1" hangingPunct="1"/>
            <a:r>
              <a:rPr lang="tr-TR" sz="1700" b="1" dirty="0" smtClean="0">
                <a:solidFill>
                  <a:srgbClr val="0070C0"/>
                </a:solidFill>
              </a:rPr>
              <a:t>AĞIRLIK KALDIRMADA, FAZLA OLAN AĞIRLIK, AZ OLAN AĞIRLIĞA GÖRE, HAREKETİ DEVAM ETTİRMEDE, HAREKET GEÇİRMEDE VE HAREKETİ YAVAŞLATMADA DAHA FAZLA KAS KUVVETİ GEREKTİRİR.  </a:t>
            </a:r>
            <a:endParaRPr lang="en-US" sz="1700" b="1" dirty="0" smtClean="0">
              <a:solidFill>
                <a:srgbClr val="0070C0"/>
              </a:solidFill>
            </a:endParaRPr>
          </a:p>
        </p:txBody>
      </p:sp>
      <p:pic>
        <p:nvPicPr>
          <p:cNvPr id="8198" name="Picture 4" descr="Ace_134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43636" y="1676400"/>
            <a:ext cx="2743200" cy="4114800"/>
          </a:xfrm>
          <a:noFill/>
        </p:spPr>
      </p:pic>
      <p:sp>
        <p:nvSpPr>
          <p:cNvPr id="7" name="6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0B95CD-B02A-4009-83A0-6C979D93027C}" type="datetime1">
              <a:rPr lang="tr-TR" smtClean="0"/>
              <a:t>10.8.2017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704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Fehmi TUNCEL</a:t>
            </a:r>
          </a:p>
        </p:txBody>
      </p:sp>
      <p:sp>
        <p:nvSpPr>
          <p:cNvPr id="6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68D86-4827-40B0-9EAD-E9509DFDE546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1625"/>
            <a:ext cx="7921625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Newton’</a:t>
            </a:r>
            <a:r>
              <a:rPr lang="tr-TR" b="1" dirty="0" smtClean="0">
                <a:solidFill>
                  <a:srgbClr val="FFC000"/>
                </a:solidFill>
              </a:rPr>
              <a:t>un hareket kanunları</a:t>
            </a:r>
            <a:endParaRPr lang="en-US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600200"/>
            <a:ext cx="4953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500" b="1" dirty="0" smtClean="0"/>
              <a:t>Hız artımı (</a:t>
            </a:r>
            <a:r>
              <a:rPr lang="en-US" sz="2500" b="1" dirty="0" smtClean="0"/>
              <a:t>acceleration</a:t>
            </a:r>
            <a:r>
              <a:rPr lang="tr-TR" sz="2500" b="1" dirty="0" smtClean="0"/>
              <a:t>) kanunu</a:t>
            </a:r>
            <a:endParaRPr lang="en-US" sz="2500" b="1" dirty="0" smtClean="0"/>
          </a:p>
          <a:p>
            <a:pPr lvl="1" algn="just" eaLnBrk="1" hangingPunct="1">
              <a:lnSpc>
                <a:spcPct val="90000"/>
              </a:lnSpc>
            </a:pPr>
            <a:r>
              <a:rPr lang="tr-TR" sz="2000" b="1" dirty="0" smtClean="0">
                <a:solidFill>
                  <a:srgbClr val="0070C0"/>
                </a:solidFill>
              </a:rPr>
              <a:t>BİR NESNE ÜZERİNDE, HERHANGİ BİR YÖNDE UYGULANAN KUVVET (F), NESNENİN KÜTLESİ (M) İLE HIZ ARTIMININ (A) ÇARPIMINA EŞİTTİR </a:t>
            </a:r>
            <a:r>
              <a:rPr lang="en-US" sz="2000" b="1" dirty="0" smtClean="0">
                <a:solidFill>
                  <a:srgbClr val="0070C0"/>
                </a:solidFill>
              </a:rPr>
              <a:t>: </a:t>
            </a:r>
            <a:endParaRPr lang="tr-TR" sz="2000" b="1" dirty="0" smtClean="0">
              <a:solidFill>
                <a:srgbClr val="0070C0"/>
              </a:solidFill>
            </a:endParaRPr>
          </a:p>
          <a:p>
            <a:pPr marL="457200" lvl="1" indent="0" algn="just" eaLnBrk="1" hangingPunct="1">
              <a:lnSpc>
                <a:spcPct val="90000"/>
              </a:lnSpc>
              <a:buNone/>
            </a:pPr>
            <a:r>
              <a:rPr lang="tr-TR" sz="2000" b="1" dirty="0">
                <a:solidFill>
                  <a:srgbClr val="0070C0"/>
                </a:solidFill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</a:rPr>
              <a:t>F = MA.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tr-TR" sz="2000" b="1" dirty="0" smtClean="0">
                <a:solidFill>
                  <a:srgbClr val="0070C0"/>
                </a:solidFill>
              </a:rPr>
              <a:t>BİR NESNENİN MOMENTUMU İKİ YOLLA ARTABİLİR : 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tr-TR" sz="1600" b="1" dirty="0" smtClean="0"/>
              <a:t>Kütlesi artırılarak</a:t>
            </a:r>
            <a:endParaRPr lang="en-US" sz="1600" b="1" dirty="0" smtClean="0"/>
          </a:p>
          <a:p>
            <a:pPr lvl="2" eaLnBrk="1" hangingPunct="1">
              <a:lnSpc>
                <a:spcPct val="90000"/>
              </a:lnSpc>
            </a:pPr>
            <a:r>
              <a:rPr lang="tr-TR" sz="1600" b="1" i="1" dirty="0" smtClean="0"/>
              <a:t>Hızı </a:t>
            </a:r>
            <a:r>
              <a:rPr lang="en-US" sz="1600" b="1" dirty="0" smtClean="0"/>
              <a:t>(speed)</a:t>
            </a:r>
            <a:r>
              <a:rPr lang="tr-TR" sz="1600" b="1" dirty="0" smtClean="0"/>
              <a:t> artırılarak</a:t>
            </a:r>
            <a:endParaRPr lang="en-US" sz="1600" b="1" dirty="0" smtClean="0"/>
          </a:p>
          <a:p>
            <a:pPr lvl="1" algn="just" eaLnBrk="1" hangingPunct="1">
              <a:lnSpc>
                <a:spcPct val="90000"/>
              </a:lnSpc>
            </a:pPr>
            <a:r>
              <a:rPr lang="tr-TR" sz="2000" b="1" dirty="0" smtClean="0">
                <a:solidFill>
                  <a:srgbClr val="0070C0"/>
                </a:solidFill>
              </a:rPr>
              <a:t>AĞIRLIK KALDIRMADA, FAZLA OLAN AĞIRLIK HAFİF OLAN AĞIRLIĞA GÖRE HAREKETİ DURDURMAK VEYA  YÖNÜNÜ DEĞİŞTİRMEK İÇİN DAHA FAZLA KUVVET GEREKTİRİR. </a:t>
            </a:r>
            <a:endParaRPr lang="en-US" sz="2000" b="1" dirty="0" smtClean="0">
              <a:solidFill>
                <a:srgbClr val="0070C0"/>
              </a:solidFill>
            </a:endParaRPr>
          </a:p>
        </p:txBody>
      </p:sp>
      <p:pic>
        <p:nvPicPr>
          <p:cNvPr id="9222" name="Picture 4" descr="668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24600" y="1752600"/>
            <a:ext cx="2744788" cy="4114800"/>
          </a:xfrm>
          <a:noFill/>
        </p:spPr>
      </p:pic>
      <p:sp>
        <p:nvSpPr>
          <p:cNvPr id="7" name="6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29FEA6-A062-468E-BD14-D054919C895E}" type="datetime1">
              <a:rPr lang="tr-TR" smtClean="0"/>
              <a:t>10.8.2017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178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Fehmi TUNCEL</a:t>
            </a:r>
          </a:p>
        </p:txBody>
      </p:sp>
      <p:sp>
        <p:nvSpPr>
          <p:cNvPr id="6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9E7BE-583A-4EAA-A893-6CB9ACD80AC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1625"/>
            <a:ext cx="7921625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Newton’</a:t>
            </a:r>
            <a:r>
              <a:rPr lang="tr-TR" b="1" dirty="0" smtClean="0">
                <a:solidFill>
                  <a:srgbClr val="FFC000"/>
                </a:solidFill>
              </a:rPr>
              <a:t>un hareket kanunları</a:t>
            </a:r>
            <a:endParaRPr lang="en-US" dirty="0" smtClean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524000"/>
            <a:ext cx="51054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2100" b="1" dirty="0" smtClean="0"/>
              <a:t>Etki – Tepki kanunu  </a:t>
            </a:r>
            <a:endParaRPr lang="en-US" sz="2100" b="1" dirty="0" smtClean="0"/>
          </a:p>
          <a:p>
            <a:pPr lvl="1" algn="just" eaLnBrk="1" hangingPunct="1"/>
            <a:r>
              <a:rPr lang="tr-TR" sz="1900" b="1" dirty="0" smtClean="0">
                <a:solidFill>
                  <a:srgbClr val="0070C0"/>
                </a:solidFill>
              </a:rPr>
              <a:t>BİR KÜTLE TARAFINDAN İKİNCİ BİR KÜTLEYE KARŞI UYGULANAN HER KUVVETE KARŞI, İKİNCİ KÜTLE TARAFINDAN EŞİT VE KARŞI BİR KUVVET UYGULANIR.  </a:t>
            </a:r>
          </a:p>
          <a:p>
            <a:pPr lvl="1" algn="just" eaLnBrk="1" hangingPunct="1">
              <a:buNone/>
            </a:pPr>
            <a:endParaRPr lang="en-US" sz="1900" b="1" dirty="0" smtClean="0">
              <a:solidFill>
                <a:srgbClr val="0070C0"/>
              </a:solidFill>
            </a:endParaRPr>
          </a:p>
          <a:p>
            <a:pPr lvl="1" algn="just" eaLnBrk="1" hangingPunct="1"/>
            <a:r>
              <a:rPr lang="tr-TR" sz="1900" b="1" dirty="0" smtClean="0">
                <a:solidFill>
                  <a:srgbClr val="0070C0"/>
                </a:solidFill>
              </a:rPr>
              <a:t>TEMAS AKTİVİTELERİ SIRASINDA (KOŞMA, SIÇRAMA VB.), ZEMİN KENDİSİNE UYGULANAN KUVVETE EŞDEĞERDE BİR KARŞI KUVVET UYGULAR. </a:t>
            </a:r>
          </a:p>
          <a:p>
            <a:pPr lvl="1" algn="just" eaLnBrk="1" hangingPunct="1">
              <a:buNone/>
            </a:pPr>
            <a:endParaRPr lang="en-US" sz="1900" b="1" dirty="0" smtClean="0">
              <a:solidFill>
                <a:srgbClr val="0070C0"/>
              </a:solidFill>
            </a:endParaRPr>
          </a:p>
          <a:p>
            <a:pPr lvl="2" algn="just" eaLnBrk="1" hangingPunct="1"/>
            <a:r>
              <a:rPr lang="tr-TR" sz="1800" b="1" dirty="0" smtClean="0">
                <a:solidFill>
                  <a:srgbClr val="0070C0"/>
                </a:solidFill>
              </a:rPr>
              <a:t>BU TEPKİ KUVVETİNİN VÜCUDUN ŞOK EMMEN YAPILARINCA TELAFİ EDİLMESİ GEREKİR.  </a:t>
            </a:r>
            <a:endParaRPr lang="en-US" sz="1800" b="1" dirty="0" smtClean="0">
              <a:solidFill>
                <a:srgbClr val="0070C0"/>
              </a:solidFill>
            </a:endParaRPr>
          </a:p>
        </p:txBody>
      </p:sp>
      <p:pic>
        <p:nvPicPr>
          <p:cNvPr id="10246" name="Picture 4" descr="Ace_247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248400" y="2209800"/>
            <a:ext cx="2743200" cy="4114800"/>
          </a:xfrm>
          <a:noFill/>
        </p:spPr>
      </p:pic>
      <p:sp>
        <p:nvSpPr>
          <p:cNvPr id="7" name="6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04250CE-0C78-4213-80F2-2FD4E14765B0}" type="datetime1">
              <a:rPr lang="tr-TR" smtClean="0"/>
              <a:t>10.8.2017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480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Fehmi TUNCEL</a:t>
            </a:r>
          </a:p>
        </p:txBody>
      </p:sp>
      <p:sp>
        <p:nvSpPr>
          <p:cNvPr id="6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9C3CD-87CA-4DB8-A956-0ADBB44CDCA2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1625"/>
            <a:ext cx="7921625" cy="1143000"/>
          </a:xfrm>
        </p:spPr>
        <p:txBody>
          <a:bodyPr/>
          <a:lstStyle/>
          <a:p>
            <a:pPr eaLnBrk="1" hangingPunct="1"/>
            <a:r>
              <a:rPr lang="tr-TR" b="1" dirty="0" smtClean="0">
                <a:solidFill>
                  <a:srgbClr val="FF0000"/>
                </a:solidFill>
              </a:rPr>
              <a:t>Kas Hareketleri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600200"/>
            <a:ext cx="5638800" cy="43418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i="1" dirty="0" smtClean="0">
                <a:solidFill>
                  <a:srgbClr val="00B050"/>
                </a:solidFill>
              </a:rPr>
              <a:t>I</a:t>
            </a:r>
            <a:r>
              <a:rPr lang="tr-TR" sz="2800" b="1" i="1" dirty="0" smtClean="0">
                <a:solidFill>
                  <a:srgbClr val="00B050"/>
                </a:solidFill>
              </a:rPr>
              <a:t>z</a:t>
            </a:r>
            <a:r>
              <a:rPr lang="en-US" sz="2800" b="1" i="1" dirty="0" err="1" smtClean="0">
                <a:solidFill>
                  <a:srgbClr val="00B050"/>
                </a:solidFill>
              </a:rPr>
              <a:t>ometri</a:t>
            </a:r>
            <a:r>
              <a:rPr lang="tr-TR" sz="2800" b="1" i="1" dirty="0" smtClean="0">
                <a:solidFill>
                  <a:srgbClr val="00B050"/>
                </a:solidFill>
              </a:rPr>
              <a:t>k</a:t>
            </a:r>
            <a:r>
              <a:rPr lang="en-US" sz="2800" b="1" dirty="0" smtClean="0">
                <a:solidFill>
                  <a:srgbClr val="00B050"/>
                </a:solidFill>
              </a:rPr>
              <a:t> (</a:t>
            </a:r>
            <a:r>
              <a:rPr lang="en-US" sz="2800" b="1" dirty="0" err="1" smtClean="0">
                <a:solidFill>
                  <a:srgbClr val="00B050"/>
                </a:solidFill>
              </a:rPr>
              <a:t>stati</a:t>
            </a:r>
            <a:r>
              <a:rPr lang="tr-TR" sz="2800" b="1" dirty="0" smtClean="0">
                <a:solidFill>
                  <a:srgbClr val="00B050"/>
                </a:solidFill>
              </a:rPr>
              <a:t>k</a:t>
            </a:r>
            <a:r>
              <a:rPr lang="en-US" sz="2800" b="1" dirty="0" smtClean="0">
                <a:solidFill>
                  <a:srgbClr val="00B050"/>
                </a:solidFill>
              </a:rPr>
              <a:t>)</a:t>
            </a:r>
            <a:endParaRPr lang="tr-TR" sz="2800" b="1" dirty="0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2500" dirty="0" smtClean="0"/>
          </a:p>
          <a:p>
            <a:pPr lvl="1" algn="just" eaLnBrk="1" hangingPunct="1">
              <a:lnSpc>
                <a:spcPct val="90000"/>
              </a:lnSpc>
            </a:pPr>
            <a:r>
              <a:rPr lang="tr-TR" sz="2000" b="1" dirty="0" smtClean="0">
                <a:solidFill>
                  <a:srgbClr val="002060"/>
                </a:solidFill>
              </a:rPr>
              <a:t>KAS KASILIR ANCAK, BAĞLI OLDUĞU EKLEMLERDE HERHANGİ GÖRÜLEN BİR HAREKET YOKTUR.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tr-TR" sz="2000" b="1" dirty="0" smtClean="0">
                <a:solidFill>
                  <a:srgbClr val="002060"/>
                </a:solidFill>
              </a:rPr>
              <a:t>KARŞIT DİRENÇ, KASIN OLUŞTURDUĞU GERİLİME EŞİTTİR.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I</a:t>
            </a:r>
            <a:r>
              <a:rPr lang="tr-TR" sz="2000" b="1" dirty="0" smtClean="0">
                <a:solidFill>
                  <a:srgbClr val="002060"/>
                </a:solidFill>
              </a:rPr>
              <a:t>Z</a:t>
            </a:r>
            <a:r>
              <a:rPr lang="en-US" sz="2000" b="1" dirty="0" smtClean="0">
                <a:solidFill>
                  <a:srgbClr val="002060"/>
                </a:solidFill>
              </a:rPr>
              <a:t>OMETRİ</a:t>
            </a:r>
            <a:r>
              <a:rPr lang="tr-TR" sz="2000" b="1" dirty="0" smtClean="0">
                <a:solidFill>
                  <a:srgbClr val="002060"/>
                </a:solidFill>
              </a:rPr>
              <a:t>K ANTRENMAN, KASIN TAM OLARAK ZAYIF OLDUĞU ALAN TESPİT EDİLİP, İZOLE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tr-TR" sz="2000" b="1" dirty="0" smtClean="0">
                <a:solidFill>
                  <a:srgbClr val="002060"/>
                </a:solidFill>
              </a:rPr>
              <a:t>EDİLEREK UYGUN EKLEM AÇISINDA KUVVETLENDİRİLEBİLDİĞİ İÇİN, REHABİLİTASYON AMAÇLI KULLANILIR. 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tr-TR" sz="2000" b="1" dirty="0" smtClean="0">
                <a:solidFill>
                  <a:srgbClr val="002060"/>
                </a:solidFill>
              </a:rPr>
              <a:t>BUNA BİR ÖRNEK, DUVAR OTURMA EGZERSİZİDİR. </a:t>
            </a:r>
            <a:endParaRPr lang="en-US" sz="2000" b="1" dirty="0" smtClean="0">
              <a:solidFill>
                <a:srgbClr val="002060"/>
              </a:solidFill>
            </a:endParaRPr>
          </a:p>
        </p:txBody>
      </p:sp>
      <p:pic>
        <p:nvPicPr>
          <p:cNvPr id="5126" name="Picture 5" descr="02-01-003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0" y="2057400"/>
            <a:ext cx="1781175" cy="2667000"/>
          </a:xfrm>
          <a:noFill/>
        </p:spPr>
      </p:pic>
      <p:sp>
        <p:nvSpPr>
          <p:cNvPr id="7" name="6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B3F4704-5B29-45CB-B9D5-3A1697C51A7F}" type="datetime1">
              <a:rPr lang="tr-TR" smtClean="0"/>
              <a:t>10.8.2017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Fehmi TUNCEL</a:t>
            </a:r>
          </a:p>
        </p:txBody>
      </p:sp>
      <p:sp>
        <p:nvSpPr>
          <p:cNvPr id="7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84DE6-60FA-41DC-9946-F2FC3475306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1625"/>
            <a:ext cx="7921625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Kas Hareketleri</a:t>
            </a:r>
            <a:endParaRPr lang="en-US" dirty="0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524000"/>
            <a:ext cx="5334000" cy="44180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tr-TR" sz="2100" dirty="0" smtClean="0">
                <a:solidFill>
                  <a:srgbClr val="002060"/>
                </a:solidFill>
              </a:rPr>
              <a:t>K</a:t>
            </a:r>
            <a:r>
              <a:rPr lang="en-US" sz="2400" dirty="0" smtClean="0">
                <a:solidFill>
                  <a:srgbClr val="002060"/>
                </a:solidFill>
              </a:rPr>
              <a:t>on</a:t>
            </a:r>
            <a:r>
              <a:rPr lang="tr-TR" sz="2400" dirty="0" err="1" smtClean="0">
                <a:solidFill>
                  <a:srgbClr val="002060"/>
                </a:solidFill>
              </a:rPr>
              <a:t>sa</a:t>
            </a:r>
            <a:r>
              <a:rPr lang="en-US" sz="2400" dirty="0" err="1" smtClean="0">
                <a:solidFill>
                  <a:srgbClr val="002060"/>
                </a:solidFill>
              </a:rPr>
              <a:t>ntri</a:t>
            </a:r>
            <a:r>
              <a:rPr lang="tr-TR" sz="2400" dirty="0" smtClean="0">
                <a:solidFill>
                  <a:srgbClr val="002060"/>
                </a:solidFill>
              </a:rPr>
              <a:t>k</a:t>
            </a:r>
            <a:r>
              <a:rPr lang="en-US" sz="2400" dirty="0" smtClean="0">
                <a:solidFill>
                  <a:srgbClr val="002060"/>
                </a:solidFill>
              </a:rPr>
              <a:t> (</a:t>
            </a:r>
            <a:r>
              <a:rPr lang="tr-TR" sz="2400" dirty="0" smtClean="0">
                <a:solidFill>
                  <a:srgbClr val="002060"/>
                </a:solidFill>
              </a:rPr>
              <a:t>kısalan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tr-TR" sz="2000" b="1" dirty="0" smtClean="0">
                <a:solidFill>
                  <a:srgbClr val="002060"/>
                </a:solidFill>
              </a:rPr>
              <a:t>KAS KISALIR VE KARŞIT KUVVETİ (DİRENCİ) YENER.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tr-TR" sz="2000" b="1" dirty="0" smtClean="0">
                <a:solidFill>
                  <a:srgbClr val="002060"/>
                </a:solidFill>
              </a:rPr>
              <a:t>BİR ÖRNEK,</a:t>
            </a:r>
            <a:r>
              <a:rPr lang="en-US" sz="2000" b="1" dirty="0" smtClean="0">
                <a:solidFill>
                  <a:srgbClr val="002060"/>
                </a:solidFill>
              </a:rPr>
              <a:t> BİCEPS CURL</a:t>
            </a:r>
            <a:r>
              <a:rPr lang="tr-TR" sz="2000" b="1" dirty="0" smtClean="0">
                <a:solidFill>
                  <a:srgbClr val="002060"/>
                </a:solidFill>
              </a:rPr>
              <a:t> HAREKETİNİN “YUKARIYA” DOĞRU UYGULANAN SAFHASIDIR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endParaRPr lang="tr-TR" sz="2000" b="1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  <a:buNone/>
            </a:pPr>
            <a:endParaRPr lang="en-US" sz="17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E</a:t>
            </a:r>
            <a:r>
              <a:rPr lang="tr-TR" sz="2400" dirty="0" err="1" smtClean="0">
                <a:solidFill>
                  <a:srgbClr val="002060"/>
                </a:solidFill>
              </a:rPr>
              <a:t>ksa</a:t>
            </a:r>
            <a:r>
              <a:rPr lang="en-US" sz="2400" dirty="0" err="1" smtClean="0">
                <a:solidFill>
                  <a:srgbClr val="002060"/>
                </a:solidFill>
              </a:rPr>
              <a:t>ntri</a:t>
            </a:r>
            <a:r>
              <a:rPr lang="tr-TR" sz="2400" dirty="0" smtClean="0">
                <a:solidFill>
                  <a:srgbClr val="002060"/>
                </a:solidFill>
              </a:rPr>
              <a:t>k</a:t>
            </a:r>
            <a:r>
              <a:rPr lang="en-US" sz="2400" dirty="0" smtClean="0">
                <a:solidFill>
                  <a:srgbClr val="002060"/>
                </a:solidFill>
              </a:rPr>
              <a:t> (</a:t>
            </a:r>
            <a:r>
              <a:rPr lang="tr-TR" sz="2400" dirty="0" smtClean="0">
                <a:solidFill>
                  <a:srgbClr val="002060"/>
                </a:solidFill>
              </a:rPr>
              <a:t>uzayan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tr-TR" sz="2000" b="1" dirty="0" smtClean="0">
                <a:solidFill>
                  <a:srgbClr val="002060"/>
                </a:solidFill>
              </a:rPr>
              <a:t>KAS, UZAYIP DİNLENME POZİSYONUNA DÖNERKEN KUVVET ÜRETİR.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tr-TR" sz="2000" b="1" dirty="0" smtClean="0">
                <a:solidFill>
                  <a:srgbClr val="002060"/>
                </a:solidFill>
              </a:rPr>
              <a:t>DIŞ KUVVET, KASILMANIN OLUŞTURDUĞU KUVVETTEN FAZLADIR.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tr-TR" sz="2000" b="1" dirty="0" smtClean="0">
                <a:solidFill>
                  <a:srgbClr val="002060"/>
                </a:solidFill>
              </a:rPr>
              <a:t>BİR ÖRNEK, </a:t>
            </a:r>
            <a:r>
              <a:rPr lang="en-US" sz="2000" b="1" dirty="0" smtClean="0">
                <a:solidFill>
                  <a:srgbClr val="002060"/>
                </a:solidFill>
              </a:rPr>
              <a:t>BİCEPS CURL</a:t>
            </a:r>
            <a:r>
              <a:rPr lang="tr-TR" sz="2000" b="1" dirty="0" smtClean="0">
                <a:solidFill>
                  <a:srgbClr val="002060"/>
                </a:solidFill>
              </a:rPr>
              <a:t> HAREKETİNİN “AŞAĞI DOĞRU” OLAN SAFHASIDIR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150" name="Picture 5" descr="02-02-015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0" y="1752600"/>
            <a:ext cx="1316038" cy="1981200"/>
          </a:xfrm>
          <a:noFill/>
        </p:spPr>
      </p:pic>
      <p:pic>
        <p:nvPicPr>
          <p:cNvPr id="6151" name="Picture 8" descr="02-02-015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858000" y="3962400"/>
            <a:ext cx="1316038" cy="1981200"/>
          </a:xfrm>
          <a:noFill/>
        </p:spPr>
      </p:pic>
      <p:sp>
        <p:nvSpPr>
          <p:cNvPr id="8" name="7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1E5E850-5974-41A0-814D-A932F836AE35}" type="datetime1">
              <a:rPr lang="tr-TR" smtClean="0"/>
              <a:t>10.8.2017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1646</Words>
  <Application>Microsoft Office PowerPoint</Application>
  <PresentationFormat>Ekran Gösterisi (4:3)</PresentationFormat>
  <Paragraphs>241</Paragraphs>
  <Slides>23</Slides>
  <Notes>23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7" baseType="lpstr">
      <vt:lpstr>Arial</vt:lpstr>
      <vt:lpstr>Calibri</vt:lpstr>
      <vt:lpstr>Verdana</vt:lpstr>
      <vt:lpstr>Ofis Teması</vt:lpstr>
      <vt:lpstr>BAÖ 107 İnsan Anatomisi ve Kinesiyolojisi (4 0) 4  -Kaldıraçlar- </vt:lpstr>
      <vt:lpstr>Hareketin Anatomik Planları</vt:lpstr>
      <vt:lpstr>Kaldıraçlar</vt:lpstr>
      <vt:lpstr>Tork</vt:lpstr>
      <vt:lpstr>Newton’un hareket kanunları</vt:lpstr>
      <vt:lpstr>Newton’un hareket kanunları</vt:lpstr>
      <vt:lpstr>Newton’un hareket kanunları</vt:lpstr>
      <vt:lpstr>Kas Hareketleri</vt:lpstr>
      <vt:lpstr>Kas Hareketleri</vt:lpstr>
      <vt:lpstr>Kas Rolleri</vt:lpstr>
      <vt:lpstr>Kas Rolleri</vt:lpstr>
      <vt:lpstr>Kas Rolleri</vt:lpstr>
      <vt:lpstr>Egzersiz Hareket Analizleri</vt:lpstr>
      <vt:lpstr>Vücut ağırlık merkezi</vt:lpstr>
      <vt:lpstr>Postürel denge </vt:lpstr>
      <vt:lpstr>Vertebral kolon</vt:lpstr>
      <vt:lpstr>Ideal (neutral) sıralanma (pozisyon)</vt:lpstr>
      <vt:lpstr>Neutral sıralanmadan sapmalar</vt:lpstr>
      <vt:lpstr>Neutral sıralanmadan sapmalar</vt:lpstr>
      <vt:lpstr>Pelvis ve vertebral kolon</vt:lpstr>
      <vt:lpstr>Pelvik kaldırma (tilt)</vt:lpstr>
      <vt:lpstr>Egzersiz sırasında neutral vertebral kolon</vt:lpstr>
      <vt:lpstr>Kaynaklar 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BSÖ 201      (2 2) 3 EGZERSİZ FİZYOLOJİSİ </dc:title>
  <dc:creator>Adsız</dc:creator>
  <cp:lastModifiedBy>TUNCEL</cp:lastModifiedBy>
  <cp:revision>129</cp:revision>
  <dcterms:created xsi:type="dcterms:W3CDTF">2013-08-23T13:39:04Z</dcterms:created>
  <dcterms:modified xsi:type="dcterms:W3CDTF">2017-08-10T15:14:43Z</dcterms:modified>
</cp:coreProperties>
</file>