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8" r:id="rId1"/>
  </p:sldMasterIdLst>
  <p:notesMasterIdLst>
    <p:notesMasterId r:id="rId12"/>
  </p:notesMasterIdLst>
  <p:handoutMasterIdLst>
    <p:handoutMasterId r:id="rId13"/>
  </p:handoutMasterIdLst>
  <p:sldIdLst>
    <p:sldId id="307" r:id="rId2"/>
    <p:sldId id="311" r:id="rId3"/>
    <p:sldId id="322" r:id="rId4"/>
    <p:sldId id="316" r:id="rId5"/>
    <p:sldId id="323" r:id="rId6"/>
    <p:sldId id="321" r:id="rId7"/>
    <p:sldId id="324" r:id="rId8"/>
    <p:sldId id="317" r:id="rId9"/>
    <p:sldId id="319" r:id="rId10"/>
    <p:sldId id="312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9173"/>
    <p:restoredTop sz="92893" autoAdjust="0"/>
  </p:normalViewPr>
  <p:slideViewPr>
    <p:cSldViewPr snapToGrid="0" snapToObjects="1">
      <p:cViewPr varScale="1">
        <p:scale>
          <a:sx n="63" d="100"/>
          <a:sy n="63" d="100"/>
        </p:scale>
        <p:origin x="200" y="8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F42C28-EF26-FB48-A700-1774AAC97D04}" type="datetime1">
              <a:rPr lang="en-US" smtClean="0"/>
              <a:t>5/9/20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11B0F1-8534-E444-AEEA-77BB8C432E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95341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0D90C2-D41D-7442-AB0E-A0AF20EBA49C}" type="datetime1">
              <a:rPr lang="en-US" smtClean="0"/>
              <a:t>5/9/20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32D4FF-3F6A-F143-980C-D4EB3FDC52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6528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46404" y="758952"/>
            <a:ext cx="706374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660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6404" y="4800600"/>
            <a:ext cx="7063740" cy="1691640"/>
          </a:xfrm>
        </p:spPr>
        <p:txBody>
          <a:bodyPr>
            <a:normAutofit/>
          </a:bodyPr>
          <a:lstStyle>
            <a:lvl1pPr marL="0" indent="0" algn="l">
              <a:buNone/>
              <a:defRPr sz="2000" baseline="0">
                <a:solidFill>
                  <a:schemeClr val="tx1">
                    <a:lumMod val="8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3429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0000"/>
                    <a:lumOff val="80000"/>
                  </a:schemeClr>
                </a:solidFill>
              </a:defRPr>
            </a:lvl1pPr>
          </a:lstStyle>
          <a:p>
            <a:fld id="{9A9DAC05-7E70-E046-A8BC-F9D875A00DF4}" type="datetime1">
              <a:rPr lang="en-US" smtClean="0"/>
              <a:t>5/9/20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60000"/>
                    <a:lumOff val="40000"/>
                  </a:schemeClr>
                </a:solidFill>
              </a:defRPr>
            </a:lvl1pPr>
          </a:lstStyle>
          <a:p>
            <a:fld id="{B0E34495-0114-2F4E-BF2F-3A865854BF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11146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3B11F-CB76-E344-BA39-B8B8E491D7FF}" type="datetime1">
              <a:rPr lang="en-US" smtClean="0"/>
              <a:t>5/9/20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34495-0114-2F4E-BF2F-3A865854BF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4922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86525" y="381000"/>
            <a:ext cx="1857375" cy="58975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1500" y="381000"/>
            <a:ext cx="5800725" cy="58975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00D4F-F8DD-F747-8DB9-F809CF1E2F20}" type="datetime1">
              <a:rPr lang="en-US" smtClean="0"/>
              <a:t>5/9/20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34495-0114-2F4E-BF2F-3A865854BF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25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BAC9A-02FC-E741-9BB2-D018128610AF}" type="datetime1">
              <a:rPr lang="en-US" smtClean="0"/>
              <a:t>5/9/20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34495-0114-2F4E-BF2F-3A865854BF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7377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6404" y="758952"/>
            <a:ext cx="706374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6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6404" y="4800600"/>
            <a:ext cx="706374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1BA20-4769-4C4E-AE1B-8F623739C37E}" type="datetime1">
              <a:rPr lang="en-US" smtClean="0"/>
              <a:t>5/9/20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34495-0114-2F4E-BF2F-3A865854BF5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3429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604320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6404" y="1828801"/>
            <a:ext cx="336042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94860" y="1828801"/>
            <a:ext cx="336042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75583-4550-3B4E-9E45-4BF01978924D}" type="datetime1">
              <a:rPr lang="en-US" smtClean="0"/>
              <a:t>5/9/20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34495-0114-2F4E-BF2F-3A865854BF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8739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6404" y="1717185"/>
            <a:ext cx="336042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46404" y="2507550"/>
            <a:ext cx="336042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4599432" y="1717185"/>
            <a:ext cx="3364992" cy="731520"/>
          </a:xfrm>
        </p:spPr>
        <p:txBody>
          <a:bodyPr anchor="b">
            <a:normAutofit/>
          </a:bodyPr>
          <a:lstStyle>
            <a:lvl1pPr marL="0" indent="0">
              <a:buFontTx/>
              <a:buNone/>
              <a:defRPr lang="en-US" sz="1800" b="0" kern="1200" spc="10" baseline="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95000"/>
              </a:lnSpc>
              <a:spcBef>
                <a:spcPts val="0"/>
              </a:spcBef>
              <a:spcAft>
                <a:spcPts val="200"/>
              </a:spcAft>
              <a:buClr>
                <a:schemeClr val="accent1"/>
              </a:buClr>
              <a:buSzPct val="8000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94860" y="2507550"/>
            <a:ext cx="336042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F564E-60F3-814E-A974-BFF0889CBB86}" type="datetime1">
              <a:rPr lang="en-US" smtClean="0"/>
              <a:t>5/9/20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34495-0114-2F4E-BF2F-3A865854BF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6154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1B2D8-0696-6A4F-8B72-42A4C1395CDE}" type="datetime1">
              <a:rPr lang="en-US" smtClean="0"/>
              <a:t>5/9/20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34495-0114-2F4E-BF2F-3A865854BF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2776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5FE51-B1E8-9E4D-BCF0-6CB77306CE91}" type="datetime1">
              <a:rPr lang="en-US" smtClean="0"/>
              <a:t>5/9/20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34495-0114-2F4E-BF2F-3A865854BF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6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400300" cy="1600197"/>
          </a:xfrm>
        </p:spPr>
        <p:txBody>
          <a:bodyPr anchor="b">
            <a:normAutofit/>
          </a:bodyPr>
          <a:lstStyle>
            <a:lvl1pPr>
              <a:defRPr sz="28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78200" y="685800"/>
            <a:ext cx="4559300" cy="5486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99735"/>
            <a:ext cx="24003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B5773-E136-E54B-A7C1-165FD837FC31}" type="datetime1">
              <a:rPr lang="en-US" smtClean="0"/>
              <a:t>5/9/20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34495-0114-2F4E-BF2F-3A865854BF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782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8469630" cy="1752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257800"/>
            <a:ext cx="748665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1"/>
            <a:ext cx="8469630" cy="5128923"/>
          </a:xfrm>
          <a:blipFill>
            <a:blip r:embed="rId2"/>
            <a:stretch>
              <a:fillRect/>
            </a:stretch>
          </a:blipFill>
        </p:spPr>
        <p:txBody>
          <a:bodyPr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6108590"/>
            <a:ext cx="748665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46B88-1CFD-474A-BEA7-FDB1C35D5932}" type="datetime1">
              <a:rPr lang="en-US" smtClean="0"/>
              <a:t>5/9/20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34495-0114-2F4E-BF2F-3A865854BF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025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418195" y="0"/>
            <a:ext cx="73152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46404" y="365760"/>
            <a:ext cx="726948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6404" y="1828801"/>
            <a:ext cx="644652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831456" y="1044178"/>
            <a:ext cx="1904999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fld id="{38220521-94D3-9440-AB3C-81C09224D575}" type="datetime1">
              <a:rPr lang="en-US" smtClean="0"/>
              <a:t>5/9/20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6993255" y="4092178"/>
            <a:ext cx="3581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41055" y="6172201"/>
            <a:ext cx="685800" cy="593725"/>
          </a:xfrm>
          <a:prstGeom prst="rect">
            <a:avLst/>
          </a:prstGeom>
        </p:spPr>
        <p:txBody>
          <a:bodyPr vert="horz" lIns="27432" tIns="45720" rIns="27432" bIns="45720" rtlCol="0" anchor="ctr">
            <a:normAutofit/>
          </a:bodyPr>
          <a:lstStyle>
            <a:lvl1pPr algn="ctr">
              <a:defRPr sz="32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B0E34495-0114-2F4E-BF2F-3A865854BF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0047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3.png"/><Relationship Id="rId7" Type="http://schemas.openxmlformats.org/officeDocument/2006/relationships/image" Target="../media/image1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42900" y="809624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3600" dirty="0"/>
              <a:t>Imperfections in Solids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34495-0114-2F4E-BF2F-3A865854BF54}" type="slidenum">
              <a:rPr lang="en-US" smtClean="0"/>
              <a:t>1</a:t>
            </a:fld>
            <a:endParaRPr lang="en-US"/>
          </a:p>
        </p:txBody>
      </p:sp>
      <p:sp>
        <p:nvSpPr>
          <p:cNvPr id="11" name="Rectangle 5"/>
          <p:cNvSpPr txBox="1">
            <a:spLocks noChangeArrowheads="1"/>
          </p:cNvSpPr>
          <p:nvPr/>
        </p:nvSpPr>
        <p:spPr>
          <a:xfrm>
            <a:off x="571500" y="1952624"/>
            <a:ext cx="8001000" cy="2670176"/>
          </a:xfrm>
          <a:prstGeom prst="rect">
            <a:avLst/>
          </a:prstGeom>
          <a:noFill/>
          <a:ln/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endParaRPr lang="en-US" sz="2400" dirty="0"/>
          </a:p>
          <a:p>
            <a:pPr marL="0" indent="0" algn="just">
              <a:buNone/>
            </a:pPr>
            <a:endParaRPr lang="en-US" sz="2400" dirty="0"/>
          </a:p>
          <a:p>
            <a:pPr algn="just"/>
            <a:r>
              <a:rPr lang="en-US" sz="2400" dirty="0"/>
              <a:t>Types of imperfections</a:t>
            </a:r>
          </a:p>
          <a:p>
            <a:pPr lvl="1" algn="just"/>
            <a:r>
              <a:rPr lang="en-US" sz="2400" dirty="0"/>
              <a:t>point defects, </a:t>
            </a:r>
          </a:p>
          <a:p>
            <a:pPr lvl="1" algn="just"/>
            <a:r>
              <a:rPr lang="en-US" sz="2400" dirty="0"/>
              <a:t>line defects (or dislocations), </a:t>
            </a:r>
          </a:p>
          <a:p>
            <a:pPr lvl="1" algn="just"/>
            <a:r>
              <a:rPr lang="en-US" sz="2400" dirty="0"/>
              <a:t>surface defects.</a:t>
            </a:r>
          </a:p>
        </p:txBody>
      </p:sp>
    </p:spTree>
    <p:extLst>
      <p:ext uri="{BB962C8B-B14F-4D97-AF65-F5344CB8AC3E}">
        <p14:creationId xmlns:p14="http://schemas.microsoft.com/office/powerpoint/2010/main" val="14773961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34495-0114-2F4E-BF2F-3A865854BF54}" type="slidenum">
              <a:rPr lang="en-US" smtClean="0"/>
              <a:t>10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29988" y="2207105"/>
            <a:ext cx="7628679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dirty="0">
                <a:latin typeface="Cambria" charset="0"/>
                <a:ea typeface="ＭＳ 明朝" charset="-128"/>
                <a:cs typeface="Arial" charset="0"/>
              </a:rPr>
              <a:t>Donald R. </a:t>
            </a:r>
            <a:r>
              <a:rPr lang="en-US" dirty="0" err="1">
                <a:latin typeface="Cambria" charset="0"/>
                <a:ea typeface="ＭＳ 明朝" charset="-128"/>
                <a:cs typeface="Arial" charset="0"/>
              </a:rPr>
              <a:t>Askeland</a:t>
            </a:r>
            <a:r>
              <a:rPr lang="en-US" dirty="0">
                <a:latin typeface="Cambria" charset="0"/>
                <a:ea typeface="ＭＳ 明朝" charset="-128"/>
                <a:cs typeface="Arial" charset="0"/>
              </a:rPr>
              <a:t>, Pradeep P. </a:t>
            </a:r>
            <a:r>
              <a:rPr lang="en-US" dirty="0" err="1">
                <a:latin typeface="Cambria" charset="0"/>
                <a:ea typeface="ＭＳ 明朝" charset="-128"/>
                <a:cs typeface="Arial" charset="0"/>
              </a:rPr>
              <a:t>Fulay</a:t>
            </a:r>
            <a:r>
              <a:rPr lang="en-US" dirty="0">
                <a:latin typeface="Cambria" charset="0"/>
                <a:ea typeface="ＭＳ 明朝" charset="-128"/>
                <a:cs typeface="Arial" charset="0"/>
              </a:rPr>
              <a:t>, </a:t>
            </a:r>
            <a:r>
              <a:rPr lang="en-US" dirty="0" err="1">
                <a:latin typeface="Cambria" charset="0"/>
                <a:ea typeface="ＭＳ 明朝" charset="-128"/>
                <a:cs typeface="Arial" charset="0"/>
              </a:rPr>
              <a:t>Wendelin</a:t>
            </a:r>
            <a:r>
              <a:rPr lang="en-US" dirty="0">
                <a:latin typeface="Cambria" charset="0"/>
                <a:ea typeface="ＭＳ 明朝" charset="-128"/>
                <a:cs typeface="Arial" charset="0"/>
              </a:rPr>
              <a:t> J. Wright, The Science and Engineering of Materials, Sixth Edition</a:t>
            </a:r>
            <a:endParaRPr lang="en-US" sz="2000" dirty="0">
              <a:latin typeface="Cambria" charset="0"/>
              <a:ea typeface="ＭＳ 明朝" charset="-128"/>
              <a:cs typeface="Times New Roman" charset="0"/>
            </a:endParaRPr>
          </a:p>
          <a:p>
            <a:pPr algn="just">
              <a:spcAft>
                <a:spcPts val="0"/>
              </a:spcAft>
            </a:pPr>
            <a:r>
              <a:rPr lang="en-US" dirty="0">
                <a:latin typeface="Cambria" charset="0"/>
                <a:ea typeface="ＭＳ 明朝" charset="-128"/>
                <a:cs typeface="Arial" charset="0"/>
              </a:rPr>
              <a:t> </a:t>
            </a:r>
            <a:endParaRPr lang="en-US" sz="2000" dirty="0">
              <a:latin typeface="Cambria" charset="0"/>
              <a:ea typeface="ＭＳ 明朝" charset="-128"/>
              <a:cs typeface="Times New Roman" charset="0"/>
            </a:endParaRPr>
          </a:p>
          <a:p>
            <a:pPr algn="just">
              <a:spcAft>
                <a:spcPts val="0"/>
              </a:spcAft>
            </a:pPr>
            <a:r>
              <a:rPr lang="en-US" dirty="0">
                <a:latin typeface="Cambria" charset="0"/>
                <a:ea typeface="ＭＳ 明朝" charset="-128"/>
                <a:cs typeface="Arial" charset="0"/>
              </a:rPr>
              <a:t>William D. Callister, David G. </a:t>
            </a:r>
            <a:r>
              <a:rPr lang="en-US" dirty="0" err="1">
                <a:latin typeface="Cambria" charset="0"/>
                <a:ea typeface="ＭＳ 明朝" charset="-128"/>
                <a:cs typeface="Arial" charset="0"/>
              </a:rPr>
              <a:t>Rethwisch</a:t>
            </a:r>
            <a:r>
              <a:rPr lang="en-US" dirty="0">
                <a:latin typeface="Cambria" charset="0"/>
                <a:ea typeface="ＭＳ 明朝" charset="-128"/>
                <a:cs typeface="Arial" charset="0"/>
              </a:rPr>
              <a:t>, Materials Science and Engineering, Eighth Edition, Wiley, 2011.</a:t>
            </a:r>
            <a:endParaRPr lang="en-US" sz="2000" dirty="0">
              <a:effectLst/>
              <a:latin typeface="Cambria" charset="0"/>
              <a:ea typeface="ＭＳ 明朝" charset="-128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06873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D91D8-285F-6F45-BDC9-0FBF8F3F8E4C}" type="slidenum">
              <a:rPr lang="en-US"/>
              <a:pPr/>
              <a:t>2</a:t>
            </a:fld>
            <a:endParaRPr lang="en-US"/>
          </a:p>
        </p:txBody>
      </p:sp>
      <p:sp>
        <p:nvSpPr>
          <p:cNvPr id="53250" name="Rectangle 2"/>
          <p:cNvSpPr>
            <a:spLocks noChangeArrowheads="1"/>
          </p:cNvSpPr>
          <p:nvPr/>
        </p:nvSpPr>
        <p:spPr bwMode="auto">
          <a:xfrm>
            <a:off x="440266" y="1244599"/>
            <a:ext cx="7848600" cy="49276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285750" indent="-285750" algn="just">
              <a:lnSpc>
                <a:spcPct val="150000"/>
              </a:lnSpc>
              <a:spcBef>
                <a:spcPct val="20000"/>
              </a:spcBef>
              <a:buClr>
                <a:schemeClr val="tx1"/>
              </a:buClr>
              <a:buFont typeface="Arial"/>
              <a:buChar char="•"/>
            </a:pPr>
            <a:r>
              <a:rPr lang="en-US" b="1" i="1" dirty="0">
                <a:solidFill>
                  <a:srgbClr val="000000"/>
                </a:solidFill>
              </a:rPr>
              <a:t>Plastic deformation </a:t>
            </a:r>
            <a:r>
              <a:rPr lang="en-US" dirty="0">
                <a:solidFill>
                  <a:srgbClr val="000000"/>
                </a:solidFill>
              </a:rPr>
              <a:t>is defined as a irreversible deformation or change in shape that occurs when the force or stress is removed.</a:t>
            </a:r>
          </a:p>
          <a:p>
            <a:pPr marL="742950" lvl="1" indent="-285750" algn="just">
              <a:lnSpc>
                <a:spcPct val="150000"/>
              </a:lnSpc>
              <a:spcBef>
                <a:spcPct val="20000"/>
              </a:spcBef>
              <a:buClr>
                <a:schemeClr val="tx1"/>
              </a:buClr>
              <a:buFont typeface="Arial"/>
              <a:buChar char="•"/>
            </a:pPr>
            <a:r>
              <a:rPr lang="en-US" dirty="0">
                <a:solidFill>
                  <a:srgbClr val="000000"/>
                </a:solidFill>
              </a:rPr>
              <a:t>Permanent deformation which is caused by dislocation motion.</a:t>
            </a:r>
          </a:p>
          <a:p>
            <a:pPr marL="285750" indent="-285750" algn="just">
              <a:lnSpc>
                <a:spcPct val="150000"/>
              </a:lnSpc>
              <a:spcBef>
                <a:spcPct val="20000"/>
              </a:spcBef>
              <a:buClr>
                <a:schemeClr val="tx1"/>
              </a:buClr>
              <a:buFont typeface="Arial"/>
              <a:buChar char="•"/>
            </a:pPr>
            <a:r>
              <a:rPr lang="en-US" b="1" i="1" dirty="0">
                <a:solidFill>
                  <a:srgbClr val="000000"/>
                </a:solidFill>
              </a:rPr>
              <a:t>Elastic deformation </a:t>
            </a:r>
            <a:r>
              <a:rPr lang="en-US" dirty="0">
                <a:solidFill>
                  <a:srgbClr val="000000"/>
                </a:solidFill>
              </a:rPr>
              <a:t>is a deformation that is fully recovered when the stress is removed.</a:t>
            </a:r>
          </a:p>
          <a:p>
            <a:pPr marL="742950" lvl="1" indent="-285750" algn="just">
              <a:lnSpc>
                <a:spcPct val="150000"/>
              </a:lnSpc>
              <a:spcBef>
                <a:spcPct val="20000"/>
              </a:spcBef>
              <a:buClr>
                <a:schemeClr val="tx1"/>
              </a:buClr>
              <a:buFont typeface="Arial"/>
              <a:buChar char="•"/>
            </a:pPr>
            <a:r>
              <a:rPr lang="en-US" dirty="0">
                <a:solidFill>
                  <a:srgbClr val="000000"/>
                </a:solidFill>
              </a:rPr>
              <a:t>Temporary change in the shape</a:t>
            </a:r>
          </a:p>
          <a:p>
            <a:pPr marL="742950" lvl="1" indent="-285750" algn="just">
              <a:lnSpc>
                <a:spcPct val="150000"/>
              </a:lnSpc>
              <a:spcBef>
                <a:spcPct val="20000"/>
              </a:spcBef>
              <a:buClr>
                <a:schemeClr val="tx1"/>
              </a:buClr>
              <a:buFont typeface="Arial"/>
              <a:buChar char="•"/>
            </a:pPr>
            <a:r>
              <a:rPr lang="en-US" dirty="0">
                <a:solidFill>
                  <a:srgbClr val="000000"/>
                </a:solidFill>
              </a:rPr>
              <a:t>No dislocation motion</a:t>
            </a:r>
          </a:p>
          <a:p>
            <a:pPr marL="285750" indent="-285750" algn="just">
              <a:lnSpc>
                <a:spcPct val="150000"/>
              </a:lnSpc>
              <a:spcBef>
                <a:spcPct val="20000"/>
              </a:spcBef>
              <a:buClr>
                <a:schemeClr val="tx1"/>
              </a:buClr>
              <a:buFont typeface="Arial"/>
              <a:buChar char="•"/>
            </a:pPr>
            <a:r>
              <a:rPr lang="en-US" b="1" i="1" dirty="0">
                <a:solidFill>
                  <a:srgbClr val="000000"/>
                </a:solidFill>
              </a:rPr>
              <a:t>Dislocation density </a:t>
            </a:r>
            <a:r>
              <a:rPr lang="en-US" dirty="0">
                <a:solidFill>
                  <a:srgbClr val="000000"/>
                </a:solidFill>
              </a:rPr>
              <a:t>is defined as the ratio of the total length of dislocation line and volume of the material.</a:t>
            </a:r>
          </a:p>
          <a:p>
            <a:pPr marL="285750" indent="-285750" algn="just" eaLnBrk="1" hangingPunct="1">
              <a:lnSpc>
                <a:spcPct val="150000"/>
              </a:lnSpc>
              <a:spcBef>
                <a:spcPct val="20000"/>
              </a:spcBef>
              <a:buClr>
                <a:schemeClr val="tx1"/>
              </a:buClr>
              <a:buFont typeface="Arial"/>
              <a:buChar char="•"/>
            </a:pPr>
            <a:endParaRPr lang="en-US" sz="2400" dirty="0">
              <a:solidFill>
                <a:srgbClr val="000000"/>
              </a:solidFill>
            </a:endParaRPr>
          </a:p>
        </p:txBody>
      </p:sp>
      <p:sp>
        <p:nvSpPr>
          <p:cNvPr id="53251" name="Text Box 3"/>
          <p:cNvSpPr txBox="1">
            <a:spLocks noChangeArrowheads="1"/>
          </p:cNvSpPr>
          <p:nvPr/>
        </p:nvSpPr>
        <p:spPr bwMode="auto">
          <a:xfrm>
            <a:off x="220663" y="190212"/>
            <a:ext cx="7620000" cy="5847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/>
              <a:t>Significance of Dislocations</a:t>
            </a: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364066" y="3557588"/>
            <a:ext cx="8001000" cy="177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469900" indent="-469900" eaLnBrk="1" hangingPunct="1">
              <a:spcBef>
                <a:spcPct val="20000"/>
              </a:spcBef>
              <a:buClr>
                <a:schemeClr val="accent2"/>
              </a:buClr>
              <a:buFont typeface="Wingdings" charset="0"/>
              <a:buChar char="o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9429561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D91D8-285F-6F45-BDC9-0FBF8F3F8E4C}" type="slidenum">
              <a:rPr lang="en-US"/>
              <a:pPr/>
              <a:t>3</a:t>
            </a:fld>
            <a:endParaRPr lang="en-US"/>
          </a:p>
        </p:txBody>
      </p:sp>
      <p:sp>
        <p:nvSpPr>
          <p:cNvPr id="53250" name="Rectangle 2"/>
          <p:cNvSpPr>
            <a:spLocks noChangeArrowheads="1"/>
          </p:cNvSpPr>
          <p:nvPr/>
        </p:nvSpPr>
        <p:spPr bwMode="auto">
          <a:xfrm>
            <a:off x="169334" y="1075268"/>
            <a:ext cx="7848600" cy="53255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285750" indent="-285750" algn="just">
              <a:lnSpc>
                <a:spcPct val="150000"/>
              </a:lnSpc>
              <a:spcBef>
                <a:spcPct val="20000"/>
              </a:spcBef>
              <a:buClr>
                <a:schemeClr val="tx1"/>
              </a:buClr>
              <a:buFont typeface="Arial"/>
              <a:buChar char="•"/>
            </a:pPr>
            <a:r>
              <a:rPr lang="en-US" b="1" i="1" u="sng" dirty="0">
                <a:solidFill>
                  <a:srgbClr val="000000"/>
                </a:solidFill>
              </a:rPr>
              <a:t>Slip in Metals</a:t>
            </a:r>
          </a:p>
          <a:p>
            <a:pPr marL="742950" lvl="1" indent="-285750" algn="just">
              <a:lnSpc>
                <a:spcPct val="150000"/>
              </a:lnSpc>
              <a:spcBef>
                <a:spcPct val="20000"/>
              </a:spcBef>
              <a:buClr>
                <a:schemeClr val="tx1"/>
              </a:buClr>
              <a:buFont typeface="Arial"/>
              <a:buChar char="•"/>
            </a:pPr>
            <a:r>
              <a:rPr lang="en-US" b="1" i="1" dirty="0">
                <a:solidFill>
                  <a:srgbClr val="000000"/>
                </a:solidFill>
              </a:rPr>
              <a:t>Plastic deformation in metals: </a:t>
            </a:r>
            <a:r>
              <a:rPr lang="en-US" i="1" dirty="0">
                <a:solidFill>
                  <a:srgbClr val="000000"/>
                </a:solidFill>
              </a:rPr>
              <a:t>Slip plane </a:t>
            </a:r>
            <a:r>
              <a:rPr lang="en-US" dirty="0">
                <a:solidFill>
                  <a:srgbClr val="000000"/>
                </a:solidFill>
              </a:rPr>
              <a:t>is defined as sliding of blocks of the crystal over one another along the definite crystallographic plane.</a:t>
            </a:r>
          </a:p>
          <a:p>
            <a:pPr marL="742950" lvl="1" indent="-285750" algn="just">
              <a:lnSpc>
                <a:spcPct val="150000"/>
              </a:lnSpc>
              <a:spcBef>
                <a:spcPct val="20000"/>
              </a:spcBef>
              <a:buClr>
                <a:schemeClr val="tx1"/>
              </a:buClr>
              <a:buFont typeface="Arial"/>
              <a:buChar char="•"/>
            </a:pPr>
            <a:r>
              <a:rPr lang="en-US" dirty="0">
                <a:solidFill>
                  <a:srgbClr val="000000"/>
                </a:solidFill>
              </a:rPr>
              <a:t>Slip plane is the plane with the greatest atomic density</a:t>
            </a:r>
          </a:p>
          <a:p>
            <a:pPr marL="742950" lvl="1" indent="-285750" algn="just">
              <a:lnSpc>
                <a:spcPct val="150000"/>
              </a:lnSpc>
              <a:spcBef>
                <a:spcPct val="20000"/>
              </a:spcBef>
              <a:buClr>
                <a:schemeClr val="tx1"/>
              </a:buClr>
              <a:buFont typeface="Arial"/>
              <a:buChar char="•"/>
            </a:pPr>
            <a:r>
              <a:rPr lang="en-US" dirty="0">
                <a:solidFill>
                  <a:srgbClr val="000000"/>
                </a:solidFill>
              </a:rPr>
              <a:t>Slip direction is the closest-packed direction within the slip plane</a:t>
            </a:r>
          </a:p>
          <a:p>
            <a:pPr marL="742950" lvl="1" indent="-285750" algn="just">
              <a:lnSpc>
                <a:spcPct val="150000"/>
              </a:lnSpc>
              <a:spcBef>
                <a:spcPct val="20000"/>
              </a:spcBef>
              <a:buClr>
                <a:schemeClr val="tx1"/>
              </a:buClr>
              <a:buFont typeface="Arial"/>
              <a:buChar char="•"/>
            </a:pPr>
            <a:r>
              <a:rPr lang="en-US" dirty="0">
                <a:solidFill>
                  <a:srgbClr val="000000"/>
                </a:solidFill>
              </a:rPr>
              <a:t>Slip = Specific direction + Certain planes</a:t>
            </a:r>
          </a:p>
          <a:p>
            <a:pPr marL="742950" lvl="1" indent="-285750" algn="just">
              <a:lnSpc>
                <a:spcPct val="150000"/>
              </a:lnSpc>
              <a:spcBef>
                <a:spcPct val="20000"/>
              </a:spcBef>
              <a:buClr>
                <a:schemeClr val="tx1"/>
              </a:buClr>
              <a:buFont typeface="Arial"/>
              <a:buChar char="•"/>
            </a:pPr>
            <a:r>
              <a:rPr lang="en-US" dirty="0">
                <a:solidFill>
                  <a:srgbClr val="000000"/>
                </a:solidFill>
              </a:rPr>
              <a:t>Slip system = Slip plane + Slip direction</a:t>
            </a:r>
          </a:p>
          <a:p>
            <a:pPr marL="742950" lvl="1" indent="-285750" algn="just">
              <a:lnSpc>
                <a:spcPct val="150000"/>
              </a:lnSpc>
              <a:spcBef>
                <a:spcPct val="20000"/>
              </a:spcBef>
              <a:buClr>
                <a:schemeClr val="tx1"/>
              </a:buClr>
              <a:buFont typeface="Arial"/>
              <a:buChar char="•"/>
            </a:pPr>
            <a:r>
              <a:rPr lang="en-US" dirty="0">
                <a:solidFill>
                  <a:srgbClr val="000000"/>
                </a:solidFill>
              </a:rPr>
              <a:t>Limited slip system causes low ductility in the material</a:t>
            </a:r>
          </a:p>
          <a:p>
            <a:pPr marL="742950" lvl="1" indent="-285750" algn="just">
              <a:lnSpc>
                <a:spcPct val="150000"/>
              </a:lnSpc>
              <a:spcBef>
                <a:spcPct val="20000"/>
              </a:spcBef>
              <a:buClr>
                <a:schemeClr val="tx1"/>
              </a:buClr>
              <a:buFont typeface="Arial"/>
              <a:buChar char="•"/>
            </a:pPr>
            <a:r>
              <a:rPr lang="en-US" dirty="0">
                <a:solidFill>
                  <a:srgbClr val="000000"/>
                </a:solidFill>
              </a:rPr>
              <a:t>Higher stresses are required to cause slip</a:t>
            </a:r>
          </a:p>
          <a:p>
            <a:pPr marL="742950" lvl="1" indent="-285750" algn="just">
              <a:lnSpc>
                <a:spcPct val="150000"/>
              </a:lnSpc>
              <a:spcBef>
                <a:spcPct val="20000"/>
              </a:spcBef>
              <a:buClr>
                <a:schemeClr val="tx1"/>
              </a:buClr>
              <a:buFont typeface="Arial"/>
              <a:buChar char="•"/>
            </a:pPr>
            <a:r>
              <a:rPr lang="en-US" dirty="0">
                <a:solidFill>
                  <a:srgbClr val="000000"/>
                </a:solidFill>
              </a:rPr>
              <a:t>Slip occurs by dislocation motion in the crystals </a:t>
            </a:r>
          </a:p>
          <a:p>
            <a:pPr marL="285750" indent="-285750" algn="just" eaLnBrk="1" hangingPunct="1">
              <a:lnSpc>
                <a:spcPct val="150000"/>
              </a:lnSpc>
              <a:spcBef>
                <a:spcPct val="20000"/>
              </a:spcBef>
              <a:buClr>
                <a:schemeClr val="tx1"/>
              </a:buClr>
              <a:buFont typeface="Arial"/>
              <a:buChar char="•"/>
            </a:pPr>
            <a:endParaRPr lang="en-US" sz="2400" dirty="0">
              <a:solidFill>
                <a:srgbClr val="000000"/>
              </a:solidFill>
            </a:endParaRPr>
          </a:p>
        </p:txBody>
      </p:sp>
      <p:sp>
        <p:nvSpPr>
          <p:cNvPr id="53251" name="Text Box 3"/>
          <p:cNvSpPr txBox="1">
            <a:spLocks noChangeArrowheads="1"/>
          </p:cNvSpPr>
          <p:nvPr/>
        </p:nvSpPr>
        <p:spPr bwMode="auto">
          <a:xfrm>
            <a:off x="220663" y="206254"/>
            <a:ext cx="7620000" cy="5847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/>
              <a:t>Significance of Dislocations</a:t>
            </a:r>
          </a:p>
        </p:txBody>
      </p:sp>
    </p:spTree>
    <p:extLst>
      <p:ext uri="{BB962C8B-B14F-4D97-AF65-F5344CB8AC3E}">
        <p14:creationId xmlns:p14="http://schemas.microsoft.com/office/powerpoint/2010/main" val="4905753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D91D8-285F-6F45-BDC9-0FBF8F3F8E4C}" type="slidenum">
              <a:rPr lang="en-US"/>
              <a:pPr/>
              <a:t>4</a:t>
            </a:fld>
            <a:endParaRPr lang="en-US"/>
          </a:p>
        </p:txBody>
      </p:sp>
      <p:sp>
        <p:nvSpPr>
          <p:cNvPr id="53250" name="Rectangle 2"/>
          <p:cNvSpPr>
            <a:spLocks noChangeArrowheads="1"/>
          </p:cNvSpPr>
          <p:nvPr/>
        </p:nvSpPr>
        <p:spPr bwMode="auto">
          <a:xfrm>
            <a:off x="281949" y="588725"/>
            <a:ext cx="7848600" cy="49276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285750" indent="-285750" algn="just">
              <a:lnSpc>
                <a:spcPct val="150000"/>
              </a:lnSpc>
              <a:spcBef>
                <a:spcPct val="20000"/>
              </a:spcBef>
              <a:buClr>
                <a:schemeClr val="tx1"/>
              </a:buClr>
              <a:buFont typeface="Arial"/>
              <a:buChar char="•"/>
            </a:pPr>
            <a:r>
              <a:rPr lang="en-US" b="1" i="1" u="sng" dirty="0">
                <a:solidFill>
                  <a:srgbClr val="000000"/>
                </a:solidFill>
              </a:rPr>
              <a:t>Slip in Single Crystals</a:t>
            </a:r>
            <a:r>
              <a:rPr lang="en-US" b="1" i="1" dirty="0">
                <a:solidFill>
                  <a:srgbClr val="000000"/>
                </a:solidFill>
              </a:rPr>
              <a:t>; </a:t>
            </a:r>
            <a:r>
              <a:rPr lang="en-US" dirty="0">
                <a:solidFill>
                  <a:srgbClr val="000000"/>
                </a:solidFill>
              </a:rPr>
              <a:t>Extent of slip depends on:</a:t>
            </a:r>
          </a:p>
          <a:p>
            <a:pPr marL="742950" lvl="1" indent="-285750" algn="just">
              <a:spcBef>
                <a:spcPct val="20000"/>
              </a:spcBef>
              <a:buClr>
                <a:schemeClr val="tx1"/>
              </a:buClr>
              <a:buFont typeface="Arial"/>
              <a:buChar char="•"/>
            </a:pPr>
            <a:r>
              <a:rPr lang="en-US" dirty="0">
                <a:solidFill>
                  <a:srgbClr val="000000"/>
                </a:solidFill>
              </a:rPr>
              <a:t>Geometry of crystal structure</a:t>
            </a:r>
          </a:p>
          <a:p>
            <a:pPr marL="742950" lvl="1" indent="-285750" algn="just">
              <a:spcBef>
                <a:spcPct val="20000"/>
              </a:spcBef>
              <a:buClr>
                <a:schemeClr val="tx1"/>
              </a:buClr>
              <a:buFont typeface="Arial"/>
              <a:buChar char="•"/>
            </a:pPr>
            <a:r>
              <a:rPr lang="en-US" dirty="0">
                <a:solidFill>
                  <a:srgbClr val="000000"/>
                </a:solidFill>
              </a:rPr>
              <a:t>Magnitude of shear stress</a:t>
            </a:r>
          </a:p>
          <a:p>
            <a:pPr marL="742950" lvl="1" indent="-285750" algn="just">
              <a:spcBef>
                <a:spcPct val="20000"/>
              </a:spcBef>
              <a:buClr>
                <a:schemeClr val="tx1"/>
              </a:buClr>
              <a:buFont typeface="Arial"/>
              <a:buChar char="•"/>
            </a:pPr>
            <a:r>
              <a:rPr lang="en-US" dirty="0">
                <a:solidFill>
                  <a:srgbClr val="000000"/>
                </a:solidFill>
              </a:rPr>
              <a:t>Orientation of slip plane</a:t>
            </a:r>
          </a:p>
          <a:p>
            <a:pPr marL="285750" indent="-285750" algn="just">
              <a:lnSpc>
                <a:spcPct val="150000"/>
              </a:lnSpc>
              <a:spcBef>
                <a:spcPct val="20000"/>
              </a:spcBef>
              <a:buClr>
                <a:schemeClr val="tx1"/>
              </a:buClr>
              <a:buFont typeface="Arial"/>
              <a:buChar char="•"/>
            </a:pPr>
            <a:r>
              <a:rPr lang="en-US" b="1" i="1" dirty="0" err="1">
                <a:solidFill>
                  <a:srgbClr val="000000"/>
                </a:solidFill>
              </a:rPr>
              <a:t>Schimid’s</a:t>
            </a:r>
            <a:r>
              <a:rPr lang="en-US" b="1" i="1" dirty="0">
                <a:solidFill>
                  <a:srgbClr val="000000"/>
                </a:solidFill>
              </a:rPr>
              <a:t> Law</a:t>
            </a:r>
            <a:endParaRPr lang="en-US" dirty="0">
              <a:solidFill>
                <a:srgbClr val="000000"/>
              </a:solidFill>
            </a:endParaRPr>
          </a:p>
          <a:p>
            <a:pPr marL="285750" indent="-285750" algn="just" eaLnBrk="1" hangingPunct="1">
              <a:lnSpc>
                <a:spcPct val="150000"/>
              </a:lnSpc>
              <a:spcBef>
                <a:spcPct val="20000"/>
              </a:spcBef>
              <a:buClr>
                <a:schemeClr val="tx1"/>
              </a:buClr>
              <a:buFont typeface="Arial"/>
              <a:buChar char="•"/>
            </a:pPr>
            <a:endParaRPr lang="en-US" sz="2400" dirty="0">
              <a:solidFill>
                <a:srgbClr val="000000"/>
              </a:solidFill>
            </a:endParaRPr>
          </a:p>
        </p:txBody>
      </p:sp>
      <p:sp>
        <p:nvSpPr>
          <p:cNvPr id="53251" name="Text Box 3"/>
          <p:cNvSpPr txBox="1">
            <a:spLocks noChangeArrowheads="1"/>
          </p:cNvSpPr>
          <p:nvPr/>
        </p:nvSpPr>
        <p:spPr bwMode="auto">
          <a:xfrm>
            <a:off x="220663" y="71681"/>
            <a:ext cx="7620000" cy="5847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/>
              <a:t>Significance of Dislocations</a:t>
            </a:r>
          </a:p>
        </p:txBody>
      </p:sp>
      <p:grpSp>
        <p:nvGrpSpPr>
          <p:cNvPr id="25" name="Group 24"/>
          <p:cNvGrpSpPr/>
          <p:nvPr/>
        </p:nvGrpSpPr>
        <p:grpSpPr>
          <a:xfrm>
            <a:off x="1818252" y="2158974"/>
            <a:ext cx="5356562" cy="3505244"/>
            <a:chOff x="-27481" y="1746618"/>
            <a:chExt cx="5356562" cy="3505244"/>
          </a:xfrm>
        </p:grpSpPr>
        <p:grpSp>
          <p:nvGrpSpPr>
            <p:cNvPr id="24" name="Group 23"/>
            <p:cNvGrpSpPr/>
            <p:nvPr/>
          </p:nvGrpSpPr>
          <p:grpSpPr>
            <a:xfrm>
              <a:off x="349973" y="2228336"/>
              <a:ext cx="4014593" cy="3023526"/>
              <a:chOff x="349973" y="2126738"/>
              <a:chExt cx="4014593" cy="3023526"/>
            </a:xfrm>
          </p:grpSpPr>
          <p:grpSp>
            <p:nvGrpSpPr>
              <p:cNvPr id="13" name="Group 12"/>
              <p:cNvGrpSpPr/>
              <p:nvPr/>
            </p:nvGrpSpPr>
            <p:grpSpPr>
              <a:xfrm>
                <a:off x="846667" y="2370664"/>
                <a:ext cx="3517899" cy="2779600"/>
                <a:chOff x="846667" y="1828800"/>
                <a:chExt cx="3517899" cy="2779600"/>
              </a:xfrm>
            </p:grpSpPr>
            <p:pic>
              <p:nvPicPr>
                <p:cNvPr id="2" name="Picture 1"/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397010" y="2448400"/>
                  <a:ext cx="1150126" cy="2160000"/>
                </a:xfrm>
                <a:prstGeom prst="rect">
                  <a:avLst/>
                </a:prstGeom>
              </p:spPr>
            </p:pic>
            <p:sp>
              <p:nvSpPr>
                <p:cNvPr id="3" name="Oval 2"/>
                <p:cNvSpPr/>
                <p:nvPr/>
              </p:nvSpPr>
              <p:spPr>
                <a:xfrm rot="19761226">
                  <a:off x="1384535" y="3305910"/>
                  <a:ext cx="1170906" cy="337708"/>
                </a:xfrm>
                <a:prstGeom prst="ellipse">
                  <a:avLst/>
                </a:prstGeom>
                <a:gradFill>
                  <a:gsLst>
                    <a:gs pos="0">
                      <a:schemeClr val="accent1">
                        <a:lumMod val="40000"/>
                        <a:lumOff val="60000"/>
                      </a:schemeClr>
                    </a:gs>
                    <a:gs pos="46000">
                      <a:schemeClr val="accent1">
                        <a:lumMod val="95000"/>
                        <a:lumOff val="5000"/>
                      </a:schemeClr>
                    </a:gs>
                    <a:gs pos="100000">
                      <a:schemeClr val="accent1">
                        <a:lumMod val="60000"/>
                      </a:schemeClr>
                    </a:gs>
                  </a:gsLst>
                  <a:path path="circle">
                    <a:fillToRect l="50000" t="130000" r="50000" b="-30000"/>
                  </a:path>
                </a:gra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7" name="Straight Arrow Connector 6"/>
                <p:cNvCxnSpPr/>
                <p:nvPr/>
              </p:nvCxnSpPr>
              <p:spPr>
                <a:xfrm flipH="1" flipV="1">
                  <a:off x="1947333" y="1828800"/>
                  <a:ext cx="16934" cy="1625600"/>
                </a:xfrm>
                <a:prstGeom prst="straightConnector1">
                  <a:avLst/>
                </a:prstGeom>
                <a:ln>
                  <a:solidFill>
                    <a:srgbClr val="C00000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" name="Straight Arrow Connector 8"/>
                <p:cNvCxnSpPr/>
                <p:nvPr/>
              </p:nvCxnSpPr>
              <p:spPr>
                <a:xfrm flipV="1">
                  <a:off x="1972073" y="2280720"/>
                  <a:ext cx="2392493" cy="1161830"/>
                </a:xfrm>
                <a:prstGeom prst="straightConnector1">
                  <a:avLst/>
                </a:prstGeom>
                <a:ln>
                  <a:solidFill>
                    <a:srgbClr val="C00000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" name="Straight Arrow Connector 11"/>
                <p:cNvCxnSpPr/>
                <p:nvPr/>
              </p:nvCxnSpPr>
              <p:spPr>
                <a:xfrm flipH="1" flipV="1">
                  <a:off x="846667" y="1828800"/>
                  <a:ext cx="1100666" cy="1613750"/>
                </a:xfrm>
                <a:prstGeom prst="straightConnector1">
                  <a:avLst/>
                </a:prstGeom>
                <a:ln>
                  <a:solidFill>
                    <a:srgbClr val="C00000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4" name="Arc 13"/>
              <p:cNvSpPr/>
              <p:nvPr/>
            </p:nvSpPr>
            <p:spPr>
              <a:xfrm rot="1741295">
                <a:off x="1538116" y="2890649"/>
                <a:ext cx="2066396" cy="744966"/>
              </a:xfrm>
              <a:prstGeom prst="arc">
                <a:avLst>
                  <a:gd name="adj1" fmla="val 11759654"/>
                  <a:gd name="adj2" fmla="val 20195974"/>
                </a:avLst>
              </a:prstGeom>
              <a:ln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5" name="Rectangle 14"/>
                  <p:cNvSpPr/>
                  <p:nvPr/>
                </p:nvSpPr>
                <p:spPr>
                  <a:xfrm>
                    <a:off x="2360516" y="2454571"/>
                    <a:ext cx="535085" cy="707886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2000" i="1">
                              <a:latin typeface="Cambria Math" charset="0"/>
                            </a:rPr>
                            <m:t>𝜆</m:t>
                          </m:r>
                        </m:oMath>
                      </m:oMathPara>
                    </a14:m>
                    <a:endParaRPr lang="en-US" sz="2000" dirty="0"/>
                  </a:p>
                  <a:p>
                    <a:endParaRPr lang="en-US" sz="2000" dirty="0"/>
                  </a:p>
                </p:txBody>
              </p:sp>
            </mc:Choice>
            <mc:Fallback xmlns="">
              <p:sp>
                <p:nvSpPr>
                  <p:cNvPr id="15" name="Rectangle 14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360516" y="2454571"/>
                    <a:ext cx="535085" cy="707886"/>
                  </a:xfrm>
                  <a:prstGeom prst="rect">
                    <a:avLst/>
                  </a:prstGeom>
                  <a:blipFill rotWithShape="0">
                    <a:blip r:embed="rId3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8" name="Rectangle 17"/>
                  <p:cNvSpPr/>
                  <p:nvPr/>
                </p:nvSpPr>
                <p:spPr>
                  <a:xfrm>
                    <a:off x="1214896" y="2126738"/>
                    <a:ext cx="410817" cy="369332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i="1">
                              <a:latin typeface="Cambria Math" charset="0"/>
                            </a:rPr>
                            <m:t>𝜙</m:t>
                          </m:r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18" name="Rectangle 17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214896" y="2126738"/>
                    <a:ext cx="410817" cy="369332"/>
                  </a:xfrm>
                  <a:prstGeom prst="rect">
                    <a:avLst/>
                  </a:prstGeom>
                  <a:blipFill rotWithShape="0">
                    <a:blip r:embed="rId4"/>
                    <a:stretch>
                      <a:fillRect b="-16667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16" name="Arc 15"/>
              <p:cNvSpPr/>
              <p:nvPr/>
            </p:nvSpPr>
            <p:spPr>
              <a:xfrm rot="19962130">
                <a:off x="349973" y="2672786"/>
                <a:ext cx="1862780" cy="811901"/>
              </a:xfrm>
              <a:prstGeom prst="arc">
                <a:avLst>
                  <a:gd name="adj1" fmla="val 16200000"/>
                  <a:gd name="adj2" fmla="val 20978712"/>
                </a:avLst>
              </a:prstGeom>
              <a:ln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7" name="Rectangle 16"/>
                <p:cNvSpPr/>
                <p:nvPr/>
              </p:nvSpPr>
              <p:spPr>
                <a:xfrm>
                  <a:off x="3036594" y="2466952"/>
                  <a:ext cx="1352678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charset="0"/>
                              </a:rPr>
                              <m:t>𝐹</m:t>
                            </m:r>
                          </m:e>
                          <m:sub>
                            <m:r>
                              <a:rPr lang="en-US" i="1">
                                <a:latin typeface="Cambria Math" charset="0"/>
                              </a:rPr>
                              <m:t>𝑟</m:t>
                            </m:r>
                          </m:sub>
                        </m:sSub>
                        <m:r>
                          <a:rPr lang="en-US" i="0">
                            <a:latin typeface="Cambria Math" charset="0"/>
                          </a:rPr>
                          <m:t>=</m:t>
                        </m:r>
                        <m:r>
                          <a:rPr lang="en-US" i="1">
                            <a:latin typeface="Cambria Math" charset="0"/>
                          </a:rPr>
                          <m:t>𝐹𝑐𝑜𝑠</m:t>
                        </m:r>
                        <m:r>
                          <a:rPr lang="en-US" i="1">
                            <a:latin typeface="Cambria Math" charset="0"/>
                          </a:rPr>
                          <m:t>𝜆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7" name="Rectangle 16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036594" y="2466952"/>
                  <a:ext cx="1352678" cy="369332"/>
                </a:xfrm>
                <a:prstGeom prst="rect">
                  <a:avLst/>
                </a:prstGeom>
                <a:blipFill rotWithShape="0"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9" name="TextBox 18"/>
            <p:cNvSpPr txBox="1"/>
            <p:nvPr/>
          </p:nvSpPr>
          <p:spPr>
            <a:xfrm>
              <a:off x="1785137" y="4877454"/>
              <a:ext cx="67733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/>
                <a:t>A</a:t>
              </a:r>
              <a:r>
                <a:rPr lang="en-US" baseline="-25000"/>
                <a:t>o</a:t>
              </a:r>
              <a:endParaRPr lang="en-US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1023133" y="4064093"/>
              <a:ext cx="67733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A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0" name="Rectangle 19"/>
                <p:cNvSpPr/>
                <p:nvPr/>
              </p:nvSpPr>
              <p:spPr>
                <a:xfrm>
                  <a:off x="1489778" y="1746618"/>
                  <a:ext cx="948978" cy="657681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>
                            <a:latin typeface="Cambria Math" charset="0"/>
                          </a:rPr>
                          <m:t>𝜎</m:t>
                        </m:r>
                        <m:r>
                          <a:rPr lang="en-US" i="0">
                            <a:latin typeface="Cambria Math" charset="0"/>
                          </a:rPr>
                          <m:t>=</m:t>
                        </m:r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 charset="0"/>
                              </a:rPr>
                              <m:t>𝐹</m:t>
                            </m:r>
                          </m:num>
                          <m:den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charset="0"/>
                                  </a:rPr>
                                  <m:t>𝐴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charset="0"/>
                                  </a:rPr>
                                  <m:t>𝑜</m:t>
                                </m:r>
                              </m:sub>
                            </m:sSub>
                          </m:den>
                        </m:f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20" name="Rectangle 19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489778" y="1746618"/>
                  <a:ext cx="948978" cy="657681"/>
                </a:xfrm>
                <a:prstGeom prst="rect">
                  <a:avLst/>
                </a:prstGeom>
                <a:blipFill rotWithShape="0"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1" name="Rectangle 20"/>
                <p:cNvSpPr/>
                <p:nvPr/>
              </p:nvSpPr>
              <p:spPr>
                <a:xfrm>
                  <a:off x="2547136" y="3880622"/>
                  <a:ext cx="961225" cy="609077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charset="0"/>
                              </a:rPr>
                              <m:t>𝜏</m:t>
                            </m:r>
                          </m:e>
                          <m:sub>
                            <m:r>
                              <a:rPr lang="en-US" i="1">
                                <a:latin typeface="Cambria Math" charset="0"/>
                              </a:rPr>
                              <m:t>𝑟</m:t>
                            </m:r>
                          </m:sub>
                        </m:sSub>
                        <m:r>
                          <a:rPr lang="en-US" i="0">
                            <a:latin typeface="Cambria Math" charset="0"/>
                          </a:rPr>
                          <m:t>=</m:t>
                        </m:r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charset="0"/>
                                  </a:rPr>
                                  <m:t>𝐹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charset="0"/>
                                  </a:rPr>
                                  <m:t>𝑟</m:t>
                                </m:r>
                              </m:sub>
                            </m:sSub>
                          </m:num>
                          <m:den>
                            <m:r>
                              <a:rPr lang="en-US" i="1">
                                <a:latin typeface="Cambria Math" charset="0"/>
                              </a:rPr>
                              <m:t>𝐴</m:t>
                            </m:r>
                          </m:den>
                        </m:f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21" name="Rectangle 20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547136" y="3880622"/>
                  <a:ext cx="961225" cy="609077"/>
                </a:xfrm>
                <a:prstGeom prst="rect">
                  <a:avLst/>
                </a:prstGeom>
                <a:blipFill rotWithShape="0"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3" name="TextBox 22"/>
            <p:cNvSpPr txBox="1"/>
            <p:nvPr/>
          </p:nvSpPr>
          <p:spPr>
            <a:xfrm>
              <a:off x="3712933" y="3230863"/>
              <a:ext cx="161614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/>
                <a:t>Slip direction</a:t>
              </a: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-27481" y="2797192"/>
              <a:ext cx="132921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Normal to </a:t>
              </a:r>
            </a:p>
            <a:p>
              <a:r>
                <a:rPr lang="en-US" dirty="0"/>
                <a:t>Slip plane</a:t>
              </a: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Rectangle 26"/>
              <p:cNvSpPr/>
              <p:nvPr/>
            </p:nvSpPr>
            <p:spPr>
              <a:xfrm>
                <a:off x="2747685" y="5926486"/>
                <a:ext cx="2443703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 charset="0"/>
                            </a:rPr>
                            <m:t>𝜏</m:t>
                          </m:r>
                        </m:e>
                        <m:sub>
                          <m:r>
                            <a:rPr lang="en-US" sz="2400" i="1">
                              <a:latin typeface="Cambria Math" charset="0"/>
                            </a:rPr>
                            <m:t>𝑟</m:t>
                          </m:r>
                        </m:sub>
                      </m:sSub>
                      <m:r>
                        <a:rPr lang="en-US" sz="2400" i="0">
                          <a:latin typeface="Cambria Math" charset="0"/>
                        </a:rPr>
                        <m:t>=</m:t>
                      </m:r>
                      <m:r>
                        <a:rPr lang="en-US" sz="2400" i="1">
                          <a:latin typeface="Cambria Math" charset="0"/>
                        </a:rPr>
                        <m:t>𝜎</m:t>
                      </m:r>
                      <m:r>
                        <a:rPr lang="en-US" sz="2400" i="1">
                          <a:latin typeface="Cambria Math" charset="0"/>
                        </a:rPr>
                        <m:t>𝑐𝑜𝑠</m:t>
                      </m:r>
                      <m:r>
                        <a:rPr lang="en-US" sz="2400" i="1">
                          <a:latin typeface="Cambria Math" charset="0"/>
                        </a:rPr>
                        <m:t>𝜙</m:t>
                      </m:r>
                      <m:r>
                        <a:rPr lang="en-US" sz="2400" i="1">
                          <a:latin typeface="Cambria Math" charset="0"/>
                        </a:rPr>
                        <m:t>𝑐𝑜𝑠</m:t>
                      </m:r>
                      <m:r>
                        <a:rPr lang="en-US" sz="2400" i="1">
                          <a:latin typeface="Cambria Math" charset="0"/>
                        </a:rPr>
                        <m:t>𝜆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7" name="Rectangle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47685" y="5926486"/>
                <a:ext cx="2443703" cy="461665"/>
              </a:xfrm>
              <a:prstGeom prst="rect">
                <a:avLst/>
              </a:prstGeom>
              <a:blipFill rotWithShape="0">
                <a:blip r:embed="rId8"/>
                <a:stretch>
                  <a:fillRect b="-1973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TextBox 29"/>
          <p:cNvSpPr txBox="1"/>
          <p:nvPr/>
        </p:nvSpPr>
        <p:spPr>
          <a:xfrm>
            <a:off x="4405476" y="4811772"/>
            <a:ext cx="240803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/>
              <a:t>Resolved </a:t>
            </a:r>
            <a:r>
              <a:rPr lang="en-US" sz="1600" b="1" i="1"/>
              <a:t>shear stress</a:t>
            </a:r>
            <a:endParaRPr lang="en-US" sz="1600" b="1" i="1" dirty="0"/>
          </a:p>
        </p:txBody>
      </p:sp>
      <p:sp>
        <p:nvSpPr>
          <p:cNvPr id="31" name="TextBox 30"/>
          <p:cNvSpPr txBox="1"/>
          <p:nvPr/>
        </p:nvSpPr>
        <p:spPr>
          <a:xfrm>
            <a:off x="4308204" y="2104158"/>
            <a:ext cx="164660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/>
              <a:t>Normal stress</a:t>
            </a:r>
          </a:p>
        </p:txBody>
      </p:sp>
    </p:spTree>
    <p:extLst>
      <p:ext uri="{BB962C8B-B14F-4D97-AF65-F5344CB8AC3E}">
        <p14:creationId xmlns:p14="http://schemas.microsoft.com/office/powerpoint/2010/main" val="21201538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D91D8-285F-6F45-BDC9-0FBF8F3F8E4C}" type="slidenum">
              <a:rPr lang="en-US"/>
              <a:pPr/>
              <a:t>5</a:t>
            </a:fld>
            <a:endParaRPr lang="en-US"/>
          </a:p>
        </p:txBody>
      </p:sp>
      <p:sp>
        <p:nvSpPr>
          <p:cNvPr id="53251" name="Text Box 3"/>
          <p:cNvSpPr txBox="1">
            <a:spLocks noChangeArrowheads="1"/>
          </p:cNvSpPr>
          <p:nvPr/>
        </p:nvSpPr>
        <p:spPr bwMode="auto">
          <a:xfrm>
            <a:off x="220663" y="71681"/>
            <a:ext cx="7620000" cy="5847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/>
              <a:t>Significance of Dislocations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99522" y="1540924"/>
            <a:ext cx="3548358" cy="2861929"/>
            <a:chOff x="1619310" y="2104158"/>
            <a:chExt cx="5827242" cy="3657674"/>
          </a:xfrm>
        </p:grpSpPr>
        <p:grpSp>
          <p:nvGrpSpPr>
            <p:cNvPr id="25" name="Group 24"/>
            <p:cNvGrpSpPr/>
            <p:nvPr/>
          </p:nvGrpSpPr>
          <p:grpSpPr>
            <a:xfrm>
              <a:off x="1619310" y="2158974"/>
              <a:ext cx="5808965" cy="3602858"/>
              <a:chOff x="-226423" y="1746618"/>
              <a:chExt cx="5808965" cy="3602858"/>
            </a:xfrm>
          </p:grpSpPr>
          <p:grpSp>
            <p:nvGrpSpPr>
              <p:cNvPr id="24" name="Group 23"/>
              <p:cNvGrpSpPr/>
              <p:nvPr/>
            </p:nvGrpSpPr>
            <p:grpSpPr>
              <a:xfrm>
                <a:off x="349973" y="2228336"/>
                <a:ext cx="4014593" cy="3023526"/>
                <a:chOff x="349973" y="2126738"/>
                <a:chExt cx="4014593" cy="3023526"/>
              </a:xfrm>
            </p:grpSpPr>
            <p:grpSp>
              <p:nvGrpSpPr>
                <p:cNvPr id="13" name="Group 12"/>
                <p:cNvGrpSpPr/>
                <p:nvPr/>
              </p:nvGrpSpPr>
              <p:grpSpPr>
                <a:xfrm>
                  <a:off x="846667" y="2370664"/>
                  <a:ext cx="3517899" cy="2779600"/>
                  <a:chOff x="846667" y="1828800"/>
                  <a:chExt cx="3517899" cy="2779600"/>
                </a:xfrm>
              </p:grpSpPr>
              <p:pic>
                <p:nvPicPr>
                  <p:cNvPr id="2" name="Picture 1"/>
                  <p:cNvPicPr>
                    <a:picLocks noChangeAspect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397010" y="2448400"/>
                    <a:ext cx="1150126" cy="2160000"/>
                  </a:xfrm>
                  <a:prstGeom prst="rect">
                    <a:avLst/>
                  </a:prstGeom>
                </p:spPr>
              </p:pic>
              <p:sp>
                <p:nvSpPr>
                  <p:cNvPr id="3" name="Oval 2"/>
                  <p:cNvSpPr/>
                  <p:nvPr/>
                </p:nvSpPr>
                <p:spPr>
                  <a:xfrm rot="19761226">
                    <a:off x="1384535" y="3305910"/>
                    <a:ext cx="1170906" cy="337708"/>
                  </a:xfrm>
                  <a:prstGeom prst="ellipse">
                    <a:avLst/>
                  </a:prstGeom>
                  <a:gradFill>
                    <a:gsLst>
                      <a:gs pos="0">
                        <a:schemeClr val="accent1">
                          <a:lumMod val="40000"/>
                          <a:lumOff val="60000"/>
                        </a:schemeClr>
                      </a:gs>
                      <a:gs pos="46000">
                        <a:schemeClr val="accent1">
                          <a:lumMod val="95000"/>
                          <a:lumOff val="5000"/>
                        </a:schemeClr>
                      </a:gs>
                      <a:gs pos="100000">
                        <a:schemeClr val="accent1">
                          <a:lumMod val="60000"/>
                        </a:schemeClr>
                      </a:gs>
                    </a:gsLst>
                    <a:path path="circle">
                      <a:fillToRect l="50000" t="130000" r="50000" b="-30000"/>
                    </a:path>
                  </a:gra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cxnSp>
                <p:nvCxnSpPr>
                  <p:cNvPr id="7" name="Straight Arrow Connector 6"/>
                  <p:cNvCxnSpPr/>
                  <p:nvPr/>
                </p:nvCxnSpPr>
                <p:spPr>
                  <a:xfrm flipH="1" flipV="1">
                    <a:off x="1947333" y="1828800"/>
                    <a:ext cx="16934" cy="1625600"/>
                  </a:xfrm>
                  <a:prstGeom prst="straightConnector1">
                    <a:avLst/>
                  </a:prstGeom>
                  <a:ln>
                    <a:solidFill>
                      <a:srgbClr val="C00000"/>
                    </a:solidFill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" name="Straight Arrow Connector 8"/>
                  <p:cNvCxnSpPr/>
                  <p:nvPr/>
                </p:nvCxnSpPr>
                <p:spPr>
                  <a:xfrm flipV="1">
                    <a:off x="1972073" y="2280720"/>
                    <a:ext cx="2392493" cy="1161830"/>
                  </a:xfrm>
                  <a:prstGeom prst="straightConnector1">
                    <a:avLst/>
                  </a:prstGeom>
                  <a:ln>
                    <a:solidFill>
                      <a:srgbClr val="C00000"/>
                    </a:solidFill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" name="Straight Arrow Connector 11"/>
                  <p:cNvCxnSpPr/>
                  <p:nvPr/>
                </p:nvCxnSpPr>
                <p:spPr>
                  <a:xfrm flipH="1" flipV="1">
                    <a:off x="846667" y="1828800"/>
                    <a:ext cx="1100666" cy="1613750"/>
                  </a:xfrm>
                  <a:prstGeom prst="straightConnector1">
                    <a:avLst/>
                  </a:prstGeom>
                  <a:ln>
                    <a:solidFill>
                      <a:srgbClr val="C00000"/>
                    </a:solidFill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14" name="Arc 13"/>
                <p:cNvSpPr/>
                <p:nvPr/>
              </p:nvSpPr>
              <p:spPr>
                <a:xfrm rot="1741295">
                  <a:off x="1538116" y="2890649"/>
                  <a:ext cx="2066396" cy="744966"/>
                </a:xfrm>
                <a:prstGeom prst="arc">
                  <a:avLst>
                    <a:gd name="adj1" fmla="val 11759654"/>
                    <a:gd name="adj2" fmla="val 20195974"/>
                  </a:avLst>
                </a:prstGeom>
                <a:ln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15" name="Rectangle 14"/>
                    <p:cNvSpPr/>
                    <p:nvPr/>
                  </p:nvSpPr>
                  <p:spPr>
                    <a:xfrm>
                      <a:off x="2360515" y="2469659"/>
                      <a:ext cx="568647" cy="668699"/>
                    </a:xfrm>
                    <a:prstGeom prst="rect">
                      <a:avLst/>
                    </a:prstGeom>
                  </p:spPr>
                  <p:txBody>
                    <a:bodyPr wrap="square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n-US" sz="1400" i="1">
                                <a:latin typeface="Cambria Math" charset="0"/>
                              </a:rPr>
                              <m:t>𝜆</m:t>
                            </m:r>
                          </m:oMath>
                        </m:oMathPara>
                      </a14:m>
                      <a:endParaRPr lang="en-US" sz="1400" dirty="0"/>
                    </a:p>
                    <a:p>
                      <a:endParaRPr lang="en-US" sz="1400" dirty="0"/>
                    </a:p>
                  </p:txBody>
                </p:sp>
              </mc:Choice>
              <mc:Fallback xmlns="">
                <p:sp>
                  <p:nvSpPr>
                    <p:cNvPr id="15" name="Rectangle 14"/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2360515" y="2469659"/>
                      <a:ext cx="568647" cy="668699"/>
                    </a:xfrm>
                    <a:prstGeom prst="rect">
                      <a:avLst/>
                    </a:prstGeom>
                    <a:blipFill rotWithShape="0">
                      <a:blip r:embed="rId3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18" name="Rectangle 17"/>
                    <p:cNvSpPr/>
                    <p:nvPr/>
                  </p:nvSpPr>
                  <p:spPr>
                    <a:xfrm>
                      <a:off x="1214896" y="2126738"/>
                      <a:ext cx="593893" cy="393353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n-US" sz="1400" i="1">
                                <a:latin typeface="Cambria Math" charset="0"/>
                              </a:rPr>
                              <m:t>𝜙</m:t>
                            </m:r>
                          </m:oMath>
                        </m:oMathPara>
                      </a14:m>
                      <a:endParaRPr lang="en-US" sz="1400" dirty="0"/>
                    </a:p>
                  </p:txBody>
                </p:sp>
              </mc:Choice>
              <mc:Fallback xmlns="">
                <p:sp>
                  <p:nvSpPr>
                    <p:cNvPr id="18" name="Rectangle 17"/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1214896" y="2126738"/>
                      <a:ext cx="593893" cy="393353"/>
                    </a:xfrm>
                    <a:prstGeom prst="rect">
                      <a:avLst/>
                    </a:prstGeom>
                    <a:blipFill rotWithShape="0">
                      <a:blip r:embed="rId4"/>
                      <a:stretch>
                        <a:fillRect b="-12000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p:sp>
              <p:nvSpPr>
                <p:cNvPr id="16" name="Arc 15"/>
                <p:cNvSpPr/>
                <p:nvPr/>
              </p:nvSpPr>
              <p:spPr>
                <a:xfrm rot="19962130">
                  <a:off x="349973" y="2672786"/>
                  <a:ext cx="1862780" cy="811901"/>
                </a:xfrm>
                <a:prstGeom prst="arc">
                  <a:avLst>
                    <a:gd name="adj1" fmla="val 16200000"/>
                    <a:gd name="adj2" fmla="val 20978712"/>
                  </a:avLst>
                </a:prstGeom>
                <a:ln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7" name="Rectangle 16"/>
                  <p:cNvSpPr/>
                  <p:nvPr/>
                </p:nvSpPr>
                <p:spPr>
                  <a:xfrm>
                    <a:off x="3036593" y="2466953"/>
                    <a:ext cx="1581296" cy="354017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i="1">
                                  <a:latin typeface="Cambria Math" charset="0"/>
                                </a:rPr>
                                <m:t>𝐹</m:t>
                              </m:r>
                            </m:e>
                            <m:sub>
                              <m:r>
                                <a:rPr lang="en-US" sz="1200" i="1">
                                  <a:latin typeface="Cambria Math" charset="0"/>
                                </a:rPr>
                                <m:t>𝑟</m:t>
                              </m:r>
                            </m:sub>
                          </m:sSub>
                          <m:r>
                            <a:rPr lang="en-US" sz="1200" i="0">
                              <a:latin typeface="Cambria Math" charset="0"/>
                            </a:rPr>
                            <m:t>=</m:t>
                          </m:r>
                          <m:r>
                            <a:rPr lang="en-US" sz="1200" i="1">
                              <a:latin typeface="Cambria Math" charset="0"/>
                            </a:rPr>
                            <m:t>𝐹𝑐𝑜𝑠</m:t>
                          </m:r>
                          <m:r>
                            <a:rPr lang="en-US" sz="1200" i="1">
                              <a:latin typeface="Cambria Math" charset="0"/>
                            </a:rPr>
                            <m:t>𝜆</m:t>
                          </m:r>
                        </m:oMath>
                      </m:oMathPara>
                    </a14:m>
                    <a:endParaRPr lang="en-US" sz="1200" dirty="0"/>
                  </a:p>
                </p:txBody>
              </p:sp>
            </mc:Choice>
            <mc:Fallback xmlns="">
              <p:sp>
                <p:nvSpPr>
                  <p:cNvPr id="17" name="Rectangle 16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036593" y="2466953"/>
                    <a:ext cx="1581296" cy="354017"/>
                  </a:xfrm>
                  <a:prstGeom prst="rect">
                    <a:avLst/>
                  </a:prstGeom>
                  <a:blipFill rotWithShape="0">
                    <a:blip r:embed="rId5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19" name="TextBox 18"/>
              <p:cNvSpPr txBox="1"/>
              <p:nvPr/>
            </p:nvSpPr>
            <p:spPr>
              <a:xfrm>
                <a:off x="1785137" y="4877453"/>
                <a:ext cx="677334" cy="47202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 err="1"/>
                  <a:t>A</a:t>
                </a:r>
                <a:r>
                  <a:rPr lang="en-US" baseline="-25000" dirty="0" err="1"/>
                  <a:t>o</a:t>
                </a:r>
                <a:endParaRPr lang="en-US" dirty="0"/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1023133" y="4064093"/>
                <a:ext cx="677334" cy="35401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/>
                  <a:t>A</a:t>
                </a:r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0" name="Rectangle 19"/>
                  <p:cNvSpPr/>
                  <p:nvPr/>
                </p:nvSpPr>
                <p:spPr>
                  <a:xfrm>
                    <a:off x="1489778" y="1746618"/>
                    <a:ext cx="1141036" cy="599782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1200" i="1">
                              <a:latin typeface="Cambria Math" charset="0"/>
                            </a:rPr>
                            <m:t>𝜎</m:t>
                          </m:r>
                          <m:r>
                            <a:rPr lang="en-US" sz="1200" i="0">
                              <a:latin typeface="Cambria Math" charset="0"/>
                            </a:rPr>
                            <m:t>=</m:t>
                          </m:r>
                          <m:f>
                            <m:f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200" i="1">
                                  <a:latin typeface="Cambria Math" charset="0"/>
                                </a:rPr>
                                <m:t>𝐹</m:t>
                              </m:r>
                            </m:num>
                            <m:den>
                              <m:sSub>
                                <m:sSub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200" i="1">
                                      <a:latin typeface="Cambria Math" charset="0"/>
                                    </a:rPr>
                                    <m:t>𝐴</m:t>
                                  </m:r>
                                </m:e>
                                <m:sub>
                                  <m:r>
                                    <a:rPr lang="en-US" sz="1200" i="1">
                                      <a:latin typeface="Cambria Math" charset="0"/>
                                    </a:rPr>
                                    <m:t>𝑜</m:t>
                                  </m:r>
                                </m:sub>
                              </m:sSub>
                            </m:den>
                          </m:f>
                        </m:oMath>
                      </m:oMathPara>
                    </a14:m>
                    <a:endParaRPr lang="en-US" sz="1200" dirty="0"/>
                  </a:p>
                </p:txBody>
              </p:sp>
            </mc:Choice>
            <mc:Fallback xmlns="">
              <p:sp>
                <p:nvSpPr>
                  <p:cNvPr id="20" name="Rectangle 19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489778" y="1746618"/>
                    <a:ext cx="1141036" cy="599782"/>
                  </a:xfrm>
                  <a:prstGeom prst="rect">
                    <a:avLst/>
                  </a:prstGeom>
                  <a:blipFill rotWithShape="0">
                    <a:blip r:embed="rId6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1" name="Rectangle 20"/>
                  <p:cNvSpPr/>
                  <p:nvPr/>
                </p:nvSpPr>
                <p:spPr>
                  <a:xfrm>
                    <a:off x="2547136" y="3880622"/>
                    <a:ext cx="1153778" cy="558315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i="1">
                                  <a:latin typeface="Cambria Math" charset="0"/>
                                </a:rPr>
                                <m:t>𝜏</m:t>
                              </m:r>
                            </m:e>
                            <m:sub>
                              <m:r>
                                <a:rPr lang="en-US" sz="1200" i="1">
                                  <a:latin typeface="Cambria Math" charset="0"/>
                                </a:rPr>
                                <m:t>𝑟</m:t>
                              </m:r>
                            </m:sub>
                          </m:sSub>
                          <m:r>
                            <a:rPr lang="en-US" sz="1200" i="0">
                              <a:latin typeface="Cambria Math" charset="0"/>
                            </a:rPr>
                            <m:t>=</m:t>
                          </m:r>
                          <m:f>
                            <m:f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200" i="1">
                                      <a:latin typeface="Cambria Math" charset="0"/>
                                    </a:rPr>
                                    <m:t>𝐹</m:t>
                                  </m:r>
                                </m:e>
                                <m:sub>
                                  <m:r>
                                    <a:rPr lang="en-US" sz="1200" i="1">
                                      <a:latin typeface="Cambria Math" charset="0"/>
                                    </a:rPr>
                                    <m:t>𝑟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en-US" sz="1200" i="1">
                                  <a:latin typeface="Cambria Math" charset="0"/>
                                </a:rPr>
                                <m:t>𝐴</m:t>
                              </m:r>
                            </m:den>
                          </m:f>
                        </m:oMath>
                      </m:oMathPara>
                    </a14:m>
                    <a:endParaRPr lang="en-US" sz="1200" dirty="0"/>
                  </a:p>
                </p:txBody>
              </p:sp>
            </mc:Choice>
            <mc:Fallback xmlns="">
              <p:sp>
                <p:nvSpPr>
                  <p:cNvPr id="21" name="Rectangle 20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547136" y="3880622"/>
                    <a:ext cx="1153778" cy="558315"/>
                  </a:xfrm>
                  <a:prstGeom prst="rect">
                    <a:avLst/>
                  </a:prstGeom>
                  <a:blipFill rotWithShape="0">
                    <a:blip r:embed="rId7"/>
                    <a:stretch>
                      <a:fillRect b="-1408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23" name="TextBox 22"/>
              <p:cNvSpPr txBox="1"/>
              <p:nvPr/>
            </p:nvSpPr>
            <p:spPr>
              <a:xfrm>
                <a:off x="3712933" y="3230863"/>
                <a:ext cx="1869609" cy="35401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/>
                  <a:t>Slip direction</a:t>
                </a:r>
              </a:p>
            </p:txBody>
          </p:sp>
          <p:sp>
            <p:nvSpPr>
              <p:cNvPr id="26" name="TextBox 25"/>
              <p:cNvSpPr txBox="1"/>
              <p:nvPr/>
            </p:nvSpPr>
            <p:spPr>
              <a:xfrm>
                <a:off x="-226423" y="2817842"/>
                <a:ext cx="1556339" cy="5900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/>
                  <a:t>Normal to </a:t>
                </a:r>
              </a:p>
              <a:p>
                <a:r>
                  <a:rPr lang="en-US" sz="1200" dirty="0"/>
                  <a:t>Slip plane</a:t>
                </a:r>
              </a:p>
            </p:txBody>
          </p:sp>
        </p:grpSp>
        <p:sp>
          <p:nvSpPr>
            <p:cNvPr id="30" name="TextBox 29"/>
            <p:cNvSpPr txBox="1"/>
            <p:nvPr/>
          </p:nvSpPr>
          <p:spPr>
            <a:xfrm>
              <a:off x="4405477" y="4811772"/>
              <a:ext cx="3041075" cy="35401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i="1" dirty="0"/>
                <a:t>Resolved </a:t>
              </a:r>
              <a:r>
                <a:rPr lang="en-US" sz="1200" b="1" i="1"/>
                <a:t>shear stress</a:t>
              </a:r>
              <a:endParaRPr lang="en-US" sz="1200" b="1" i="1" dirty="0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4308204" y="2104158"/>
              <a:ext cx="2103902" cy="35401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i="1" dirty="0"/>
                <a:t>Normal stress</a:t>
              </a: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3558372" y="1511134"/>
                <a:ext cx="4720487" cy="37856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 algn="just">
                  <a:lnSpc>
                    <a:spcPct val="150000"/>
                  </a:lnSpc>
                  <a:buFont typeface="Arial" charset="0"/>
                  <a:buChar char="•"/>
                </a:pPr>
                <a:r>
                  <a:rPr lang="en-US" sz="1600" b="1" dirty="0">
                    <a:latin typeface="+mj-lt"/>
                  </a:rPr>
                  <a:t>When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b="1" i="1">
                            <a:latin typeface="Cambria Math" charset="0"/>
                          </a:rPr>
                          <m:t>𝝉</m:t>
                        </m:r>
                      </m:e>
                      <m:sub>
                        <m:r>
                          <a:rPr lang="en-US" sz="1600" b="1" i="1">
                            <a:latin typeface="Cambria Math" charset="0"/>
                          </a:rPr>
                          <m:t>𝒓</m:t>
                        </m:r>
                      </m:sub>
                    </m:sSub>
                  </m:oMath>
                </a14:m>
                <a:r>
                  <a:rPr lang="en-US" sz="1600" b="1" dirty="0">
                    <a:latin typeface="+mj-lt"/>
                  </a:rPr>
                  <a:t> reaches some critical value (Critical resolved shear stress) slip begins</a:t>
                </a:r>
              </a:p>
              <a:p>
                <a:pPr marL="285750" indent="-285750" algn="just">
                  <a:lnSpc>
                    <a:spcPct val="150000"/>
                  </a:lnSpc>
                  <a:buFont typeface="Arial" charset="0"/>
                  <a:buChar char="•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1600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b="1" i="1">
                            <a:latin typeface="Cambria Math" charset="0"/>
                          </a:rPr>
                          <m:t>𝝉</m:t>
                        </m:r>
                      </m:e>
                      <m:sub>
                        <m:r>
                          <a:rPr lang="en-US" sz="1600" b="1" i="1">
                            <a:latin typeface="Cambria Math" charset="0"/>
                          </a:rPr>
                          <m:t>𝒓</m:t>
                        </m:r>
                      </m:sub>
                    </m:sSub>
                  </m:oMath>
                </a14:m>
                <a:r>
                  <a:rPr lang="en-US" sz="1600" b="1" dirty="0">
                    <a:latin typeface="+mj-lt"/>
                  </a:rPr>
                  <a:t> is maximum when </a:t>
                </a:r>
                <a14:m>
                  <m:oMath xmlns:m="http://schemas.openxmlformats.org/officeDocument/2006/math">
                    <m:r>
                      <a:rPr lang="en-US" sz="1600" b="1" i="1">
                        <a:latin typeface="Cambria Math" charset="0"/>
                      </a:rPr>
                      <m:t>𝝓</m:t>
                    </m:r>
                  </m:oMath>
                </a14:m>
                <a:r>
                  <a:rPr lang="en-US" sz="1600" b="1" dirty="0">
                    <a:latin typeface="+mj-lt"/>
                  </a:rPr>
                  <a:t> = </a:t>
                </a:r>
                <a14:m>
                  <m:oMath xmlns:m="http://schemas.openxmlformats.org/officeDocument/2006/math">
                    <m:r>
                      <a:rPr lang="en-US" sz="1600" b="1" i="1">
                        <a:latin typeface="Cambria Math" charset="0"/>
                      </a:rPr>
                      <m:t>𝝀</m:t>
                    </m:r>
                  </m:oMath>
                </a14:m>
                <a:r>
                  <a:rPr lang="en-US" sz="1600" b="1" dirty="0">
                    <a:latin typeface="+mj-lt"/>
                  </a:rPr>
                  <a:t> = 45</a:t>
                </a:r>
                <a:r>
                  <a:rPr lang="en-US" sz="1600" b="1" baseline="30000" dirty="0">
                    <a:latin typeface="+mj-lt"/>
                  </a:rPr>
                  <a:t>o</a:t>
                </a:r>
              </a:p>
              <a:p>
                <a:pPr marL="285750" indent="-285750" algn="just">
                  <a:lnSpc>
                    <a:spcPct val="150000"/>
                  </a:lnSpc>
                  <a:buFont typeface="Arial" charset="0"/>
                  <a:buChar char="•"/>
                </a:pPr>
                <a:r>
                  <a:rPr lang="en-US" sz="1600" b="1" dirty="0">
                    <a:latin typeface="+mj-lt"/>
                  </a:rPr>
                  <a:t>When </a:t>
                </a:r>
                <a14:m>
                  <m:oMath xmlns:m="http://schemas.openxmlformats.org/officeDocument/2006/math">
                    <m:r>
                      <a:rPr lang="en-US" sz="1600" b="1" i="1">
                        <a:latin typeface="Cambria Math" charset="0"/>
                      </a:rPr>
                      <m:t>𝝈</m:t>
                    </m:r>
                  </m:oMath>
                </a14:m>
                <a:r>
                  <a:rPr lang="en-US" sz="1600" b="1" dirty="0">
                    <a:latin typeface="+mj-lt"/>
                  </a:rPr>
                  <a:t> axis normal to slip plane or parallel to the slip plane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b="1" i="1">
                            <a:latin typeface="Cambria Math" charset="0"/>
                          </a:rPr>
                          <m:t>𝝉</m:t>
                        </m:r>
                      </m:e>
                      <m:sub>
                        <m:r>
                          <a:rPr lang="en-US" sz="1600" b="1" i="1">
                            <a:latin typeface="Cambria Math" charset="0"/>
                          </a:rPr>
                          <m:t>𝒓</m:t>
                        </m:r>
                      </m:sub>
                    </m:sSub>
                  </m:oMath>
                </a14:m>
                <a:r>
                  <a:rPr lang="en-US" sz="1600" b="1" dirty="0">
                    <a:latin typeface="+mj-lt"/>
                  </a:rPr>
                  <a:t>=0. No SLIP occurs.</a:t>
                </a:r>
              </a:p>
              <a:p>
                <a:pPr marL="285750" indent="-285750" algn="just">
                  <a:lnSpc>
                    <a:spcPct val="150000"/>
                  </a:lnSpc>
                  <a:buFont typeface="Arial" charset="0"/>
                  <a:buChar char="•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i="1">
                            <a:latin typeface="Cambria Math" charset="0"/>
                          </a:rPr>
                          <m:t>𝜏</m:t>
                        </m:r>
                      </m:e>
                      <m:sub>
                        <m:r>
                          <a:rPr lang="en-US" sz="1600" i="1">
                            <a:latin typeface="Cambria Math" charset="0"/>
                          </a:rPr>
                          <m:t>𝑟</m:t>
                        </m:r>
                      </m:sub>
                    </m:sSub>
                  </m:oMath>
                </a14:m>
                <a:r>
                  <a:rPr lang="en-US" sz="1600" b="1" dirty="0">
                    <a:latin typeface="+mj-lt"/>
                  </a:rPr>
                  <a:t> 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i="1">
                            <a:latin typeface="Cambria Math" charset="0"/>
                          </a:rPr>
                          <m:t>𝜏</m:t>
                        </m:r>
                      </m:e>
                      <m:sub>
                        <m:r>
                          <a:rPr lang="en-US" sz="1600" b="0" i="1" smtClean="0">
                            <a:latin typeface="Cambria Math" charset="0"/>
                          </a:rPr>
                          <m:t>𝐶𝑅𝑆𝑆</m:t>
                        </m:r>
                      </m:sub>
                    </m:sSub>
                  </m:oMath>
                </a14:m>
                <a:r>
                  <a:rPr lang="en-US" sz="1600" b="1" dirty="0">
                    <a:latin typeface="+mj-lt"/>
                  </a:rPr>
                  <a:t> (Yielding occurs)</a:t>
                </a:r>
              </a:p>
              <a:p>
                <a:pPr marL="285750" indent="-285750" algn="just">
                  <a:lnSpc>
                    <a:spcPct val="150000"/>
                  </a:lnSpc>
                  <a:buFont typeface="Arial" charset="0"/>
                  <a:buChar char="•"/>
                </a:pPr>
                <a:endParaRPr lang="en-US" sz="1600" b="1" dirty="0">
                  <a:latin typeface="+mj-lt"/>
                </a:endParaRPr>
              </a:p>
              <a:p>
                <a:pPr marL="285750" indent="-285750" algn="just">
                  <a:lnSpc>
                    <a:spcPct val="150000"/>
                  </a:lnSpc>
                  <a:buFont typeface="Arial" charset="0"/>
                  <a:buChar char="•"/>
                </a:pPr>
                <a:endParaRPr lang="en-US" sz="1600" b="1" dirty="0">
                  <a:latin typeface="+mj-lt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58372" y="1511134"/>
                <a:ext cx="4720487" cy="3785652"/>
              </a:xfrm>
              <a:prstGeom prst="rect">
                <a:avLst/>
              </a:prstGeom>
              <a:blipFill rotWithShape="0">
                <a:blip r:embed="rId8"/>
                <a:stretch>
                  <a:fillRect l="-517" r="-64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733763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34495-0114-2F4E-BF2F-3A865854BF54}" type="slidenum">
              <a:rPr lang="en-US" smtClean="0"/>
              <a:t>6</a:t>
            </a:fld>
            <a:endParaRPr lang="en-US"/>
          </a:p>
        </p:txBody>
      </p:sp>
      <p:sp>
        <p:nvSpPr>
          <p:cNvPr id="6" name="Title 3"/>
          <p:cNvSpPr txBox="1">
            <a:spLocks/>
          </p:cNvSpPr>
          <p:nvPr/>
        </p:nvSpPr>
        <p:spPr>
          <a:xfrm>
            <a:off x="130120" y="-34574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spc="-5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/>
              <a:t>Slip by Dislocation Motion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130119" y="881508"/>
                <a:ext cx="7930147" cy="596041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285750" indent="-285750" algn="just">
                  <a:lnSpc>
                    <a:spcPct val="150000"/>
                  </a:lnSpc>
                  <a:buFont typeface="Arial" charset="0"/>
                  <a:buChar char="•"/>
                </a:pPr>
                <a:r>
                  <a:rPr lang="en-US" sz="2000" dirty="0"/>
                  <a:t>Dislocation motion requires a stress for smaller than the theoretical shear.</a:t>
                </a:r>
              </a:p>
              <a:p>
                <a:pPr marL="285750" indent="-285750" algn="just">
                  <a:lnSpc>
                    <a:spcPct val="150000"/>
                  </a:lnSpc>
                  <a:buFont typeface="Arial" charset="0"/>
                  <a:buChar char="•"/>
                </a:pPr>
                <a:r>
                  <a:rPr lang="en-US" sz="2000" dirty="0"/>
                  <a:t>Movement of the dislocation produces a step or slip band at the free surface.</a:t>
                </a:r>
              </a:p>
              <a:p>
                <a:pPr marL="285750" indent="-285750" algn="just">
                  <a:lnSpc>
                    <a:spcPct val="150000"/>
                  </a:lnSpc>
                  <a:buFont typeface="Arial" charset="0"/>
                  <a:buChar char="•"/>
                </a:pPr>
                <a:r>
                  <a:rPr lang="en-US" sz="2000" dirty="0"/>
                  <a:t>The net amount of work required to move dislocation is zero when the dislocation occurs in a symmetrical position. </a:t>
                </a:r>
              </a:p>
              <a:p>
                <a:pPr marL="285750" indent="-285750" algn="just">
                  <a:lnSpc>
                    <a:spcPct val="150000"/>
                  </a:lnSpc>
                  <a:buFont typeface="Arial" charset="0"/>
                  <a:buChar char="•"/>
                </a:pPr>
                <a:r>
                  <a:rPr lang="en-US" sz="2000" dirty="0"/>
                  <a:t>The shear stress require to move dislocation through a crystal lattice is called </a:t>
                </a:r>
                <a:r>
                  <a:rPr lang="en-US" sz="2000" i="1" dirty="0"/>
                  <a:t>PIERLS STRESS</a:t>
                </a:r>
              </a:p>
              <a:p>
                <a:pPr marL="2571750" lvl="5" indent="-285750" algn="just">
                  <a:lnSpc>
                    <a:spcPct val="150000"/>
                  </a:lnSpc>
                  <a:buFont typeface="Arial" charset="0"/>
                  <a:buChar char="•"/>
                </a:pPr>
                <a14:m>
                  <m:oMath xmlns:m="http://schemas.openxmlformats.org/officeDocument/2006/math">
                    <m:r>
                      <a:rPr lang="en-US" sz="2400" i="1">
                        <a:latin typeface="Cambria Math" charset="0"/>
                      </a:rPr>
                      <m:t> </m:t>
                    </m:r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charset="0"/>
                          </a:rPr>
                          <m:t>𝜏</m:t>
                        </m:r>
                      </m:e>
                      <m:sub>
                        <m:r>
                          <a:rPr lang="en-US" sz="2400" i="1">
                            <a:latin typeface="Cambria Math" charset="0"/>
                          </a:rPr>
                          <m:t>𝑃</m:t>
                        </m:r>
                      </m:sub>
                    </m:sSub>
                    <m:r>
                      <a:rPr lang="en-US" sz="2400" i="1">
                        <a:latin typeface="Cambria Math" charset="0"/>
                      </a:rPr>
                      <m:t>= </m:t>
                    </m:r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 charset="0"/>
                          </a:rPr>
                          <m:t>2</m:t>
                        </m:r>
                        <m:r>
                          <a:rPr lang="en-US" sz="2400" i="1">
                            <a:latin typeface="Cambria Math" charset="0"/>
                          </a:rPr>
                          <m:t>𝐺</m:t>
                        </m:r>
                      </m:num>
                      <m:den>
                        <m:r>
                          <a:rPr lang="en-US" sz="2400" i="1">
                            <a:latin typeface="Cambria Math" charset="0"/>
                          </a:rPr>
                          <m:t>1−</m:t>
                        </m:r>
                        <m:r>
                          <a:rPr lang="en-US" sz="2400" i="1">
                            <a:latin typeface="Cambria Math" charset="0"/>
                          </a:rPr>
                          <m:t>𝑣</m:t>
                        </m:r>
                      </m:den>
                    </m:f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charset="0"/>
                          </a:rPr>
                          <m:t>𝑒</m:t>
                        </m:r>
                      </m:e>
                      <m:sup>
                        <m:f>
                          <m:fPr>
                            <m:type m:val="skw"/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400" i="1">
                                <a:latin typeface="Cambria Math" charset="0"/>
                              </a:rPr>
                              <m:t>−2</m:t>
                            </m:r>
                            <m:r>
                              <a:rPr lang="en-US" sz="2400" i="1">
                                <a:latin typeface="Cambria Math" charset="0"/>
                              </a:rPr>
                              <m:t>𝜋</m:t>
                            </m:r>
                            <m:r>
                              <a:rPr lang="en-US" sz="2400" i="1">
                                <a:latin typeface="Cambria Math" charset="0"/>
                              </a:rPr>
                              <m:t>𝑤</m:t>
                            </m:r>
                          </m:num>
                          <m:den>
                            <m:r>
                              <a:rPr lang="en-US" sz="2400" i="1">
                                <a:latin typeface="Cambria Math" charset="0"/>
                              </a:rPr>
                              <m:t>𝑏</m:t>
                            </m:r>
                          </m:den>
                        </m:f>
                      </m:sup>
                    </m:sSup>
                  </m:oMath>
                </a14:m>
                <a:r>
                  <a:rPr lang="en-US" sz="2400" dirty="0">
                    <a:effectLst/>
                  </a:rPr>
                  <a:t> </a:t>
                </a:r>
                <a:endParaRPr lang="en-US" sz="2400" i="1" dirty="0"/>
              </a:p>
              <a:p>
                <a:pPr marL="285750" indent="-285750" algn="just">
                  <a:lnSpc>
                    <a:spcPct val="150000"/>
                  </a:lnSpc>
                  <a:buFont typeface="Arial" charset="0"/>
                  <a:buChar char="•"/>
                </a:pPr>
                <a:endParaRPr lang="en-US" sz="2000" dirty="0">
                  <a:solidFill>
                    <a:srgbClr val="000000"/>
                  </a:solidFill>
                </a:endParaRPr>
              </a:p>
              <a:p>
                <a:pPr marL="285750" indent="-285750" algn="just">
                  <a:lnSpc>
                    <a:spcPct val="150000"/>
                  </a:lnSpc>
                  <a:buFont typeface="Arial" charset="0"/>
                  <a:buChar char="•"/>
                </a:pPr>
                <a:endParaRPr lang="en-US" sz="2000" dirty="0">
                  <a:solidFill>
                    <a:srgbClr val="000000"/>
                  </a:solidFill>
                </a:endParaRPr>
              </a:p>
              <a:p>
                <a:pPr marL="285750" indent="-285750" algn="just">
                  <a:lnSpc>
                    <a:spcPct val="150000"/>
                  </a:lnSpc>
                  <a:buFont typeface="Arial" charset="0"/>
                  <a:buChar char="•"/>
                </a:pPr>
                <a:endParaRPr lang="en-US" sz="2000" dirty="0"/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0119" y="881508"/>
                <a:ext cx="7930147" cy="5960414"/>
              </a:xfrm>
              <a:prstGeom prst="rect">
                <a:avLst/>
              </a:prstGeom>
              <a:blipFill rotWithShape="0">
                <a:blip r:embed="rId2"/>
                <a:stretch>
                  <a:fillRect l="-692" r="-84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Straight Connector 6"/>
          <p:cNvCxnSpPr/>
          <p:nvPr/>
        </p:nvCxnSpPr>
        <p:spPr>
          <a:xfrm flipV="1">
            <a:off x="863600" y="5621867"/>
            <a:ext cx="324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863600" y="6316134"/>
            <a:ext cx="324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al 8"/>
          <p:cNvSpPr>
            <a:spLocks noChangeAspect="1"/>
          </p:cNvSpPr>
          <p:nvPr/>
        </p:nvSpPr>
        <p:spPr>
          <a:xfrm>
            <a:off x="1202267" y="5567867"/>
            <a:ext cx="108000" cy="108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>
            <a:spLocks noChangeAspect="1"/>
          </p:cNvSpPr>
          <p:nvPr/>
        </p:nvSpPr>
        <p:spPr>
          <a:xfrm>
            <a:off x="1744132" y="5567870"/>
            <a:ext cx="108000" cy="108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>
            <a:spLocks noChangeAspect="1"/>
          </p:cNvSpPr>
          <p:nvPr/>
        </p:nvSpPr>
        <p:spPr>
          <a:xfrm>
            <a:off x="2285999" y="5567870"/>
            <a:ext cx="108000" cy="108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>
            <a:spLocks noChangeAspect="1"/>
          </p:cNvSpPr>
          <p:nvPr/>
        </p:nvSpPr>
        <p:spPr>
          <a:xfrm>
            <a:off x="2793999" y="5567870"/>
            <a:ext cx="108000" cy="108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>
            <a:spLocks noChangeAspect="1"/>
          </p:cNvSpPr>
          <p:nvPr/>
        </p:nvSpPr>
        <p:spPr>
          <a:xfrm>
            <a:off x="3386669" y="5567870"/>
            <a:ext cx="108000" cy="108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>
            <a:spLocks noChangeAspect="1"/>
          </p:cNvSpPr>
          <p:nvPr/>
        </p:nvSpPr>
        <p:spPr>
          <a:xfrm>
            <a:off x="1219203" y="6245198"/>
            <a:ext cx="108000" cy="108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>
            <a:spLocks noChangeAspect="1"/>
          </p:cNvSpPr>
          <p:nvPr/>
        </p:nvSpPr>
        <p:spPr>
          <a:xfrm>
            <a:off x="1896532" y="6228266"/>
            <a:ext cx="108000" cy="108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>
            <a:spLocks noChangeAspect="1"/>
          </p:cNvSpPr>
          <p:nvPr/>
        </p:nvSpPr>
        <p:spPr>
          <a:xfrm>
            <a:off x="2573864" y="6245199"/>
            <a:ext cx="108000" cy="108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>
            <a:spLocks noChangeAspect="1"/>
          </p:cNvSpPr>
          <p:nvPr/>
        </p:nvSpPr>
        <p:spPr>
          <a:xfrm>
            <a:off x="3200394" y="6262131"/>
            <a:ext cx="108000" cy="108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Connector 18"/>
          <p:cNvCxnSpPr>
            <a:stCxn id="9" idx="0"/>
            <a:endCxn id="14" idx="4"/>
          </p:cNvCxnSpPr>
          <p:nvPr/>
        </p:nvCxnSpPr>
        <p:spPr>
          <a:xfrm>
            <a:off x="1256267" y="5567867"/>
            <a:ext cx="16936" cy="78533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10" idx="2"/>
            <a:endCxn id="15" idx="4"/>
          </p:cNvCxnSpPr>
          <p:nvPr/>
        </p:nvCxnSpPr>
        <p:spPr>
          <a:xfrm>
            <a:off x="1744132" y="5621870"/>
            <a:ext cx="206400" cy="7143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endCxn id="16" idx="1"/>
          </p:cNvCxnSpPr>
          <p:nvPr/>
        </p:nvCxnSpPr>
        <p:spPr>
          <a:xfrm>
            <a:off x="2299021" y="5547739"/>
            <a:ext cx="290659" cy="7132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H="1">
            <a:off x="3251193" y="5567870"/>
            <a:ext cx="240276" cy="80226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Oval 26"/>
          <p:cNvSpPr>
            <a:spLocks noChangeAspect="1"/>
          </p:cNvSpPr>
          <p:nvPr/>
        </p:nvSpPr>
        <p:spPr>
          <a:xfrm>
            <a:off x="3928532" y="5567871"/>
            <a:ext cx="108000" cy="108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>
            <a:spLocks noChangeAspect="1"/>
          </p:cNvSpPr>
          <p:nvPr/>
        </p:nvSpPr>
        <p:spPr>
          <a:xfrm>
            <a:off x="3826932" y="6262135"/>
            <a:ext cx="108000" cy="108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0" name="Straight Connector 29"/>
          <p:cNvCxnSpPr/>
          <p:nvPr/>
        </p:nvCxnSpPr>
        <p:spPr>
          <a:xfrm flipH="1">
            <a:off x="3880924" y="5638804"/>
            <a:ext cx="121743" cy="603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1950532" y="6469063"/>
            <a:ext cx="1300661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2222920" y="6469063"/>
            <a:ext cx="36740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/>
              <a:t>w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4152982" y="5755738"/>
            <a:ext cx="284404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/>
              <a:t>a</a:t>
            </a:r>
            <a:r>
              <a:rPr lang="en-US" sz="1400" dirty="0"/>
              <a:t> (distance between slip planes)</a:t>
            </a:r>
          </a:p>
        </p:txBody>
      </p:sp>
    </p:spTree>
    <p:extLst>
      <p:ext uri="{BB962C8B-B14F-4D97-AF65-F5344CB8AC3E}">
        <p14:creationId xmlns:p14="http://schemas.microsoft.com/office/powerpoint/2010/main" val="17764907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34495-0114-2F4E-BF2F-3A865854BF54}" type="slidenum">
              <a:rPr lang="en-US" smtClean="0"/>
              <a:t>7</a:t>
            </a:fld>
            <a:endParaRPr lang="en-US"/>
          </a:p>
        </p:txBody>
      </p:sp>
      <p:sp>
        <p:nvSpPr>
          <p:cNvPr id="6" name="Title 3"/>
          <p:cNvSpPr txBox="1">
            <a:spLocks/>
          </p:cNvSpPr>
          <p:nvPr/>
        </p:nvSpPr>
        <p:spPr>
          <a:xfrm>
            <a:off x="130120" y="-34574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spc="-5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/>
              <a:t>Slip by Dislocation Motion</a:t>
            </a:r>
          </a:p>
        </p:txBody>
      </p:sp>
      <p:sp>
        <p:nvSpPr>
          <p:cNvPr id="2" name="Rectangle 1"/>
          <p:cNvSpPr/>
          <p:nvPr/>
        </p:nvSpPr>
        <p:spPr>
          <a:xfrm>
            <a:off x="130119" y="881508"/>
            <a:ext cx="7930147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50000"/>
              </a:lnSpc>
              <a:buFont typeface="Arial" charset="0"/>
              <a:buChar char="•"/>
            </a:pPr>
            <a:r>
              <a:rPr lang="en-US" sz="2000" dirty="0"/>
              <a:t>A screw dislocation may move by slip or glide any direction perpendicular to itself, but edge dislocation can only glide in its slip plane.</a:t>
            </a:r>
          </a:p>
          <a:p>
            <a:pPr marL="285750" indent="-285750" algn="just">
              <a:lnSpc>
                <a:spcPct val="150000"/>
              </a:lnSpc>
              <a:buFont typeface="Arial" charset="0"/>
              <a:buChar char="•"/>
            </a:pPr>
            <a:endParaRPr lang="en-US" sz="2000" dirty="0"/>
          </a:p>
          <a:p>
            <a:pPr marL="285750" indent="-285750" algn="just">
              <a:lnSpc>
                <a:spcPct val="150000"/>
              </a:lnSpc>
              <a:buFont typeface="Arial" charset="0"/>
              <a:buChar char="•"/>
            </a:pPr>
            <a:endParaRPr lang="en-US" sz="2000" dirty="0"/>
          </a:p>
          <a:p>
            <a:pPr marL="285750" indent="-285750" algn="just">
              <a:lnSpc>
                <a:spcPct val="150000"/>
              </a:lnSpc>
              <a:buFont typeface="Arial" charset="0"/>
              <a:buChar char="•"/>
            </a:pPr>
            <a:endParaRPr lang="en-US" sz="2000" dirty="0"/>
          </a:p>
          <a:p>
            <a:pPr marL="285750" indent="-285750" algn="just">
              <a:lnSpc>
                <a:spcPct val="150000"/>
              </a:lnSpc>
              <a:buFont typeface="Arial" charset="0"/>
              <a:buChar char="•"/>
            </a:pPr>
            <a:endParaRPr lang="en-US" sz="2000" dirty="0"/>
          </a:p>
          <a:p>
            <a:pPr marL="285750" indent="-285750" algn="just">
              <a:lnSpc>
                <a:spcPct val="150000"/>
              </a:lnSpc>
              <a:buFont typeface="Arial" charset="0"/>
              <a:buChar char="•"/>
            </a:pPr>
            <a:endParaRPr lang="en-US" sz="2000" dirty="0"/>
          </a:p>
          <a:p>
            <a:pPr marL="285750" indent="-285750" algn="just">
              <a:lnSpc>
                <a:spcPct val="150000"/>
              </a:lnSpc>
              <a:buFont typeface="Arial" charset="0"/>
              <a:buChar char="•"/>
            </a:pPr>
            <a:r>
              <a:rPr lang="en-US" sz="2000" dirty="0">
                <a:solidFill>
                  <a:srgbClr val="000000"/>
                </a:solidFill>
              </a:rPr>
              <a:t>Climb of edge dislocation involve motion in a direction perpendicular to slip plane.</a:t>
            </a:r>
          </a:p>
          <a:p>
            <a:pPr marL="285750" indent="-285750" algn="just">
              <a:lnSpc>
                <a:spcPct val="150000"/>
              </a:lnSpc>
              <a:buFont typeface="Arial" charset="0"/>
              <a:buChar char="•"/>
            </a:pPr>
            <a:endParaRPr lang="en-US" sz="2000" dirty="0">
              <a:solidFill>
                <a:srgbClr val="000000"/>
              </a:solidFill>
            </a:endParaRPr>
          </a:p>
          <a:p>
            <a:pPr marL="285750" indent="-285750" algn="just">
              <a:lnSpc>
                <a:spcPct val="150000"/>
              </a:lnSpc>
              <a:buFont typeface="Arial" charset="0"/>
              <a:buChar char="•"/>
            </a:pPr>
            <a:endParaRPr lang="en-US" sz="2000" dirty="0"/>
          </a:p>
        </p:txBody>
      </p:sp>
      <p:grpSp>
        <p:nvGrpSpPr>
          <p:cNvPr id="13" name="Group 12"/>
          <p:cNvGrpSpPr/>
          <p:nvPr/>
        </p:nvGrpSpPr>
        <p:grpSpPr>
          <a:xfrm>
            <a:off x="2045369" y="2662990"/>
            <a:ext cx="810126" cy="1696489"/>
            <a:chOff x="1291390" y="2759242"/>
            <a:chExt cx="810126" cy="1696489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1315453" y="2791326"/>
              <a:ext cx="0" cy="129941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2077453" y="3104147"/>
              <a:ext cx="0" cy="129941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1315453" y="2759242"/>
              <a:ext cx="786063" cy="36896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1291390" y="4086762"/>
              <a:ext cx="786063" cy="36896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Group 13"/>
          <p:cNvGrpSpPr/>
          <p:nvPr/>
        </p:nvGrpSpPr>
        <p:grpSpPr>
          <a:xfrm>
            <a:off x="4698556" y="2711117"/>
            <a:ext cx="810126" cy="1696489"/>
            <a:chOff x="1291390" y="2759242"/>
            <a:chExt cx="810126" cy="1696489"/>
          </a:xfrm>
        </p:grpSpPr>
        <p:cxnSp>
          <p:nvCxnSpPr>
            <p:cNvPr id="15" name="Straight Connector 14"/>
            <p:cNvCxnSpPr/>
            <p:nvPr/>
          </p:nvCxnSpPr>
          <p:spPr>
            <a:xfrm>
              <a:off x="1315453" y="2791326"/>
              <a:ext cx="0" cy="129941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2077453" y="3104147"/>
              <a:ext cx="0" cy="129941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1315453" y="2759242"/>
              <a:ext cx="786063" cy="36896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1291390" y="4086762"/>
              <a:ext cx="786063" cy="36896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" name="Group 18"/>
          <p:cNvGrpSpPr/>
          <p:nvPr/>
        </p:nvGrpSpPr>
        <p:grpSpPr>
          <a:xfrm flipH="1">
            <a:off x="4550162" y="2662988"/>
            <a:ext cx="1099095" cy="1696489"/>
            <a:chOff x="1291390" y="2759242"/>
            <a:chExt cx="810126" cy="1696489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1315453" y="2791326"/>
              <a:ext cx="0" cy="129941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2077453" y="3104147"/>
              <a:ext cx="0" cy="129941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1315453" y="2759242"/>
              <a:ext cx="786063" cy="36896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1291390" y="4086762"/>
              <a:ext cx="786063" cy="36896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5" name="Straight Connector 24"/>
          <p:cNvCxnSpPr/>
          <p:nvPr/>
        </p:nvCxnSpPr>
        <p:spPr>
          <a:xfrm>
            <a:off x="2422358" y="2438400"/>
            <a:ext cx="0" cy="196920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5077326" y="2438400"/>
            <a:ext cx="0" cy="196920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H="1" flipV="1">
            <a:off x="2502569" y="3689682"/>
            <a:ext cx="200527" cy="80213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H="1" flipV="1">
            <a:off x="5240991" y="3477123"/>
            <a:ext cx="5438" cy="360949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5237710" y="3460575"/>
            <a:ext cx="30168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i="1" dirty="0"/>
              <a:t>b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2505357" y="3423003"/>
            <a:ext cx="30168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i="1" dirty="0"/>
              <a:t>b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2587794" y="2320558"/>
            <a:ext cx="17636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>
                <a:solidFill>
                  <a:srgbClr val="C00000"/>
                </a:solidFill>
              </a:rPr>
              <a:t>Edge Dislocation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5045469" y="2185779"/>
            <a:ext cx="187102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C00000"/>
                </a:solidFill>
              </a:rPr>
              <a:t>Screw Dislocation</a:t>
            </a:r>
          </a:p>
        </p:txBody>
      </p:sp>
    </p:spTree>
    <p:extLst>
      <p:ext uri="{BB962C8B-B14F-4D97-AF65-F5344CB8AC3E}">
        <p14:creationId xmlns:p14="http://schemas.microsoft.com/office/powerpoint/2010/main" val="4563633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34495-0114-2F4E-BF2F-3A865854BF54}" type="slidenum">
              <a:rPr lang="en-US" smtClean="0"/>
              <a:t>8</a:t>
            </a:fld>
            <a:endParaRPr lang="en-US"/>
          </a:p>
        </p:txBody>
      </p:sp>
      <p:sp>
        <p:nvSpPr>
          <p:cNvPr id="6" name="Title 3"/>
          <p:cNvSpPr txBox="1">
            <a:spLocks/>
          </p:cNvSpPr>
          <p:nvPr/>
        </p:nvSpPr>
        <p:spPr>
          <a:xfrm>
            <a:off x="130120" y="-329707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spc="-5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/>
              <a:t>Surface Defects</a:t>
            </a:r>
          </a:p>
        </p:txBody>
      </p:sp>
      <p:sp>
        <p:nvSpPr>
          <p:cNvPr id="2" name="Rectangle 1"/>
          <p:cNvSpPr/>
          <p:nvPr/>
        </p:nvSpPr>
        <p:spPr>
          <a:xfrm>
            <a:off x="130119" y="1118570"/>
            <a:ext cx="7930147" cy="54938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50000"/>
              </a:lnSpc>
              <a:buFont typeface="Arial" charset="0"/>
              <a:buChar char="•"/>
            </a:pPr>
            <a:r>
              <a:rPr lang="en-US" dirty="0"/>
              <a:t>Boundaries or planes separate a material into regions</a:t>
            </a:r>
          </a:p>
          <a:p>
            <a:pPr marL="285750" indent="-285750" algn="just">
              <a:lnSpc>
                <a:spcPct val="150000"/>
              </a:lnSpc>
              <a:buFont typeface="Arial" charset="0"/>
              <a:buChar char="•"/>
            </a:pPr>
            <a:r>
              <a:rPr lang="en-US" dirty="0"/>
              <a:t>Same crystal structure with different orientation</a:t>
            </a:r>
          </a:p>
          <a:p>
            <a:pPr marL="285750" indent="-285750" algn="just">
              <a:lnSpc>
                <a:spcPct val="150000"/>
              </a:lnSpc>
              <a:buFont typeface="Arial" charset="0"/>
              <a:buChar char="•"/>
            </a:pPr>
            <a:endParaRPr lang="en-US" dirty="0"/>
          </a:p>
          <a:p>
            <a:pPr marL="285750" indent="-285750" algn="just">
              <a:lnSpc>
                <a:spcPct val="150000"/>
              </a:lnSpc>
              <a:buFont typeface="Arial" charset="0"/>
              <a:buChar char="•"/>
            </a:pPr>
            <a:r>
              <a:rPr lang="en-US" dirty="0"/>
              <a:t>MATERIAL SURFACES</a:t>
            </a:r>
          </a:p>
          <a:p>
            <a:pPr marL="742950" lvl="1" indent="-285750" algn="just">
              <a:lnSpc>
                <a:spcPct val="150000"/>
              </a:lnSpc>
              <a:buFont typeface="Arial" charset="0"/>
              <a:buChar char="•"/>
            </a:pPr>
            <a:r>
              <a:rPr lang="en-US" dirty="0"/>
              <a:t>disruption in atomic stacking</a:t>
            </a:r>
          </a:p>
          <a:p>
            <a:pPr marL="742950" lvl="1" indent="-285750" algn="just">
              <a:lnSpc>
                <a:spcPct val="150000"/>
              </a:lnSpc>
              <a:buFont typeface="Arial" charset="0"/>
              <a:buChar char="•"/>
            </a:pPr>
            <a:r>
              <a:rPr lang="en-US" b="1" u="sng" dirty="0"/>
              <a:t>minimization of surface areas </a:t>
            </a:r>
            <a:r>
              <a:rPr lang="en-US" dirty="0"/>
              <a:t>decreases the surface energy of the </a:t>
            </a:r>
            <a:r>
              <a:rPr lang="fr-FR" dirty="0"/>
              <a:t>system</a:t>
            </a:r>
            <a:endParaRPr lang="en-US" dirty="0"/>
          </a:p>
          <a:p>
            <a:pPr marL="285750" indent="-285750" algn="just">
              <a:lnSpc>
                <a:spcPct val="150000"/>
              </a:lnSpc>
              <a:buFont typeface="Arial" charset="0"/>
              <a:buChar char="•"/>
            </a:pPr>
            <a:r>
              <a:rPr lang="en-US" dirty="0"/>
              <a:t>GRAIN BOUNDARIES</a:t>
            </a:r>
          </a:p>
          <a:p>
            <a:pPr marL="742950" lvl="1" indent="-285750" algn="just">
              <a:lnSpc>
                <a:spcPct val="150000"/>
              </a:lnSpc>
              <a:buFont typeface="Arial" charset="0"/>
              <a:buChar char="•"/>
            </a:pPr>
            <a:r>
              <a:rPr lang="en-US" dirty="0"/>
              <a:t>A grain boundary is a </a:t>
            </a:r>
            <a:r>
              <a:rPr lang="en-US" b="1" dirty="0"/>
              <a:t>highly defective</a:t>
            </a:r>
            <a:r>
              <a:rPr lang="en-US" dirty="0"/>
              <a:t>, relatively open region where impurities prone to segregate.</a:t>
            </a:r>
          </a:p>
          <a:p>
            <a:pPr marL="285750" indent="-285750" algn="just">
              <a:lnSpc>
                <a:spcPct val="150000"/>
              </a:lnSpc>
              <a:buFont typeface="Arial" charset="0"/>
              <a:buChar char="•"/>
            </a:pPr>
            <a:endParaRPr lang="en-US" dirty="0">
              <a:solidFill>
                <a:srgbClr val="000000"/>
              </a:solidFill>
            </a:endParaRPr>
          </a:p>
          <a:p>
            <a:pPr marL="285750" indent="-285750" algn="just">
              <a:lnSpc>
                <a:spcPct val="150000"/>
              </a:lnSpc>
              <a:buFont typeface="Arial" charset="0"/>
              <a:buChar char="•"/>
            </a:pPr>
            <a:endParaRPr lang="en-US" dirty="0">
              <a:solidFill>
                <a:srgbClr val="000000"/>
              </a:solidFill>
            </a:endParaRPr>
          </a:p>
          <a:p>
            <a:pPr marL="285750" indent="-285750" algn="just">
              <a:lnSpc>
                <a:spcPct val="150000"/>
              </a:lnSpc>
              <a:buFont typeface="Arial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86176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34495-0114-2F4E-BF2F-3A865854BF54}" type="slidenum">
              <a:rPr lang="en-US" smtClean="0"/>
              <a:t>9</a:t>
            </a:fld>
            <a:endParaRPr 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220663" y="1947335"/>
            <a:ext cx="8001000" cy="42248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marL="469900" indent="-469900">
              <a:defRPr>
                <a:solidFill>
                  <a:schemeClr val="tx1"/>
                </a:solidFill>
                <a:latin typeface="Arial" charset="0"/>
              </a:defRPr>
            </a:lvl1pPr>
            <a:lvl2pPr marL="908050" indent="-436563">
              <a:defRPr>
                <a:solidFill>
                  <a:schemeClr val="tx1"/>
                </a:solidFill>
                <a:latin typeface="Arial" charset="0"/>
              </a:defRPr>
            </a:lvl2pPr>
            <a:lvl3pPr marL="1304925" indent="-395288">
              <a:defRPr>
                <a:solidFill>
                  <a:schemeClr val="tx1"/>
                </a:solidFill>
                <a:latin typeface="Arial" charset="0"/>
              </a:defRPr>
            </a:lvl3pPr>
            <a:lvl4pPr marL="1693863" indent="-387350">
              <a:defRPr>
                <a:solidFill>
                  <a:schemeClr val="tx1"/>
                </a:solidFill>
                <a:latin typeface="Arial" charset="0"/>
              </a:defRPr>
            </a:lvl4pPr>
            <a:lvl5pPr marL="2093913" indent="-398463">
              <a:defRPr>
                <a:solidFill>
                  <a:schemeClr val="tx1"/>
                </a:solidFill>
                <a:latin typeface="Arial" charset="0"/>
              </a:defRPr>
            </a:lvl5pPr>
            <a:lvl6pPr marL="2551113" indent="-3984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08313" indent="-3984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65513" indent="-3984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922713" indent="-3984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 eaLnBrk="1" hangingPunct="1">
              <a:lnSpc>
                <a:spcPct val="150000"/>
              </a:lnSpc>
              <a:spcBef>
                <a:spcPct val="20000"/>
              </a:spcBef>
              <a:buClr>
                <a:schemeClr val="tx1"/>
              </a:buClr>
              <a:buFont typeface="Arial" charset="0"/>
              <a:buChar char="•"/>
            </a:pPr>
            <a:r>
              <a:rPr lang="en-US" altLang="en-US" sz="2000" dirty="0">
                <a:latin typeface="+mn-lt"/>
              </a:rPr>
              <a:t>Effect on Mechanical Properties by Controlling the Slip Process</a:t>
            </a:r>
          </a:p>
          <a:p>
            <a:pPr marL="342900" indent="-342900" eaLnBrk="1" hangingPunct="1">
              <a:lnSpc>
                <a:spcPct val="150000"/>
              </a:lnSpc>
              <a:spcBef>
                <a:spcPct val="20000"/>
              </a:spcBef>
              <a:buClr>
                <a:schemeClr val="tx1"/>
              </a:buClr>
              <a:buFont typeface="Arial" charset="0"/>
              <a:buChar char="•"/>
            </a:pPr>
            <a:r>
              <a:rPr lang="en-US" altLang="en-US" sz="2000" dirty="0">
                <a:latin typeface="+mn-lt"/>
              </a:rPr>
              <a:t>Strain Hardening</a:t>
            </a:r>
          </a:p>
          <a:p>
            <a:pPr marL="781050" lvl="1" indent="-342900">
              <a:lnSpc>
                <a:spcPct val="150000"/>
              </a:lnSpc>
              <a:spcBef>
                <a:spcPct val="20000"/>
              </a:spcBef>
              <a:buClr>
                <a:schemeClr val="tx1"/>
              </a:buClr>
              <a:buFont typeface="Arial" charset="0"/>
              <a:buChar char="•"/>
            </a:pPr>
            <a:r>
              <a:rPr lang="en-US" altLang="en-US" sz="2000" dirty="0">
                <a:latin typeface="+mn-lt"/>
              </a:rPr>
              <a:t>Annealing</a:t>
            </a:r>
          </a:p>
          <a:p>
            <a:pPr marL="342900" indent="-342900" eaLnBrk="1" hangingPunct="1">
              <a:lnSpc>
                <a:spcPct val="150000"/>
              </a:lnSpc>
              <a:spcBef>
                <a:spcPct val="20000"/>
              </a:spcBef>
              <a:buClr>
                <a:schemeClr val="tx1"/>
              </a:buClr>
              <a:buFont typeface="Arial" charset="0"/>
              <a:buChar char="•"/>
            </a:pPr>
            <a:r>
              <a:rPr lang="en-US" altLang="en-US" sz="2000" dirty="0">
                <a:latin typeface="+mn-lt"/>
              </a:rPr>
              <a:t>Solid-Solution Strengthening</a:t>
            </a:r>
          </a:p>
          <a:p>
            <a:pPr marL="781050" lvl="1" indent="-342900">
              <a:lnSpc>
                <a:spcPct val="150000"/>
              </a:lnSpc>
              <a:spcBef>
                <a:spcPct val="20000"/>
              </a:spcBef>
              <a:buClr>
                <a:schemeClr val="tx1"/>
              </a:buClr>
              <a:buFont typeface="Arial" charset="0"/>
              <a:buChar char="•"/>
            </a:pPr>
            <a:r>
              <a:rPr lang="en-US" altLang="en-US" sz="2000" dirty="0">
                <a:latin typeface="+mn-lt"/>
              </a:rPr>
              <a:t>Introducing </a:t>
            </a:r>
            <a:r>
              <a:rPr lang="en-US" altLang="en-US" sz="2000" dirty="0" err="1">
                <a:latin typeface="+mn-lt"/>
              </a:rPr>
              <a:t>substitutional</a:t>
            </a:r>
            <a:r>
              <a:rPr lang="en-US" altLang="en-US" sz="2000" dirty="0">
                <a:latin typeface="+mn-lt"/>
              </a:rPr>
              <a:t> or interstitial atoms</a:t>
            </a:r>
          </a:p>
          <a:p>
            <a:pPr marL="342900" indent="-342900" eaLnBrk="1" hangingPunct="1">
              <a:lnSpc>
                <a:spcPct val="150000"/>
              </a:lnSpc>
              <a:spcBef>
                <a:spcPct val="20000"/>
              </a:spcBef>
              <a:buClr>
                <a:schemeClr val="tx1"/>
              </a:buClr>
              <a:buFont typeface="Arial" charset="0"/>
              <a:buChar char="•"/>
            </a:pPr>
            <a:r>
              <a:rPr lang="en-US" altLang="en-US" sz="2000" dirty="0">
                <a:latin typeface="+mn-lt"/>
              </a:rPr>
              <a:t>Grain-Size Strengthening</a:t>
            </a:r>
          </a:p>
          <a:p>
            <a:pPr marL="781050" lvl="1" indent="-342900">
              <a:lnSpc>
                <a:spcPct val="150000"/>
              </a:lnSpc>
              <a:spcBef>
                <a:spcPct val="20000"/>
              </a:spcBef>
              <a:buClr>
                <a:schemeClr val="tx1"/>
              </a:buClr>
              <a:buFont typeface="Arial" charset="0"/>
              <a:buChar char="•"/>
            </a:pPr>
            <a:r>
              <a:rPr lang="en-US" altLang="en-US" sz="2000" dirty="0">
                <a:latin typeface="+mn-lt"/>
              </a:rPr>
              <a:t>Second phase strengthening</a:t>
            </a:r>
          </a:p>
          <a:p>
            <a:pPr marL="781050" lvl="1" indent="-342900">
              <a:lnSpc>
                <a:spcPct val="150000"/>
              </a:lnSpc>
              <a:spcBef>
                <a:spcPct val="20000"/>
              </a:spcBef>
              <a:buClr>
                <a:schemeClr val="tx1"/>
              </a:buClr>
              <a:buFont typeface="Arial" charset="0"/>
              <a:buChar char="•"/>
            </a:pPr>
            <a:r>
              <a:rPr lang="en-US" altLang="en-US" sz="2000" dirty="0">
                <a:latin typeface="+mn-lt"/>
              </a:rPr>
              <a:t>Precipitation strengthening</a:t>
            </a: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220663" y="190212"/>
            <a:ext cx="76200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/>
              <a:t>Importance of Defects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03206" y="948267"/>
            <a:ext cx="79925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dirty="0"/>
              <a:t>Defects have a importance  in affecting the materials properties  (mechanical, electrical, optical and magnetic).</a:t>
            </a:r>
          </a:p>
        </p:txBody>
      </p:sp>
    </p:spTree>
    <p:extLst>
      <p:ext uri="{BB962C8B-B14F-4D97-AF65-F5344CB8AC3E}">
        <p14:creationId xmlns:p14="http://schemas.microsoft.com/office/powerpoint/2010/main" val="621106088"/>
      </p:ext>
    </p:extLst>
  </p:cSld>
  <p:clrMapOvr>
    <a:masterClrMapping/>
  </p:clrMapOvr>
</p:sld>
</file>

<file path=ppt/theme/theme1.xml><?xml version="1.0" encoding="utf-8"?>
<a:theme xmlns:a="http://schemas.openxmlformats.org/drawingml/2006/main" name="View">
  <a:themeElements>
    <a:clrScheme name="View">
      <a:dk1>
        <a:srgbClr val="000000"/>
      </a:dk1>
      <a:lt1>
        <a:srgbClr val="FFFFFF"/>
      </a:lt1>
      <a:dk2>
        <a:srgbClr val="46464A"/>
      </a:dk2>
      <a:lt2>
        <a:srgbClr val="D6D3CC"/>
      </a:lt2>
      <a:accent1>
        <a:srgbClr val="6F6F74"/>
      </a:accent1>
      <a:accent2>
        <a:srgbClr val="92A9B9"/>
      </a:accent2>
      <a:accent3>
        <a:srgbClr val="A7B789"/>
      </a:accent3>
      <a:accent4>
        <a:srgbClr val="B9A489"/>
      </a:accent4>
      <a:accent5>
        <a:srgbClr val="8D6374"/>
      </a:accent5>
      <a:accent6>
        <a:srgbClr val="9B7362"/>
      </a:accent6>
      <a:hlink>
        <a:srgbClr val="67AABF"/>
      </a:hlink>
      <a:folHlink>
        <a:srgbClr val="ABAFA5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6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3969A8A2-35DB-4E3B-8885-16FD2056867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View</Template>
  <TotalTime>7715</TotalTime>
  <Words>581</Words>
  <Application>Microsoft Macintosh PowerPoint</Application>
  <PresentationFormat>On-screen Show (4:3)</PresentationFormat>
  <Paragraphs>115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20" baseType="lpstr">
      <vt:lpstr>ＭＳ 明朝</vt:lpstr>
      <vt:lpstr>Arial</vt:lpstr>
      <vt:lpstr>Calibri</vt:lpstr>
      <vt:lpstr>Cambria</vt:lpstr>
      <vt:lpstr>Cambria Math</vt:lpstr>
      <vt:lpstr>Century Schoolbook</vt:lpstr>
      <vt:lpstr>Times New Roman</vt:lpstr>
      <vt:lpstr>Wingdings</vt:lpstr>
      <vt:lpstr>Wingdings 2</vt:lpstr>
      <vt:lpstr>View</vt:lpstr>
      <vt:lpstr>Imperfections in Solids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References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Material Science and Engineering</dc:title>
  <dc:creator>Berna Topuz</dc:creator>
  <cp:lastModifiedBy>Microsoft Office User</cp:lastModifiedBy>
  <cp:revision>187</cp:revision>
  <dcterms:created xsi:type="dcterms:W3CDTF">2014-01-14T11:21:41Z</dcterms:created>
  <dcterms:modified xsi:type="dcterms:W3CDTF">2020-05-09T13:03:55Z</dcterms:modified>
</cp:coreProperties>
</file>