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0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FFFA-B982-4A44-ABC3-BEE268AFB1D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93B9C-4A2E-4F2C-8963-0436198BC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169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FFFA-B982-4A44-ABC3-BEE268AFB1D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93B9C-4A2E-4F2C-8963-0436198BC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810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FFFA-B982-4A44-ABC3-BEE268AFB1D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93B9C-4A2E-4F2C-8963-0436198BC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825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Çevrimiçi Resim Yer Tutucusu 3"/>
          <p:cNvSpPr>
            <a:spLocks noGrp="1"/>
          </p:cNvSpPr>
          <p:nvPr>
            <p:ph type="clipArt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347200" y="6553200"/>
            <a:ext cx="2540000" cy="30480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915833" y="6529388"/>
            <a:ext cx="3860800" cy="30480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12184" y="6343650"/>
            <a:ext cx="783167" cy="488950"/>
          </a:xfrm>
        </p:spPr>
        <p:txBody>
          <a:bodyPr/>
          <a:lstStyle>
            <a:lvl1pPr>
              <a:defRPr/>
            </a:lvl1pPr>
          </a:lstStyle>
          <a:p>
            <a:fld id="{F9F72250-0EAB-46C5-BB6E-9AFCCB66A45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8004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FFFA-B982-4A44-ABC3-BEE268AFB1D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93B9C-4A2E-4F2C-8963-0436198BC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732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FFFA-B982-4A44-ABC3-BEE268AFB1D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93B9C-4A2E-4F2C-8963-0436198BC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95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FFFA-B982-4A44-ABC3-BEE268AFB1D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93B9C-4A2E-4F2C-8963-0436198BC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606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FFFA-B982-4A44-ABC3-BEE268AFB1D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93B9C-4A2E-4F2C-8963-0436198BC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9024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FFFA-B982-4A44-ABC3-BEE268AFB1D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93B9C-4A2E-4F2C-8963-0436198BC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37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FFFA-B982-4A44-ABC3-BEE268AFB1D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93B9C-4A2E-4F2C-8963-0436198BC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104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FFFA-B982-4A44-ABC3-BEE268AFB1D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93B9C-4A2E-4F2C-8963-0436198BC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90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8FFFA-B982-4A44-ABC3-BEE268AFB1D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93B9C-4A2E-4F2C-8963-0436198BC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60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8FFFA-B982-4A44-ABC3-BEE268AFB1DE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93B9C-4A2E-4F2C-8963-0436198BC3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14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 dirty="0" smtClean="0"/>
              <a:t>Toprak Tipleri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989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Uygulama Zamanı</a:t>
            </a:r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Başlangıç gübresini çim alan tesisinden önce uygulamak gerekir ve</a:t>
            </a:r>
          </a:p>
          <a:p>
            <a:r>
              <a:rPr lang="tr-TR" altLang="tr-TR"/>
              <a:t> 5-8 cm derinliğe verilmesi karıştırılması gerekir.  </a:t>
            </a:r>
          </a:p>
          <a:p>
            <a:r>
              <a:rPr lang="tr-TR" altLang="tr-TR"/>
              <a:t>Eğer profesyonelce test edilmiş ise laboratuar size uygulama şekli ve zaman konusunda yönlendirecektir. </a:t>
            </a:r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4606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6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Ne Kadar Uygulanacak?</a:t>
            </a:r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000"/>
              <a:t>Ekim zamanı birim alana </a:t>
            </a:r>
          </a:p>
          <a:p>
            <a:pPr lvl="1">
              <a:lnSpc>
                <a:spcPct val="90000"/>
              </a:lnSpc>
            </a:pPr>
            <a:r>
              <a:rPr lang="tr-TR" altLang="tr-TR" sz="1800"/>
              <a:t>5 g/m</a:t>
            </a:r>
            <a:r>
              <a:rPr lang="tr-TR" altLang="tr-TR" sz="1800" baseline="30000"/>
              <a:t>2</a:t>
            </a:r>
            <a:r>
              <a:rPr lang="tr-TR" altLang="tr-TR" sz="1800"/>
              <a:t> den fazla olmamak üzere azot, ve</a:t>
            </a:r>
          </a:p>
          <a:p>
            <a:pPr lvl="1">
              <a:lnSpc>
                <a:spcPct val="90000"/>
              </a:lnSpc>
            </a:pPr>
            <a:r>
              <a:rPr lang="tr-TR" altLang="tr-TR" sz="1800"/>
              <a:t>en az  5 g/m</a:t>
            </a:r>
            <a:r>
              <a:rPr lang="tr-TR" altLang="tr-TR" sz="1800" baseline="30000"/>
              <a:t>2</a:t>
            </a:r>
            <a:r>
              <a:rPr lang="tr-TR" altLang="tr-TR" sz="1800"/>
              <a:t> olmak üzere fosforun kök bölgesine verilmesi önerilmektedir.</a:t>
            </a:r>
          </a:p>
          <a:p>
            <a:pPr>
              <a:lnSpc>
                <a:spcPct val="90000"/>
              </a:lnSpc>
            </a:pPr>
            <a:r>
              <a:rPr lang="tr-TR" altLang="tr-TR" sz="2000"/>
              <a:t>Gübre torbasının üzerindeki üç sayı sırasıyla formülasyondaki azot, fosfor ve potasyum oranlarını gösteriri.</a:t>
            </a:r>
          </a:p>
          <a:p>
            <a:pPr>
              <a:lnSpc>
                <a:spcPct val="90000"/>
              </a:lnSpc>
            </a:pPr>
            <a:r>
              <a:rPr lang="tr-TR" altLang="tr-TR" sz="2000"/>
              <a:t> Örneğin yukarıdaki tabloda yaklaşık 100 g 5-10-5 gübresi,  5 g azot, 10 g fosfor ve 5 g potasyum içerecektir. </a:t>
            </a:r>
          </a:p>
        </p:txBody>
      </p:sp>
      <p:graphicFrame>
        <p:nvGraphicFramePr>
          <p:cNvPr id="100363" name="Object 11"/>
          <p:cNvGraphicFramePr>
            <a:graphicFrameLocks noChangeAspect="1"/>
          </p:cNvGraphicFramePr>
          <p:nvPr>
            <p:ph type="clipArt" sz="half" idx="2"/>
          </p:nvPr>
        </p:nvGraphicFramePr>
        <p:xfrm>
          <a:off x="6956425" y="2362200"/>
          <a:ext cx="304165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Bit Eşlem Resmi" r:id="rId3" imgW="2095793" imgH="2572109" progId="Paint.Picture">
                  <p:embed/>
                </p:oleObj>
              </mc:Choice>
              <mc:Fallback>
                <p:oleObj name="Bit Eşlem Resmi" r:id="rId3" imgW="2095793" imgH="2572109" progId="Paint.Picture">
                  <p:embed/>
                  <p:pic>
                    <p:nvPicPr>
                      <p:cNvPr id="10036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6425" y="2362200"/>
                        <a:ext cx="3041650" cy="3733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5" name="AutoShape 13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8001001" y="6075244"/>
            <a:ext cx="1439007" cy="733663"/>
          </a:xfrm>
          <a:prstGeom prst="leftArrow">
            <a:avLst>
              <a:gd name="adj1" fmla="val 50000"/>
              <a:gd name="adj2" fmla="val 5577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tr-TR" altLang="tr-TR"/>
              <a:t>Top. İşleme</a:t>
            </a:r>
          </a:p>
        </p:txBody>
      </p:sp>
    </p:spTree>
    <p:extLst>
      <p:ext uri="{BB962C8B-B14F-4D97-AF65-F5344CB8AC3E}">
        <p14:creationId xmlns:p14="http://schemas.microsoft.com/office/powerpoint/2010/main" val="346865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983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Birçok toprak bir çimim büyümek için ihtiyaç duyduğu besin elementleri ve organik madde noksanlığı gösterir.</a:t>
            </a:r>
          </a:p>
          <a:p>
            <a:r>
              <a:rPr lang="tr-TR" altLang="tr-TR" dirty="0" smtClean="0"/>
              <a:t>Profesyonel anlamda yapılan bir toprak analizi, toprağınızın tipini saptamak için gerek duyduğunuz bilgiyi sağlayabildiği gibi, toprağınızı iyileştirmek için neler eklemeniz konusunda bilgide verebilir.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897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graphicFrame>
        <p:nvGraphicFramePr>
          <p:cNvPr id="129029" name="Object 5"/>
          <p:cNvGraphicFramePr>
            <a:graphicFrameLocks noChangeAspect="1"/>
          </p:cNvGraphicFramePr>
          <p:nvPr/>
        </p:nvGraphicFramePr>
        <p:xfrm>
          <a:off x="2286000" y="2286001"/>
          <a:ext cx="8001000" cy="373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Bit Eşlem Resmi" r:id="rId3" imgW="5858693" imgH="2734057" progId="Paint.Picture">
                  <p:embed/>
                </p:oleObj>
              </mc:Choice>
              <mc:Fallback>
                <p:oleObj name="Bit Eşlem Resmi" r:id="rId3" imgW="5858693" imgH="2734057" progId="Paint.Picture">
                  <p:embed/>
                  <p:pic>
                    <p:nvPicPr>
                      <p:cNvPr id="129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86001"/>
                        <a:ext cx="8001000" cy="3732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552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Başlangıç Gübresi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 smtClean="0"/>
              <a:t>Gübreler üç temel besin elementini içerirler</a:t>
            </a:r>
          </a:p>
          <a:p>
            <a:pPr lvl="1"/>
            <a:r>
              <a:rPr lang="tr-TR" altLang="tr-TR" sz="2000" dirty="0" smtClean="0"/>
              <a:t>Azot  (N) </a:t>
            </a:r>
          </a:p>
          <a:p>
            <a:pPr lvl="1"/>
            <a:r>
              <a:rPr lang="tr-TR" altLang="tr-TR" sz="2000" dirty="0" smtClean="0"/>
              <a:t>Fosfor  (P) </a:t>
            </a:r>
          </a:p>
          <a:p>
            <a:pPr lvl="1"/>
            <a:r>
              <a:rPr lang="tr-TR" altLang="tr-TR" sz="2000" dirty="0" smtClean="0"/>
              <a:t>Potasyum  (K)</a:t>
            </a:r>
          </a:p>
          <a:p>
            <a:r>
              <a:rPr lang="tr-TR" altLang="tr-TR" sz="2400" dirty="0" smtClean="0"/>
              <a:t>Gübre torbasının üzerindeki Etiketteki işaretler sırasıyla N-P-K oranlarını gösterir. </a:t>
            </a:r>
          </a:p>
          <a:p>
            <a:r>
              <a:rPr lang="tr-TR" altLang="tr-TR" sz="2400" dirty="0" smtClean="0"/>
              <a:t>Fosfor kök gelişmesi için son derece önemli bir element olduğu için,  başlangıç gübresi etiketindeki yüksek sayıdır. </a:t>
            </a:r>
          </a:p>
          <a:p>
            <a:r>
              <a:rPr lang="tr-TR" altLang="tr-TR" sz="2400" dirty="0" smtClean="0"/>
              <a:t>Kökler bir kez geliştikten sonra toprak üstü aksamın büyümesi için azot en önemli element olur.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4866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Fosfor (P)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8200" y="152400"/>
            <a:ext cx="6019800" cy="1828800"/>
          </a:xfrm>
        </p:spPr>
        <p:txBody>
          <a:bodyPr/>
          <a:lstStyle/>
          <a:p>
            <a:r>
              <a:rPr lang="tr-TR" altLang="tr-TR" sz="2400"/>
              <a:t>Bir çim alan tesis ederken veya yenilerken, fosforca zengin başlangıç gübresi verilmelidir</a:t>
            </a:r>
          </a:p>
          <a:p>
            <a:r>
              <a:rPr lang="tr-TR" altLang="tr-TR" sz="2400"/>
              <a:t> 92,9 m</a:t>
            </a:r>
            <a:r>
              <a:rPr lang="tr-TR" altLang="tr-TR" sz="2400" baseline="30000"/>
              <a:t>2</a:t>
            </a:r>
            <a:r>
              <a:rPr lang="tr-TR" altLang="tr-TR" sz="2400"/>
              <a:t>ye 681 gr veya100 m</a:t>
            </a:r>
            <a:r>
              <a:rPr lang="tr-TR" altLang="tr-TR" sz="2400" baseline="30000"/>
              <a:t>2</a:t>
            </a:r>
            <a:r>
              <a:rPr lang="tr-TR" altLang="tr-TR" sz="2400"/>
              <a:t>ye 700 gr</a:t>
            </a:r>
          </a:p>
        </p:txBody>
      </p:sp>
      <p:graphicFrame>
        <p:nvGraphicFramePr>
          <p:cNvPr id="137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902089"/>
              </p:ext>
            </p:extLst>
          </p:nvPr>
        </p:nvGraphicFramePr>
        <p:xfrm>
          <a:off x="1759133" y="1981200"/>
          <a:ext cx="8437563" cy="380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Bit Eşlem Resmi" r:id="rId3" imgW="8438095" imgH="3801006" progId="Paint.Picture">
                  <p:embed/>
                </p:oleObj>
              </mc:Choice>
              <mc:Fallback>
                <p:oleObj name="Bit Eşlem Resmi" r:id="rId3" imgW="8438095" imgH="3801006" progId="Paint.Picture">
                  <p:embed/>
                  <p:pic>
                    <p:nvPicPr>
                      <p:cNvPr id="137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9133" y="1981200"/>
                        <a:ext cx="8437563" cy="380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101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762001"/>
            <a:ext cx="8001000" cy="866775"/>
          </a:xfrm>
        </p:spPr>
        <p:txBody>
          <a:bodyPr/>
          <a:lstStyle/>
          <a:p>
            <a:r>
              <a:rPr lang="tr-TR" altLang="tr-TR"/>
              <a:t>Potasyum (K)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48400" y="533400"/>
            <a:ext cx="3505200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400"/>
              <a:t>Potasyum eksikliği kaba yapılı topraklarda yaygındır.</a:t>
            </a:r>
          </a:p>
        </p:txBody>
      </p:sp>
      <p:pic>
        <p:nvPicPr>
          <p:cNvPr id="13824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688" y="1763714"/>
            <a:ext cx="7288212" cy="490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723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Kalsiyum (Ca) ve magnezyum (Mg)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tr-TR" altLang="tr-TR" sz="2400"/>
              <a:t>Bu elementlerin noksanlıkları, Dolomitic kireç taşı ilavesiyle iyileştirilir, </a:t>
            </a:r>
          </a:p>
          <a:p>
            <a:r>
              <a:rPr lang="tr-TR" altLang="tr-TR" sz="2400"/>
              <a:t>pH&gt;6 ise eksiklik nadiren ortaya çıkar.</a:t>
            </a:r>
          </a:p>
        </p:txBody>
      </p:sp>
      <p:pic>
        <p:nvPicPr>
          <p:cNvPr id="139268" name="Picture 4" descr="Limestone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15100" y="2811464"/>
            <a:ext cx="3924300" cy="2835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497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Katyon Değişim Kapasitesi (CEC)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Bu toprağın besin elementlerini tutma kapasitesidir. </a:t>
            </a:r>
          </a:p>
          <a:p>
            <a:pPr>
              <a:lnSpc>
                <a:spcPct val="90000"/>
              </a:lnSpc>
            </a:pPr>
            <a:r>
              <a:rPr lang="tr-TR" altLang="tr-TR"/>
              <a:t>Daha yüksek CEC daha yüksek verimliliği ve daha yüksek organik maddeyi gösterir.</a:t>
            </a:r>
          </a:p>
          <a:p>
            <a:pPr>
              <a:lnSpc>
                <a:spcPct val="90000"/>
              </a:lnSpc>
            </a:pPr>
            <a:r>
              <a:rPr lang="tr-TR" altLang="tr-TR"/>
              <a:t>Tesis edilmiş bir çim alan için bu eğer zamanla önemli ölçüde değişmeyecektir. Ayrıca, gübre yada kimyasal kullanılarak ayarlanamaz,  sadece çiminiz için gübre önerilerinde bulunmak üzere kullanılır.</a:t>
            </a:r>
          </a:p>
        </p:txBody>
      </p:sp>
    </p:spTree>
    <p:extLst>
      <p:ext uri="{BB962C8B-B14F-4D97-AF65-F5344CB8AC3E}">
        <p14:creationId xmlns:p14="http://schemas.microsoft.com/office/powerpoint/2010/main" val="137728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Azot (N)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/>
              <a:t>Hali hazırda azot için hazır bir reçete bulunmamaktadır. Başarılı bir çim alan tesisisi ve bakımı için azot gübrelemesi anahtar rol oynar.</a:t>
            </a:r>
          </a:p>
          <a:p>
            <a:pPr>
              <a:lnSpc>
                <a:spcPct val="90000"/>
              </a:lnSpc>
            </a:pPr>
            <a:r>
              <a:rPr lang="tr-TR" altLang="tr-TR"/>
              <a:t>Dolayısıyla ne kadar N gübrelemesi yapılması gerektiği için diğer faktörlerin de dikkate alınması gerekir.</a:t>
            </a:r>
          </a:p>
          <a:p>
            <a:pPr>
              <a:lnSpc>
                <a:spcPct val="90000"/>
              </a:lnSpc>
            </a:pPr>
            <a:r>
              <a:rPr lang="tr-TR" altLang="tr-TR"/>
              <a:t>Çim alanların renginin,sıklığının ve canlılığının korunması için gübreleme gereklidir.</a:t>
            </a:r>
          </a:p>
          <a:p>
            <a:pPr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1814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382</Words>
  <Application>Microsoft Office PowerPoint</Application>
  <PresentationFormat>Geniş ekran</PresentationFormat>
  <Paragraphs>38</Paragraphs>
  <Slides>12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Bit Eşlem Resmi</vt:lpstr>
      <vt:lpstr>Toprak Tipleri </vt:lpstr>
      <vt:lpstr>PowerPoint Sunusu</vt:lpstr>
      <vt:lpstr>PowerPoint Sunusu</vt:lpstr>
      <vt:lpstr>Başlangıç Gübresi </vt:lpstr>
      <vt:lpstr>Fosfor (P)</vt:lpstr>
      <vt:lpstr>Potasyum (K)</vt:lpstr>
      <vt:lpstr>Kalsiyum (Ca) ve magnezyum (Mg)</vt:lpstr>
      <vt:lpstr>Katyon Değişim Kapasitesi (CEC)</vt:lpstr>
      <vt:lpstr>Azot (N)</vt:lpstr>
      <vt:lpstr>Uygulama Zamanı</vt:lpstr>
      <vt:lpstr>Ne Kadar Uygulanacak?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Toprak Tipleri </dc:title>
  <dc:creator>Selin GEDİK</dc:creator>
  <cp:lastModifiedBy>Selin GEDİK</cp:lastModifiedBy>
  <cp:revision>1</cp:revision>
  <dcterms:created xsi:type="dcterms:W3CDTF">2020-01-23T11:30:55Z</dcterms:created>
  <dcterms:modified xsi:type="dcterms:W3CDTF">2020-01-23T11:33:52Z</dcterms:modified>
</cp:coreProperties>
</file>