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2" r:id="rId5"/>
    <p:sldId id="258" r:id="rId6"/>
    <p:sldId id="269" r:id="rId7"/>
    <p:sldId id="265" r:id="rId8"/>
    <p:sldId id="266" r:id="rId9"/>
    <p:sldId id="268" r:id="rId10"/>
    <p:sldId id="267" r:id="rId11"/>
    <p:sldId id="261" r:id="rId12"/>
    <p:sldId id="263" r:id="rId13"/>
    <p:sldId id="264" r:id="rId14"/>
    <p:sldId id="270" r:id="rId15"/>
    <p:sldId id="271" r:id="rId16"/>
    <p:sldId id="272"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1" d="100"/>
          <a:sy n="91" d="100"/>
        </p:scale>
        <p:origin x="53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685800" y="5349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p:nvPr>
        </p:nvSpPr>
        <p:spPr>
          <a:xfrm>
            <a:off x="508000" y="4853412"/>
            <a:ext cx="112776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508000" y="3886200"/>
            <a:ext cx="112776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F348B20A-A1B0-4BF9-8469-556AD5AD88E8}" type="datetimeFigureOut">
              <a:rPr lang="tr-TR" smtClean="0"/>
              <a:pPr/>
              <a:t>20 May 2021</a:t>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10972800" y="6473952"/>
            <a:ext cx="1011936" cy="246888"/>
          </a:xfrm>
        </p:spPr>
        <p:txBody>
          <a:bodyPr/>
          <a:lstStyle/>
          <a:p>
            <a:fld id="{E7385C95-9B84-40EB-A0A2-3543E0ED1A9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348B20A-A1B0-4BF9-8469-556AD5AD88E8}" type="datetimeFigureOut">
              <a:rPr lang="tr-TR" smtClean="0"/>
              <a:pPr/>
              <a:t>20 May 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7385C95-9B84-40EB-A0A2-3543E0ED1A9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144000" y="549277"/>
            <a:ext cx="2438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549277"/>
            <a:ext cx="83312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348B20A-A1B0-4BF9-8469-556AD5AD88E8}" type="datetimeFigureOut">
              <a:rPr lang="tr-TR" smtClean="0"/>
              <a:pPr/>
              <a:t>20 May 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7385C95-9B84-40EB-A0A2-3543E0ED1A9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F348B20A-A1B0-4BF9-8469-556AD5AD88E8}" type="datetimeFigureOut">
              <a:rPr lang="tr-TR" smtClean="0"/>
              <a:pPr/>
              <a:t>20 May 2021</a:t>
            </a:fld>
            <a:endParaRPr lang="tr-TR"/>
          </a:p>
        </p:txBody>
      </p:sp>
      <p:sp>
        <p:nvSpPr>
          <p:cNvPr id="19" name="18 Altbilgi Yer Tutucusu"/>
          <p:cNvSpPr>
            <a:spLocks noGrp="1"/>
          </p:cNvSpPr>
          <p:nvPr>
            <p:ph type="ftr" sz="quarter" idx="11"/>
          </p:nvPr>
        </p:nvSpPr>
        <p:spPr>
          <a:xfrm>
            <a:off x="4775200" y="76201"/>
            <a:ext cx="3860800" cy="288925"/>
          </a:xfrm>
        </p:spPr>
        <p:txBody>
          <a:bodyPr/>
          <a:lstStyle/>
          <a:p>
            <a:endParaRPr lang="tr-TR"/>
          </a:p>
        </p:txBody>
      </p:sp>
      <p:sp>
        <p:nvSpPr>
          <p:cNvPr id="16" name="15 Slayt Numarası Yer Tutucusu"/>
          <p:cNvSpPr>
            <a:spLocks noGrp="1"/>
          </p:cNvSpPr>
          <p:nvPr>
            <p:ph type="sldNum" sz="quarter" idx="12"/>
          </p:nvPr>
        </p:nvSpPr>
        <p:spPr>
          <a:xfrm>
            <a:off x="10972800" y="6473952"/>
            <a:ext cx="1011936" cy="246888"/>
          </a:xfrm>
        </p:spPr>
        <p:txBody>
          <a:bodyPr/>
          <a:lstStyle/>
          <a:p>
            <a:fld id="{E7385C95-9B84-40EB-A0A2-3543E0ED1A9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685800" y="3444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p:nvPr>
        </p:nvSpPr>
        <p:spPr>
          <a:xfrm>
            <a:off x="508000" y="1676400"/>
            <a:ext cx="112776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F348B20A-A1B0-4BF9-8469-556AD5AD88E8}" type="datetimeFigureOut">
              <a:rPr lang="tr-TR" smtClean="0"/>
              <a:pPr/>
              <a:t>20 May 2021</a:t>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E7385C95-9B84-40EB-A0A2-3543E0ED1A95}" type="slidenum">
              <a:rPr lang="tr-TR" smtClean="0"/>
              <a:pPr/>
              <a:t>‹#›</a:t>
            </a:fld>
            <a:endParaRPr lang="tr-TR"/>
          </a:p>
        </p:txBody>
      </p:sp>
      <p:sp>
        <p:nvSpPr>
          <p:cNvPr id="8" name="7 Başlık"/>
          <p:cNvSpPr>
            <a:spLocks noGrp="1"/>
          </p:cNvSpPr>
          <p:nvPr>
            <p:ph type="title"/>
          </p:nvPr>
        </p:nvSpPr>
        <p:spPr>
          <a:xfrm>
            <a:off x="240633" y="2947086"/>
            <a:ext cx="115824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402336" y="457200"/>
            <a:ext cx="115824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406400" y="1600200"/>
            <a:ext cx="5588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6197600" y="1600200"/>
            <a:ext cx="57912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F348B20A-A1B0-4BF9-8469-556AD5AD88E8}" type="datetimeFigureOut">
              <a:rPr lang="tr-TR" smtClean="0"/>
              <a:pPr/>
              <a:t>20 May 2021</a:t>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E7385C95-9B84-40EB-A0A2-3543E0ED1A9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406400" y="5410200"/>
            <a:ext cx="114808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375259" y="666750"/>
            <a:ext cx="57207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6193367" y="666750"/>
            <a:ext cx="5722988"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375259" y="1316038"/>
            <a:ext cx="5720741"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6198307" y="1316038"/>
            <a:ext cx="571804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F348B20A-A1B0-4BF9-8469-556AD5AD88E8}" type="datetimeFigureOut">
              <a:rPr lang="tr-TR" smtClean="0"/>
              <a:pPr/>
              <a:t>20 May 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972800" y="6477000"/>
            <a:ext cx="1016000" cy="246888"/>
          </a:xfrm>
        </p:spPr>
        <p:txBody>
          <a:bodyPr/>
          <a:lstStyle/>
          <a:p>
            <a:fld id="{E7385C95-9B84-40EB-A0A2-3543E0ED1A95}" type="slidenum">
              <a:rPr lang="tr-TR" smtClean="0"/>
              <a:pPr/>
              <a:t>‹#›</a:t>
            </a:fld>
            <a:endParaRPr lang="tr-TR"/>
          </a:p>
        </p:txBody>
      </p:sp>
      <p:sp>
        <p:nvSpPr>
          <p:cNvPr id="11" name="10 Düz Bağlayıcı"/>
          <p:cNvSpPr>
            <a:spLocks noChangeShapeType="1"/>
          </p:cNvSpPr>
          <p:nvPr/>
        </p:nvSpPr>
        <p:spPr bwMode="auto">
          <a:xfrm>
            <a:off x="685800" y="6019801"/>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402336" y="457200"/>
            <a:ext cx="115824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F348B20A-A1B0-4BF9-8469-556AD5AD88E8}" type="datetimeFigureOut">
              <a:rPr lang="tr-TR" smtClean="0"/>
              <a:pPr/>
              <a:t>20 May 2021</a:t>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7385C95-9B84-40EB-A0A2-3543E0ED1A9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F348B20A-A1B0-4BF9-8469-556AD5AD88E8}" type="datetimeFigureOut">
              <a:rPr lang="tr-TR" smtClean="0"/>
              <a:pPr/>
              <a:t>20 May 2021</a:t>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7385C95-9B84-40EB-A0A2-3543E0ED1A9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685800" y="5849118"/>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p:nvPr>
        </p:nvSpPr>
        <p:spPr>
          <a:xfrm>
            <a:off x="609600" y="5486400"/>
            <a:ext cx="112776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609601" y="609600"/>
            <a:ext cx="4011084"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4766733" y="609600"/>
            <a:ext cx="7120467"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F348B20A-A1B0-4BF9-8469-556AD5AD88E8}" type="datetimeFigureOut">
              <a:rPr lang="tr-TR" smtClean="0"/>
              <a:pPr/>
              <a:t>20 May 2021</a:t>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7385C95-9B84-40EB-A0A2-3543E0ED1A9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4673600" y="616634"/>
            <a:ext cx="67056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F348B20A-A1B0-4BF9-8469-556AD5AD88E8}" type="datetimeFigureOut">
              <a:rPr lang="tr-TR" smtClean="0"/>
              <a:pPr/>
              <a:t>20 May 2021</a:t>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E7385C95-9B84-40EB-A0A2-3543E0ED1A95}" type="slidenum">
              <a:rPr lang="tr-TR" smtClean="0"/>
              <a:pPr/>
              <a:t>‹#›</a:t>
            </a:fld>
            <a:endParaRPr lang="tr-TR"/>
          </a:p>
        </p:txBody>
      </p:sp>
      <p:sp>
        <p:nvSpPr>
          <p:cNvPr id="17" name="16 Başlık"/>
          <p:cNvSpPr>
            <a:spLocks noGrp="1"/>
          </p:cNvSpPr>
          <p:nvPr>
            <p:ph type="title"/>
          </p:nvPr>
        </p:nvSpPr>
        <p:spPr>
          <a:xfrm>
            <a:off x="508000" y="4993760"/>
            <a:ext cx="78232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508000" y="5533218"/>
            <a:ext cx="78232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406400" y="1554163"/>
            <a:ext cx="115824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8636000" y="76201"/>
            <a:ext cx="3352800" cy="288925"/>
          </a:xfrm>
          <a:prstGeom prst="rect">
            <a:avLst/>
          </a:prstGeom>
        </p:spPr>
        <p:txBody>
          <a:bodyPr vert="horz"/>
          <a:lstStyle>
            <a:lvl1pPr algn="l" eaLnBrk="1" latinLnBrk="0" hangingPunct="1">
              <a:defRPr kumimoji="0" sz="1200">
                <a:solidFill>
                  <a:schemeClr val="accent1">
                    <a:shade val="75000"/>
                  </a:schemeClr>
                </a:solidFill>
              </a:defRPr>
            </a:lvl1pPr>
          </a:lstStyle>
          <a:p>
            <a:fld id="{F348B20A-A1B0-4BF9-8469-556AD5AD88E8}" type="datetimeFigureOut">
              <a:rPr lang="tr-TR" smtClean="0"/>
              <a:pPr/>
              <a:t>20 May 2021</a:t>
            </a:fld>
            <a:endParaRPr lang="tr-TR"/>
          </a:p>
        </p:txBody>
      </p:sp>
      <p:sp>
        <p:nvSpPr>
          <p:cNvPr id="28" name="27 Altbilgi Yer Tutucusu"/>
          <p:cNvSpPr>
            <a:spLocks noGrp="1"/>
          </p:cNvSpPr>
          <p:nvPr>
            <p:ph type="ftr" sz="quarter" idx="3"/>
          </p:nvPr>
        </p:nvSpPr>
        <p:spPr>
          <a:xfrm>
            <a:off x="4165600" y="76201"/>
            <a:ext cx="44704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10972800" y="6477001"/>
            <a:ext cx="1016000" cy="244475"/>
          </a:xfrm>
          <a:prstGeom prst="rect">
            <a:avLst/>
          </a:prstGeom>
        </p:spPr>
        <p:txBody>
          <a:bodyPr vert="horz"/>
          <a:lstStyle>
            <a:lvl1pPr algn="r" eaLnBrk="1" latinLnBrk="0" hangingPunct="1">
              <a:defRPr kumimoji="0" sz="1200">
                <a:solidFill>
                  <a:schemeClr val="accent1">
                    <a:shade val="75000"/>
                  </a:schemeClr>
                </a:solidFill>
              </a:defRPr>
            </a:lvl1pPr>
          </a:lstStyle>
          <a:p>
            <a:fld id="{E7385C95-9B84-40EB-A0A2-3543E0ED1A95}" type="slidenum">
              <a:rPr lang="tr-TR" smtClean="0"/>
              <a:pPr/>
              <a:t>‹#›</a:t>
            </a:fld>
            <a:endParaRPr lang="tr-TR"/>
          </a:p>
        </p:txBody>
      </p:sp>
      <p:sp>
        <p:nvSpPr>
          <p:cNvPr id="10" name="9 Başlık Yer Tutucusu"/>
          <p:cNvSpPr>
            <a:spLocks noGrp="1"/>
          </p:cNvSpPr>
          <p:nvPr>
            <p:ph type="title"/>
          </p:nvPr>
        </p:nvSpPr>
        <p:spPr>
          <a:xfrm>
            <a:off x="406400" y="457200"/>
            <a:ext cx="115824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685800" y="1057987"/>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ktu.edu.tr/dosyalar/ormanekonomisi_10ec8.pdf" TargetMode="External"/><Relationship Id="rId2" Type="http://schemas.openxmlformats.org/officeDocument/2006/relationships/hyperlink" Target="https://www.aof.com.tr/wp-content/uploads/dersnotu/isletme/isl-yntmi-un-7.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2CC09B-2546-454D-AE0B-54B44E22D5DD}"/>
              </a:ext>
            </a:extLst>
          </p:cNvPr>
          <p:cNvSpPr>
            <a:spLocks noGrp="1"/>
          </p:cNvSpPr>
          <p:nvPr>
            <p:ph type="ctrTitle"/>
          </p:nvPr>
        </p:nvSpPr>
        <p:spPr>
          <a:xfrm>
            <a:off x="364308" y="1457069"/>
            <a:ext cx="11277600" cy="1222375"/>
          </a:xfrm>
        </p:spPr>
        <p:txBody>
          <a:bodyPr/>
          <a:lstStyle/>
          <a:p>
            <a:r>
              <a:rPr lang="tr-TR" dirty="0" smtClean="0"/>
              <a:t>ECZACILIK MESLEK UYGULAMASINDA YÖNETİM</a:t>
            </a:r>
            <a:endParaRPr lang="tr-TR" dirty="0"/>
          </a:p>
        </p:txBody>
      </p:sp>
      <p:sp>
        <p:nvSpPr>
          <p:cNvPr id="3" name="Alt Başlık 2">
            <a:extLst>
              <a:ext uri="{FF2B5EF4-FFF2-40B4-BE49-F238E27FC236}">
                <a16:creationId xmlns:a16="http://schemas.microsoft.com/office/drawing/2014/main" id="{2FB48DE1-7D8E-450B-AEE1-2AF586CA462F}"/>
              </a:ext>
            </a:extLst>
          </p:cNvPr>
          <p:cNvSpPr>
            <a:spLocks noGrp="1"/>
          </p:cNvSpPr>
          <p:nvPr>
            <p:ph type="subTitle" idx="1"/>
          </p:nvPr>
        </p:nvSpPr>
        <p:spPr>
          <a:xfrm>
            <a:off x="403497" y="2592977"/>
            <a:ext cx="11277600" cy="914400"/>
          </a:xfrm>
        </p:spPr>
        <p:txBody>
          <a:bodyPr>
            <a:normAutofit/>
          </a:bodyPr>
          <a:lstStyle/>
          <a:p>
            <a:r>
              <a:rPr lang="tr-TR" sz="2800" b="1" dirty="0" smtClean="0"/>
              <a:t>KOORDİNASYON SAĞLAMA YÖNTEMİ</a:t>
            </a:r>
            <a:endParaRPr lang="tr-TR" sz="2800" b="1" dirty="0"/>
          </a:p>
        </p:txBody>
      </p:sp>
      <p:sp>
        <p:nvSpPr>
          <p:cNvPr id="4" name="Alt Başlık 2">
            <a:extLst>
              <a:ext uri="{FF2B5EF4-FFF2-40B4-BE49-F238E27FC236}">
                <a16:creationId xmlns:a16="http://schemas.microsoft.com/office/drawing/2014/main" id="{2FB48DE1-7D8E-450B-AEE1-2AF586CA462F}"/>
              </a:ext>
            </a:extLst>
          </p:cNvPr>
          <p:cNvSpPr txBox="1">
            <a:spLocks/>
          </p:cNvSpPr>
          <p:nvPr/>
        </p:nvSpPr>
        <p:spPr>
          <a:xfrm>
            <a:off x="516708" y="3685903"/>
            <a:ext cx="11277600" cy="914400"/>
          </a:xfrm>
          <a:prstGeom prst="rect">
            <a:avLst/>
          </a:prstGeom>
        </p:spPr>
        <p:txBody>
          <a:bodyPr vert="horz" anchor="b">
            <a:normAutofit/>
          </a:bodyPr>
          <a:lstStyle/>
          <a:p>
            <a:pPr marL="0" marR="0" lvl="0" indent="0" algn="l"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lang="tr-TR" sz="2400" b="1" dirty="0" smtClean="0">
                <a:solidFill>
                  <a:schemeClr val="tx2">
                    <a:shade val="75000"/>
                  </a:schemeClr>
                </a:solidFill>
              </a:rPr>
              <a:t>Prof. Dr. </a:t>
            </a:r>
            <a:r>
              <a:rPr lang="tr-TR" sz="2400" b="1" dirty="0" err="1" smtClean="0">
                <a:solidFill>
                  <a:schemeClr val="tx2">
                    <a:shade val="75000"/>
                  </a:schemeClr>
                </a:solidFill>
              </a:rPr>
              <a:t>Gülbin</a:t>
            </a:r>
            <a:r>
              <a:rPr lang="tr-TR" sz="2400" b="1" dirty="0" smtClean="0">
                <a:solidFill>
                  <a:schemeClr val="tx2">
                    <a:shade val="75000"/>
                  </a:schemeClr>
                </a:solidFill>
              </a:rPr>
              <a:t> ÖZÇELİKAY</a:t>
            </a:r>
            <a:endParaRPr kumimoji="0" lang="tr-TR" sz="2400" b="1" i="0" u="none" strike="noStrike" kern="1200" cap="none" spc="0" normalizeH="0" baseline="0" noProof="0" dirty="0">
              <a:ln>
                <a:noFill/>
              </a:ln>
              <a:solidFill>
                <a:schemeClr val="tx2">
                  <a:shade val="75000"/>
                </a:schemeClr>
              </a:solidFill>
              <a:effectLst/>
              <a:uLnTx/>
              <a:uFillTx/>
              <a:latin typeface="+mn-lt"/>
              <a:ea typeface="+mn-ea"/>
              <a:cs typeface="+mn-cs"/>
            </a:endParaRPr>
          </a:p>
        </p:txBody>
      </p:sp>
      <p:sp>
        <p:nvSpPr>
          <p:cNvPr id="5" name="Alt Başlık 2">
            <a:extLst>
              <a:ext uri="{FF2B5EF4-FFF2-40B4-BE49-F238E27FC236}">
                <a16:creationId xmlns:a16="http://schemas.microsoft.com/office/drawing/2014/main" id="{2FB48DE1-7D8E-450B-AEE1-2AF586CA462F}"/>
              </a:ext>
            </a:extLst>
          </p:cNvPr>
          <p:cNvSpPr txBox="1">
            <a:spLocks/>
          </p:cNvSpPr>
          <p:nvPr/>
        </p:nvSpPr>
        <p:spPr>
          <a:xfrm>
            <a:off x="425269" y="4495799"/>
            <a:ext cx="11277600" cy="914400"/>
          </a:xfrm>
          <a:prstGeom prst="rect">
            <a:avLst/>
          </a:prstGeom>
        </p:spPr>
        <p:txBody>
          <a:bodyPr vert="horz" anchor="b">
            <a:normAutofit/>
          </a:bodyPr>
          <a:lstStyle/>
          <a:p>
            <a:pPr marL="0" marR="0" lvl="0" indent="0" algn="l"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kumimoji="0" lang="tr-TR" sz="2000" i="0" u="none" strike="noStrike" kern="1200" cap="none" spc="0" normalizeH="0" baseline="0" noProof="0" dirty="0" smtClean="0">
                <a:ln>
                  <a:noFill/>
                </a:ln>
                <a:solidFill>
                  <a:schemeClr val="tx2">
                    <a:shade val="75000"/>
                  </a:schemeClr>
                </a:solidFill>
                <a:effectLst/>
                <a:uLnTx/>
                <a:uFillTx/>
                <a:latin typeface="+mn-lt"/>
                <a:ea typeface="+mn-ea"/>
                <a:cs typeface="+mn-cs"/>
              </a:rPr>
              <a:t>Hazırlayan:</a:t>
            </a:r>
            <a:r>
              <a:rPr kumimoji="0" lang="tr-TR" sz="2000" i="0" u="none" strike="noStrike" kern="1200" cap="none" spc="0" normalizeH="0" noProof="0" dirty="0" smtClean="0">
                <a:ln>
                  <a:noFill/>
                </a:ln>
                <a:solidFill>
                  <a:schemeClr val="tx2">
                    <a:shade val="75000"/>
                  </a:schemeClr>
                </a:solidFill>
                <a:effectLst/>
                <a:uLnTx/>
                <a:uFillTx/>
                <a:latin typeface="+mn-lt"/>
                <a:ea typeface="+mn-ea"/>
                <a:cs typeface="+mn-cs"/>
              </a:rPr>
              <a:t> Gizem </a:t>
            </a:r>
            <a:r>
              <a:rPr kumimoji="0" lang="tr-TR" sz="2000" i="0" u="none" strike="noStrike" kern="1200" cap="none" spc="0" normalizeH="0" noProof="0" dirty="0" err="1" smtClean="0">
                <a:ln>
                  <a:noFill/>
                </a:ln>
                <a:solidFill>
                  <a:schemeClr val="tx2">
                    <a:shade val="75000"/>
                  </a:schemeClr>
                </a:solidFill>
                <a:effectLst/>
                <a:uLnTx/>
                <a:uFillTx/>
                <a:latin typeface="+mn-lt"/>
                <a:ea typeface="+mn-ea"/>
                <a:cs typeface="+mn-cs"/>
              </a:rPr>
              <a:t>Berfin</a:t>
            </a:r>
            <a:r>
              <a:rPr kumimoji="0" lang="tr-TR" sz="2000" i="0" u="none" strike="noStrike" kern="1200" cap="none" spc="0" normalizeH="0" noProof="0" dirty="0" smtClean="0">
                <a:ln>
                  <a:noFill/>
                </a:ln>
                <a:solidFill>
                  <a:schemeClr val="tx2">
                    <a:shade val="75000"/>
                  </a:schemeClr>
                </a:solidFill>
                <a:effectLst/>
                <a:uLnTx/>
                <a:uFillTx/>
                <a:latin typeface="+mn-lt"/>
                <a:ea typeface="+mn-ea"/>
                <a:cs typeface="+mn-cs"/>
              </a:rPr>
              <a:t> ÖZÇELİK - 16030206</a:t>
            </a:r>
            <a:endParaRPr kumimoji="0" lang="tr-TR" sz="2000" i="0" u="none" strike="noStrike" kern="1200" cap="none" spc="0" normalizeH="0" baseline="0" noProof="0" dirty="0">
              <a:ln>
                <a:noFill/>
              </a:ln>
              <a:solidFill>
                <a:schemeClr val="tx2">
                  <a:shade val="75000"/>
                </a:schemeClr>
              </a:solidFill>
              <a:effectLst/>
              <a:uLnTx/>
              <a:uFillTx/>
              <a:latin typeface="+mn-lt"/>
              <a:ea typeface="+mn-ea"/>
              <a:cs typeface="+mn-cs"/>
            </a:endParaRPr>
          </a:p>
        </p:txBody>
      </p:sp>
    </p:spTree>
    <p:extLst>
      <p:ext uri="{BB962C8B-B14F-4D97-AF65-F5344CB8AC3E}">
        <p14:creationId xmlns:p14="http://schemas.microsoft.com/office/powerpoint/2010/main" val="1290604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5AC0725-C389-45A1-B653-E852C1757257}"/>
              </a:ext>
            </a:extLst>
          </p:cNvPr>
          <p:cNvSpPr>
            <a:spLocks noGrp="1"/>
          </p:cNvSpPr>
          <p:nvPr>
            <p:ph idx="1"/>
          </p:nvPr>
        </p:nvSpPr>
        <p:spPr/>
        <p:txBody>
          <a:bodyPr/>
          <a:lstStyle/>
          <a:p>
            <a:r>
              <a:rPr lang="tr-TR" b="1" u="sng" dirty="0"/>
              <a:t>Etkin haberleşme sağlama:</a:t>
            </a:r>
            <a:r>
              <a:rPr lang="tr-TR" b="1" dirty="0"/>
              <a:t> </a:t>
            </a:r>
            <a:r>
              <a:rPr lang="tr-TR" dirty="0" smtClean="0"/>
              <a:t>Haberleşme</a:t>
            </a:r>
            <a:r>
              <a:rPr lang="tr-TR" dirty="0"/>
              <a:t>, bir işletmede koordinasyonun sağlanabilmesi için olmazsa olmaz bir etkendir. Örneğin yapılan plan ve programlardaki değişimlerin personele zamanında ulaştırılamaması, işlerin aksamasına ve koordinasyon sorunlarına yol açabilir.</a:t>
            </a:r>
            <a:endParaRPr lang="tr-TR" u="sng" dirty="0"/>
          </a:p>
        </p:txBody>
      </p:sp>
    </p:spTree>
    <p:extLst>
      <p:ext uri="{BB962C8B-B14F-4D97-AF65-F5344CB8AC3E}">
        <p14:creationId xmlns:p14="http://schemas.microsoft.com/office/powerpoint/2010/main" val="517109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FD4AB2-36CA-4F00-BBE9-5CB5EE00F672}"/>
              </a:ext>
            </a:extLst>
          </p:cNvPr>
          <p:cNvSpPr>
            <a:spLocks noGrp="1"/>
          </p:cNvSpPr>
          <p:nvPr>
            <p:ph type="title"/>
          </p:nvPr>
        </p:nvSpPr>
        <p:spPr/>
        <p:txBody>
          <a:bodyPr/>
          <a:lstStyle/>
          <a:p>
            <a:r>
              <a:rPr lang="tr-TR" dirty="0"/>
              <a:t>KOORDİNASYON VE İLETİŞİM</a:t>
            </a:r>
          </a:p>
        </p:txBody>
      </p:sp>
      <p:sp>
        <p:nvSpPr>
          <p:cNvPr id="3" name="İçerik Yer Tutucusu 2">
            <a:extLst>
              <a:ext uri="{FF2B5EF4-FFF2-40B4-BE49-F238E27FC236}">
                <a16:creationId xmlns:a16="http://schemas.microsoft.com/office/drawing/2014/main" id="{42BA57A0-66D1-472F-9A29-64FAE985E79B}"/>
              </a:ext>
            </a:extLst>
          </p:cNvPr>
          <p:cNvSpPr>
            <a:spLocks noGrp="1"/>
          </p:cNvSpPr>
          <p:nvPr>
            <p:ph idx="1"/>
          </p:nvPr>
        </p:nvSpPr>
        <p:spPr/>
        <p:txBody>
          <a:bodyPr>
            <a:normAutofit lnSpcReduction="10000"/>
          </a:bodyPr>
          <a:lstStyle/>
          <a:p>
            <a:r>
              <a:rPr lang="tr-TR" dirty="0"/>
              <a:t>İletişim, bir gönderici ve bir alıcı arasında bir fikrin/bilginin alış verişidir.</a:t>
            </a:r>
          </a:p>
          <a:p>
            <a:r>
              <a:rPr lang="tr-TR" dirty="0"/>
              <a:t>Gönderici mesajlarını alıcının anlayabileceği şekilde kodlar ve iletişim vasıtasıyla alıcıya ulaştırır. Alıcı mesajı çözümler ve göndericiye geri bildirimde bulunur. Belli bir organizasyon yapısı içinde faaliyet gösteren yöneticiler sonuç izleme, haber akışının yönetimi, empati, tekrar, sade dil ve iletişim kanallarının arttırılması gibi teknikler yardımı ile iletişim sürecini daha iyi ve etkin hale getirmeye çalışmaktadırlar.</a:t>
            </a:r>
          </a:p>
        </p:txBody>
      </p:sp>
    </p:spTree>
    <p:extLst>
      <p:ext uri="{BB962C8B-B14F-4D97-AF65-F5344CB8AC3E}">
        <p14:creationId xmlns:p14="http://schemas.microsoft.com/office/powerpoint/2010/main" val="626688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A2EA42-45CE-4378-8E27-C803DD2FD54C}"/>
              </a:ext>
            </a:extLst>
          </p:cNvPr>
          <p:cNvSpPr>
            <a:spLocks noGrp="1"/>
          </p:cNvSpPr>
          <p:nvPr>
            <p:ph type="title"/>
          </p:nvPr>
        </p:nvSpPr>
        <p:spPr/>
        <p:txBody>
          <a:bodyPr/>
          <a:lstStyle/>
          <a:p>
            <a:r>
              <a:rPr lang="tr-TR" dirty="0"/>
              <a:t>İLETİŞİMİ İYİLEŞTİRMEK ÜZERİNE</a:t>
            </a:r>
          </a:p>
        </p:txBody>
      </p:sp>
      <p:sp>
        <p:nvSpPr>
          <p:cNvPr id="3" name="İçerik Yer Tutucusu 2">
            <a:extLst>
              <a:ext uri="{FF2B5EF4-FFF2-40B4-BE49-F238E27FC236}">
                <a16:creationId xmlns:a16="http://schemas.microsoft.com/office/drawing/2014/main" id="{C124DA6B-05C2-4902-BFD3-F8931BC016BD}"/>
              </a:ext>
            </a:extLst>
          </p:cNvPr>
          <p:cNvSpPr>
            <a:spLocks noGrp="1"/>
          </p:cNvSpPr>
          <p:nvPr>
            <p:ph idx="1"/>
          </p:nvPr>
        </p:nvSpPr>
        <p:spPr/>
        <p:txBody>
          <a:bodyPr>
            <a:normAutofit fontScale="92500" lnSpcReduction="20000"/>
          </a:bodyPr>
          <a:lstStyle/>
          <a:p>
            <a:r>
              <a:rPr lang="tr-TR" dirty="0"/>
              <a:t>Sonucu izleme: </a:t>
            </a:r>
            <a:r>
              <a:rPr lang="tr-TR" dirty="0" smtClean="0"/>
              <a:t>İletişimdeki </a:t>
            </a:r>
            <a:r>
              <a:rPr lang="tr-TR" dirty="0"/>
              <a:t>geri beslemedir, mümkün olduğunca dönüt sağlanmalıdır</a:t>
            </a:r>
          </a:p>
          <a:p>
            <a:r>
              <a:rPr lang="tr-TR" dirty="0"/>
              <a:t>Haber akışının yönelimi: </a:t>
            </a:r>
            <a:r>
              <a:rPr lang="tr-TR" dirty="0" smtClean="0"/>
              <a:t>Yöneticilere </a:t>
            </a:r>
            <a:r>
              <a:rPr lang="tr-TR" dirty="0"/>
              <a:t>giden mesajların yığılmasının önlenmesi gerekir</a:t>
            </a:r>
          </a:p>
          <a:p>
            <a:r>
              <a:rPr lang="tr-TR" dirty="0"/>
              <a:t>Empati: </a:t>
            </a:r>
            <a:r>
              <a:rPr lang="tr-TR" dirty="0" smtClean="0"/>
              <a:t>Yöneticilerin</a:t>
            </a:r>
            <a:r>
              <a:rPr lang="tr-TR" dirty="0"/>
              <a:t>, gönderecekleri mesajları alıcıların gözünden değerlendirmesi gerekir</a:t>
            </a:r>
          </a:p>
          <a:p>
            <a:r>
              <a:rPr lang="tr-TR" dirty="0"/>
              <a:t>Tekrar: </a:t>
            </a:r>
            <a:r>
              <a:rPr lang="tr-TR" dirty="0" smtClean="0"/>
              <a:t>Gerektiğinde </a:t>
            </a:r>
            <a:r>
              <a:rPr lang="tr-TR" dirty="0"/>
              <a:t>mesajın tekrarı iletişimin etkinliğini artırır</a:t>
            </a:r>
          </a:p>
          <a:p>
            <a:r>
              <a:rPr lang="tr-TR" dirty="0"/>
              <a:t>Sade dil: </a:t>
            </a:r>
            <a:r>
              <a:rPr lang="tr-TR" dirty="0" smtClean="0"/>
              <a:t>Mesajlar </a:t>
            </a:r>
            <a:r>
              <a:rPr lang="tr-TR" dirty="0"/>
              <a:t>olabildiğince açık olmalıdır</a:t>
            </a:r>
          </a:p>
          <a:p>
            <a:r>
              <a:rPr lang="tr-TR" dirty="0"/>
              <a:t>İletişim kanallarının artırılması: </a:t>
            </a:r>
            <a:r>
              <a:rPr lang="tr-TR" dirty="0" smtClean="0"/>
              <a:t>Yazılı </a:t>
            </a:r>
            <a:r>
              <a:rPr lang="tr-TR" dirty="0"/>
              <a:t>iletişime ek olarak toplantı gibi sözlü iletişim kanalları kullanılabilir</a:t>
            </a:r>
          </a:p>
        </p:txBody>
      </p:sp>
    </p:spTree>
    <p:extLst>
      <p:ext uri="{BB962C8B-B14F-4D97-AF65-F5344CB8AC3E}">
        <p14:creationId xmlns:p14="http://schemas.microsoft.com/office/powerpoint/2010/main" val="635067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561CD0-B4D4-46F9-9565-AD02C496FE21}"/>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EB187FCC-F776-461F-9220-B3D588EB57C5}"/>
              </a:ext>
            </a:extLst>
          </p:cNvPr>
          <p:cNvSpPr>
            <a:spLocks noGrp="1"/>
          </p:cNvSpPr>
          <p:nvPr>
            <p:ph idx="1"/>
          </p:nvPr>
        </p:nvSpPr>
        <p:spPr/>
        <p:txBody>
          <a:bodyPr>
            <a:normAutofit/>
          </a:bodyPr>
          <a:lstStyle/>
          <a:p>
            <a:r>
              <a:rPr lang="tr-TR" sz="2000" dirty="0">
                <a:hlinkClick r:id="rId2"/>
              </a:rPr>
              <a:t>https://www.aof.com.tr/wp-content/uploads/dersnotu/isletme/isl-yntmi-un-7.pdf</a:t>
            </a:r>
            <a:endParaRPr lang="tr-TR" sz="2000" dirty="0"/>
          </a:p>
          <a:p>
            <a:r>
              <a:rPr lang="tr-TR" sz="2000" dirty="0">
                <a:hlinkClick r:id="rId3"/>
              </a:rPr>
              <a:t>https://www.ktu.edu.tr/dosyalar/ormanekonomisi_10ec8.pdf</a:t>
            </a:r>
            <a:endParaRPr lang="tr-TR" sz="2000" dirty="0"/>
          </a:p>
          <a:p>
            <a:r>
              <a:rPr lang="tr-TR" sz="2000" dirty="0"/>
              <a:t>Aytek, H. (2010). Girişimci karakter uygulamaları yönünden; organizasyon, koordinasyon ve yönetsel denetim </a:t>
            </a:r>
            <a:r>
              <a:rPr lang="tr-TR" sz="2000" i="1" dirty="0"/>
              <a:t>ABMYO Dergisi</a:t>
            </a:r>
          </a:p>
          <a:p>
            <a:r>
              <a:rPr lang="tr-TR" sz="2000" dirty="0"/>
              <a:t>KOORDİNASYON (UYUMLAŞTIRMA), Doç. Dr. Hakan SUNAY, Ankara Üniversitesi Siyasal Bilgiler Fakültesi ders notları</a:t>
            </a:r>
          </a:p>
          <a:p>
            <a:endParaRPr lang="tr-TR" sz="2000" dirty="0"/>
          </a:p>
        </p:txBody>
      </p:sp>
    </p:spTree>
    <p:extLst>
      <p:ext uri="{BB962C8B-B14F-4D97-AF65-F5344CB8AC3E}">
        <p14:creationId xmlns:p14="http://schemas.microsoft.com/office/powerpoint/2010/main" val="34212571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19462" y="1058090"/>
            <a:ext cx="11582400" cy="4402183"/>
          </a:xfrm>
        </p:spPr>
        <p:txBody>
          <a:bodyPr>
            <a:normAutofit/>
          </a:bodyPr>
          <a:lstStyle/>
          <a:p>
            <a:r>
              <a:rPr lang="tr-TR" dirty="0" smtClean="0"/>
              <a:t>DİNLEDİĞİNİZ İÇİN TEŞEKKÜRLER…</a:t>
            </a:r>
            <a:br>
              <a:rPr lang="tr-TR" dirty="0" smtClean="0"/>
            </a:br>
            <a:r>
              <a:rPr lang="tr-TR" dirty="0" smtClean="0"/>
              <a:t/>
            </a:r>
            <a:br>
              <a:rPr lang="tr-TR" dirty="0" smtClean="0"/>
            </a:br>
            <a:r>
              <a:rPr lang="tr-TR" dirty="0" smtClean="0"/>
              <a:t>SAĞLIKLI GÜNLER DİLERİM…</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SORU 1</a:t>
            </a:r>
            <a:endParaRPr lang="tr-TR" dirty="0"/>
          </a:p>
        </p:txBody>
      </p:sp>
      <p:sp>
        <p:nvSpPr>
          <p:cNvPr id="3" name="2 İçerik Yer Tutucusu"/>
          <p:cNvSpPr>
            <a:spLocks noGrp="1"/>
          </p:cNvSpPr>
          <p:nvPr>
            <p:ph idx="1"/>
          </p:nvPr>
        </p:nvSpPr>
        <p:spPr/>
        <p:txBody>
          <a:bodyPr>
            <a:normAutofit/>
          </a:bodyPr>
          <a:lstStyle/>
          <a:p>
            <a:pPr>
              <a:buNone/>
            </a:pPr>
            <a:r>
              <a:rPr lang="tr-TR" dirty="0" smtClean="0"/>
              <a:t>		Aşağıdakilerden hangisi iletişimi iyileştirmeye yönelik yapılması gerekenlerden değildir? </a:t>
            </a:r>
          </a:p>
          <a:p>
            <a:pPr>
              <a:buNone/>
            </a:pPr>
            <a:r>
              <a:rPr lang="tr-TR" dirty="0" smtClean="0"/>
              <a:t>A. Dönüt sağlama </a:t>
            </a:r>
          </a:p>
          <a:p>
            <a:pPr>
              <a:buNone/>
            </a:pPr>
            <a:r>
              <a:rPr lang="tr-TR" dirty="0" smtClean="0"/>
              <a:t>B.  Mesajları alıcının gözünden yeniden değerlendirme </a:t>
            </a:r>
          </a:p>
          <a:p>
            <a:pPr>
              <a:buNone/>
            </a:pPr>
            <a:r>
              <a:rPr lang="tr-TR" b="1" dirty="0" smtClean="0">
                <a:solidFill>
                  <a:srgbClr val="FF0000"/>
                </a:solidFill>
              </a:rPr>
              <a:t>C. İşletmedeki sorumlu kişilerin mesajı personelle iletmesi</a:t>
            </a:r>
          </a:p>
          <a:p>
            <a:pPr>
              <a:buNone/>
            </a:pPr>
            <a:r>
              <a:rPr lang="tr-TR" dirty="0" smtClean="0"/>
              <a:t>D. Yazılı iletişime sözlü iletişimin eklenmesi      </a:t>
            </a:r>
          </a:p>
          <a:p>
            <a:pPr>
              <a:buNone/>
            </a:pPr>
            <a:r>
              <a:rPr lang="tr-TR" dirty="0" smtClean="0"/>
              <a:t>E. Mesajların mümkün olduğunca açık ve net olması</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SORU 2</a:t>
            </a:r>
            <a:endParaRPr lang="tr-TR" dirty="0"/>
          </a:p>
        </p:txBody>
      </p:sp>
      <p:sp>
        <p:nvSpPr>
          <p:cNvPr id="3" name="2 İçerik Yer Tutucusu"/>
          <p:cNvSpPr>
            <a:spLocks noGrp="1"/>
          </p:cNvSpPr>
          <p:nvPr>
            <p:ph idx="1"/>
          </p:nvPr>
        </p:nvSpPr>
        <p:spPr/>
        <p:txBody>
          <a:bodyPr/>
          <a:lstStyle/>
          <a:p>
            <a:pPr>
              <a:buNone/>
            </a:pPr>
            <a:r>
              <a:rPr lang="tr-TR" dirty="0" smtClean="0"/>
              <a:t>		Aynı yönetim basamağında olan çalışanlar arasında olan koordinasyon türü aşağıdakilerden hangisidir? </a:t>
            </a:r>
          </a:p>
          <a:p>
            <a:pPr marL="514350" indent="-514350">
              <a:buNone/>
            </a:pPr>
            <a:r>
              <a:rPr lang="tr-TR" dirty="0" smtClean="0"/>
              <a:t>A. Dikey koordinasyon </a:t>
            </a:r>
          </a:p>
          <a:p>
            <a:pPr marL="514350" indent="-514350">
              <a:buNone/>
            </a:pPr>
            <a:r>
              <a:rPr lang="tr-TR" b="1" dirty="0" smtClean="0">
                <a:solidFill>
                  <a:srgbClr val="FF0000"/>
                </a:solidFill>
              </a:rPr>
              <a:t>B. Yatay koordinasyon </a:t>
            </a:r>
          </a:p>
          <a:p>
            <a:pPr marL="514350" indent="-514350">
              <a:buNone/>
            </a:pPr>
            <a:r>
              <a:rPr lang="tr-TR" dirty="0" smtClean="0"/>
              <a:t>C. Merkezi koordinasyon </a:t>
            </a:r>
          </a:p>
          <a:p>
            <a:pPr marL="514350" indent="-514350">
              <a:buNone/>
            </a:pPr>
            <a:r>
              <a:rPr lang="tr-TR" dirty="0" smtClean="0"/>
              <a:t>D. Çapraz koordinasyon </a:t>
            </a:r>
          </a:p>
          <a:p>
            <a:pPr marL="514350" indent="-514350">
              <a:buNone/>
            </a:pPr>
            <a:r>
              <a:rPr lang="tr-TR" dirty="0" smtClean="0"/>
              <a:t>E. Eşit koordinasyon</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C16815-7FCD-469E-A090-2D433953BC2E}"/>
              </a:ext>
            </a:extLst>
          </p:cNvPr>
          <p:cNvSpPr>
            <a:spLocks noGrp="1"/>
          </p:cNvSpPr>
          <p:nvPr>
            <p:ph type="title"/>
          </p:nvPr>
        </p:nvSpPr>
        <p:spPr/>
        <p:txBody>
          <a:bodyPr/>
          <a:lstStyle/>
          <a:p>
            <a:r>
              <a:rPr lang="tr-TR" dirty="0"/>
              <a:t>KOORDİNASYON NEDİR, NEDEN ÖNEMLİDİR</a:t>
            </a:r>
          </a:p>
        </p:txBody>
      </p:sp>
      <p:sp>
        <p:nvSpPr>
          <p:cNvPr id="3" name="İçerik Yer Tutucusu 2">
            <a:extLst>
              <a:ext uri="{FF2B5EF4-FFF2-40B4-BE49-F238E27FC236}">
                <a16:creationId xmlns:a16="http://schemas.microsoft.com/office/drawing/2014/main" id="{4F05FB5C-D162-4719-B5EA-D4080B56A48B}"/>
              </a:ext>
            </a:extLst>
          </p:cNvPr>
          <p:cNvSpPr>
            <a:spLocks noGrp="1"/>
          </p:cNvSpPr>
          <p:nvPr>
            <p:ph idx="1"/>
          </p:nvPr>
        </p:nvSpPr>
        <p:spPr/>
        <p:txBody>
          <a:bodyPr/>
          <a:lstStyle/>
          <a:p>
            <a:r>
              <a:rPr lang="tr-TR" dirty="0"/>
              <a:t>Koordinasyon, işletmeyi amacına ulaştıracak biçimde çalışanların çabalarının birleştirilmesi, zaman bakımından ayarlanarak birbiri ardı sıra gelmelerinin sağlanmasıdır.</a:t>
            </a:r>
          </a:p>
          <a:p>
            <a:r>
              <a:rPr lang="tr-TR" dirty="0"/>
              <a:t>Çalışanlar arasındaki grup çalışmalarını daha uyumlu bir hale getirdiği, ve ortak amaçlara ulaşmak için faaliyetlerde birliği/uyumu sağladığı için işletmelerde yöneticinin/yöneticilerin koordinasyonu sağlayabilmeleri </a:t>
            </a:r>
            <a:r>
              <a:rPr lang="tr-TR" dirty="0" smtClean="0"/>
              <a:t>önemlidir.</a:t>
            </a:r>
            <a:endParaRPr lang="tr-TR" dirty="0"/>
          </a:p>
        </p:txBody>
      </p:sp>
    </p:spTree>
    <p:extLst>
      <p:ext uri="{BB962C8B-B14F-4D97-AF65-F5344CB8AC3E}">
        <p14:creationId xmlns:p14="http://schemas.microsoft.com/office/powerpoint/2010/main" val="2483631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39149C-3D71-46E2-872D-3CD0866AB6E4}"/>
              </a:ext>
            </a:extLst>
          </p:cNvPr>
          <p:cNvSpPr>
            <a:spLocks noGrp="1"/>
          </p:cNvSpPr>
          <p:nvPr>
            <p:ph type="title"/>
          </p:nvPr>
        </p:nvSpPr>
        <p:spPr/>
        <p:txBody>
          <a:bodyPr/>
          <a:lstStyle/>
          <a:p>
            <a:r>
              <a:rPr lang="tr-TR" dirty="0"/>
              <a:t>KOORDİNASYON İLKELERİ</a:t>
            </a:r>
          </a:p>
        </p:txBody>
      </p:sp>
      <p:sp>
        <p:nvSpPr>
          <p:cNvPr id="3" name="İçerik Yer Tutucusu 2">
            <a:extLst>
              <a:ext uri="{FF2B5EF4-FFF2-40B4-BE49-F238E27FC236}">
                <a16:creationId xmlns:a16="http://schemas.microsoft.com/office/drawing/2014/main" id="{760CF52F-5F16-48BA-A791-F8BE1ED8A824}"/>
              </a:ext>
            </a:extLst>
          </p:cNvPr>
          <p:cNvSpPr>
            <a:spLocks noGrp="1"/>
          </p:cNvSpPr>
          <p:nvPr>
            <p:ph idx="1"/>
          </p:nvPr>
        </p:nvSpPr>
        <p:spPr/>
        <p:txBody>
          <a:bodyPr/>
          <a:lstStyle/>
          <a:p>
            <a:r>
              <a:rPr lang="tr-TR" dirty="0"/>
              <a:t>Bir işletmede koordinasyonun sağlanması için:</a:t>
            </a:r>
          </a:p>
          <a:p>
            <a:endParaRPr lang="tr-TR" dirty="0"/>
          </a:p>
          <a:p>
            <a:pPr marL="514350" indent="-514350">
              <a:buFont typeface="+mj-lt"/>
              <a:buAutoNum type="arabicPeriod"/>
            </a:pPr>
            <a:r>
              <a:rPr lang="tr-TR" dirty="0"/>
              <a:t>İşletmedeki sorumlu kişiler doğrudan (aracısız) görüşmeli</a:t>
            </a:r>
          </a:p>
          <a:p>
            <a:pPr marL="514350" indent="-514350">
              <a:buFont typeface="+mj-lt"/>
              <a:buAutoNum type="arabicPeriod"/>
            </a:pPr>
            <a:r>
              <a:rPr lang="tr-TR" dirty="0"/>
              <a:t>Planlar yapılırken koordinasyon göz önünde bulunmalı</a:t>
            </a:r>
          </a:p>
          <a:p>
            <a:pPr marL="514350" indent="-514350">
              <a:buFont typeface="+mj-lt"/>
              <a:buAutoNum type="arabicPeriod"/>
            </a:pPr>
            <a:r>
              <a:rPr lang="tr-TR" dirty="0"/>
              <a:t>Bir sorunla ilgili faktörlerin birbirleri üzerindeki etkileri dikkate alınmalı</a:t>
            </a:r>
          </a:p>
          <a:p>
            <a:pPr marL="514350" indent="-514350">
              <a:buFont typeface="+mj-lt"/>
              <a:buAutoNum type="arabicPeriod"/>
            </a:pPr>
            <a:r>
              <a:rPr lang="tr-TR" dirty="0"/>
              <a:t>Koordinasyon sürekliliği olan bir işlem olarak düşünülmeli</a:t>
            </a:r>
          </a:p>
        </p:txBody>
      </p:sp>
    </p:spTree>
    <p:extLst>
      <p:ext uri="{BB962C8B-B14F-4D97-AF65-F5344CB8AC3E}">
        <p14:creationId xmlns:p14="http://schemas.microsoft.com/office/powerpoint/2010/main" val="1200023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24971D-F239-46F5-BD70-149519513522}"/>
              </a:ext>
            </a:extLst>
          </p:cNvPr>
          <p:cNvSpPr>
            <a:spLocks noGrp="1"/>
          </p:cNvSpPr>
          <p:nvPr>
            <p:ph type="title"/>
          </p:nvPr>
        </p:nvSpPr>
        <p:spPr/>
        <p:txBody>
          <a:bodyPr/>
          <a:lstStyle/>
          <a:p>
            <a:r>
              <a:rPr lang="tr-TR" dirty="0"/>
              <a:t>KOORDİNASYON TÜRLERİ</a:t>
            </a:r>
          </a:p>
        </p:txBody>
      </p:sp>
      <p:sp>
        <p:nvSpPr>
          <p:cNvPr id="3" name="İçerik Yer Tutucusu 2">
            <a:extLst>
              <a:ext uri="{FF2B5EF4-FFF2-40B4-BE49-F238E27FC236}">
                <a16:creationId xmlns:a16="http://schemas.microsoft.com/office/drawing/2014/main" id="{B199C939-68B5-45EB-818D-EAA490046335}"/>
              </a:ext>
            </a:extLst>
          </p:cNvPr>
          <p:cNvSpPr>
            <a:spLocks noGrp="1"/>
          </p:cNvSpPr>
          <p:nvPr>
            <p:ph idx="1"/>
          </p:nvPr>
        </p:nvSpPr>
        <p:spPr/>
        <p:txBody>
          <a:bodyPr/>
          <a:lstStyle/>
          <a:p>
            <a:r>
              <a:rPr lang="tr-TR" dirty="0"/>
              <a:t>İşletmelerde çalışanların astları, üstleri ve </a:t>
            </a:r>
            <a:r>
              <a:rPr lang="tr-TR" dirty="0" err="1"/>
              <a:t>mevkidaşları</a:t>
            </a:r>
            <a:r>
              <a:rPr lang="tr-TR" dirty="0"/>
              <a:t> arasındaki koordinasyon üç şekilde olabilir:</a:t>
            </a:r>
          </a:p>
          <a:p>
            <a:endParaRPr lang="tr-TR" dirty="0"/>
          </a:p>
          <a:p>
            <a:pPr marL="514350" indent="-514350">
              <a:buFont typeface="+mj-lt"/>
              <a:buAutoNum type="arabicPeriod"/>
            </a:pPr>
            <a:r>
              <a:rPr lang="tr-TR" dirty="0"/>
              <a:t>Yöneticiler ve astlar arasında olan </a:t>
            </a:r>
            <a:r>
              <a:rPr lang="tr-TR" b="1" dirty="0"/>
              <a:t>dikey koordinasyon</a:t>
            </a:r>
          </a:p>
          <a:p>
            <a:pPr marL="514350" indent="-514350">
              <a:buFont typeface="+mj-lt"/>
              <a:buAutoNum type="arabicPeriod"/>
            </a:pPr>
            <a:r>
              <a:rPr lang="tr-TR" dirty="0"/>
              <a:t>Aynı yönetim basamağında çalışanlar arasında olan </a:t>
            </a:r>
            <a:r>
              <a:rPr lang="tr-TR" b="1" dirty="0"/>
              <a:t>yatay koordinasyon</a:t>
            </a:r>
          </a:p>
          <a:p>
            <a:pPr marL="514350" indent="-514350">
              <a:buFont typeface="+mj-lt"/>
              <a:buAutoNum type="arabicPeriod"/>
            </a:pPr>
            <a:r>
              <a:rPr lang="tr-TR" dirty="0"/>
              <a:t>Çeşitli bölümlerdeki görevlilerin tek bir merkezden koordine edildiği </a:t>
            </a:r>
            <a:r>
              <a:rPr lang="tr-TR" b="1" dirty="0"/>
              <a:t>merkezi koordinasyon</a:t>
            </a:r>
          </a:p>
          <a:p>
            <a:endParaRPr lang="tr-TR" dirty="0"/>
          </a:p>
        </p:txBody>
      </p:sp>
    </p:spTree>
    <p:extLst>
      <p:ext uri="{BB962C8B-B14F-4D97-AF65-F5344CB8AC3E}">
        <p14:creationId xmlns:p14="http://schemas.microsoft.com/office/powerpoint/2010/main" val="3819372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765003-E073-4DBB-90A1-E836EFFAE060}"/>
              </a:ext>
            </a:extLst>
          </p:cNvPr>
          <p:cNvSpPr>
            <a:spLocks noGrp="1"/>
          </p:cNvSpPr>
          <p:nvPr>
            <p:ph type="title"/>
          </p:nvPr>
        </p:nvSpPr>
        <p:spPr/>
        <p:txBody>
          <a:bodyPr/>
          <a:lstStyle/>
          <a:p>
            <a:r>
              <a:rPr lang="tr-TR" dirty="0"/>
              <a:t>ETKİLİ KOORDİNASYON SAĞLAMAK İÇİN</a:t>
            </a:r>
          </a:p>
        </p:txBody>
      </p:sp>
      <p:sp>
        <p:nvSpPr>
          <p:cNvPr id="3" name="İçerik Yer Tutucusu 2">
            <a:extLst>
              <a:ext uri="{FF2B5EF4-FFF2-40B4-BE49-F238E27FC236}">
                <a16:creationId xmlns:a16="http://schemas.microsoft.com/office/drawing/2014/main" id="{B6509370-10C1-492E-A77A-3AD2744943B1}"/>
              </a:ext>
            </a:extLst>
          </p:cNvPr>
          <p:cNvSpPr>
            <a:spLocks noGrp="1"/>
          </p:cNvSpPr>
          <p:nvPr>
            <p:ph idx="1"/>
          </p:nvPr>
        </p:nvSpPr>
        <p:spPr/>
        <p:txBody>
          <a:bodyPr>
            <a:normAutofit fontScale="92500" lnSpcReduction="10000"/>
          </a:bodyPr>
          <a:lstStyle/>
          <a:p>
            <a:pPr marL="0" indent="0">
              <a:buNone/>
            </a:pPr>
            <a:r>
              <a:rPr lang="tr-TR" dirty="0"/>
              <a:t>Koordinasyon sağlama, en başta etkili bir iletişim, bilgi akışı ve işbirliği ile mümkündür. Bu doğrultuda, etkin bir koordinasyon için 5 temel noktaya önem verilmelidir: </a:t>
            </a:r>
          </a:p>
          <a:p>
            <a:pPr marL="0" indent="0">
              <a:buNone/>
            </a:pPr>
            <a:endParaRPr lang="tr-TR" dirty="0"/>
          </a:p>
          <a:p>
            <a:pPr marL="514350" indent="-514350">
              <a:buFont typeface="+mj-lt"/>
              <a:buAutoNum type="arabicPeriod"/>
            </a:pPr>
            <a:r>
              <a:rPr lang="tr-TR" dirty="0"/>
              <a:t>Yalın ve etkin bir organizasyon yapısı kurma</a:t>
            </a:r>
          </a:p>
          <a:p>
            <a:pPr marL="514350" indent="-514350">
              <a:buFont typeface="+mj-lt"/>
              <a:buAutoNum type="arabicPeriod"/>
            </a:pPr>
            <a:r>
              <a:rPr lang="tr-TR" dirty="0"/>
              <a:t>Plan ve programları uyumlaştırma</a:t>
            </a:r>
          </a:p>
          <a:p>
            <a:pPr marL="514350" indent="-514350">
              <a:buFont typeface="+mj-lt"/>
              <a:buAutoNum type="arabicPeriod"/>
            </a:pPr>
            <a:r>
              <a:rPr lang="tr-TR" dirty="0"/>
              <a:t>Gönüllü koordinasyona özendirme </a:t>
            </a:r>
          </a:p>
          <a:p>
            <a:pPr marL="514350" indent="-514350">
              <a:buFont typeface="+mj-lt"/>
              <a:buAutoNum type="arabicPeriod"/>
            </a:pPr>
            <a:r>
              <a:rPr lang="tr-TR" dirty="0"/>
              <a:t>Denetleme</a:t>
            </a:r>
          </a:p>
          <a:p>
            <a:pPr marL="514350" indent="-514350">
              <a:buFont typeface="+mj-lt"/>
              <a:buAutoNum type="arabicPeriod"/>
            </a:pPr>
            <a:r>
              <a:rPr lang="tr-TR" dirty="0"/>
              <a:t>Etkin haberleşme sağlama</a:t>
            </a:r>
          </a:p>
          <a:p>
            <a:pPr marL="514350" indent="-514350">
              <a:buFont typeface="+mj-lt"/>
              <a:buAutoNum type="arabicPeriod"/>
            </a:pPr>
            <a:endParaRPr lang="tr-TR" dirty="0"/>
          </a:p>
        </p:txBody>
      </p:sp>
    </p:spTree>
    <p:extLst>
      <p:ext uri="{BB962C8B-B14F-4D97-AF65-F5344CB8AC3E}">
        <p14:creationId xmlns:p14="http://schemas.microsoft.com/office/powerpoint/2010/main" val="451607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BD3C6D8-44E9-4971-AC14-1F2202B35607}"/>
              </a:ext>
            </a:extLst>
          </p:cNvPr>
          <p:cNvSpPr>
            <a:spLocks noGrp="1"/>
          </p:cNvSpPr>
          <p:nvPr>
            <p:ph idx="1"/>
          </p:nvPr>
        </p:nvSpPr>
        <p:spPr/>
        <p:txBody>
          <a:bodyPr/>
          <a:lstStyle/>
          <a:p>
            <a:r>
              <a:rPr lang="tr-TR" b="1" u="sng" dirty="0"/>
              <a:t>Yalın ve etkin bir organizasyon yapısı kurma:</a:t>
            </a:r>
            <a:r>
              <a:rPr lang="tr-TR" b="1" dirty="0"/>
              <a:t> </a:t>
            </a:r>
            <a:r>
              <a:rPr lang="tr-TR" dirty="0" smtClean="0"/>
              <a:t>Örgütsel </a:t>
            </a:r>
            <a:r>
              <a:rPr lang="tr-TR" dirty="0"/>
              <a:t>bir yapı kurarken, bölümler arası iş bölümü koordinasyonu kolaylaştırıcı şekilde yapılmalı. Örneğin, birbiriyle ilişkili ve birbirini tamamlayan işler aynı grupta toplanabilir. Ayrıca görev yetki ve sorumlulukları da net bir şekilde tanımlanmalı (örneğin iki personel aynı işten sorumlu olduğunu düşündüğünde işler aksayabilir ve koordinasyon sorunları başlayabilir).</a:t>
            </a:r>
          </a:p>
          <a:p>
            <a:pPr marL="0" indent="0">
              <a:buNone/>
            </a:pPr>
            <a:r>
              <a:rPr lang="tr-TR" dirty="0"/>
              <a:t>      </a:t>
            </a:r>
          </a:p>
        </p:txBody>
      </p:sp>
    </p:spTree>
    <p:extLst>
      <p:ext uri="{BB962C8B-B14F-4D97-AF65-F5344CB8AC3E}">
        <p14:creationId xmlns:p14="http://schemas.microsoft.com/office/powerpoint/2010/main" val="713951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4912237-EE0F-424B-B1B1-960ACEAA15DC}"/>
              </a:ext>
            </a:extLst>
          </p:cNvPr>
          <p:cNvSpPr>
            <a:spLocks noGrp="1"/>
          </p:cNvSpPr>
          <p:nvPr>
            <p:ph idx="1"/>
          </p:nvPr>
        </p:nvSpPr>
        <p:spPr/>
        <p:txBody>
          <a:bodyPr/>
          <a:lstStyle/>
          <a:p>
            <a:r>
              <a:rPr lang="tr-TR" b="1" u="sng" dirty="0"/>
              <a:t>Plan ve programları uyumlaştırma:</a:t>
            </a:r>
            <a:r>
              <a:rPr lang="tr-TR" dirty="0"/>
              <a:t> </a:t>
            </a:r>
            <a:r>
              <a:rPr lang="tr-TR" dirty="0" smtClean="0"/>
              <a:t>Plan </a:t>
            </a:r>
            <a:r>
              <a:rPr lang="tr-TR" dirty="0"/>
              <a:t>ve programlar arasında tutarlılık olması ve zamanlamanın düzgün ayarlanması (planların çakışmaması vb.), planların uygulanması için gerekecek zamanın iyi hesaplanması, koordinasyonun aksamaması için önemli bir husustur.</a:t>
            </a:r>
            <a:endParaRPr lang="tr-TR" u="sng" dirty="0"/>
          </a:p>
        </p:txBody>
      </p:sp>
    </p:spTree>
    <p:extLst>
      <p:ext uri="{BB962C8B-B14F-4D97-AF65-F5344CB8AC3E}">
        <p14:creationId xmlns:p14="http://schemas.microsoft.com/office/powerpoint/2010/main" val="3098115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7651763-C73B-4EE8-BFB7-F562103054B6}"/>
              </a:ext>
            </a:extLst>
          </p:cNvPr>
          <p:cNvSpPr>
            <a:spLocks noGrp="1"/>
          </p:cNvSpPr>
          <p:nvPr>
            <p:ph idx="1"/>
          </p:nvPr>
        </p:nvSpPr>
        <p:spPr/>
        <p:txBody>
          <a:bodyPr/>
          <a:lstStyle/>
          <a:p>
            <a:r>
              <a:rPr lang="tr-TR" b="1" u="sng" dirty="0"/>
              <a:t>Gönüllü koordinasyona özendirme:</a:t>
            </a:r>
            <a:r>
              <a:rPr lang="tr-TR" b="1" dirty="0"/>
              <a:t> </a:t>
            </a:r>
            <a:r>
              <a:rPr lang="tr-TR" dirty="0"/>
              <a:t>K</a:t>
            </a:r>
            <a:r>
              <a:rPr lang="tr-TR" dirty="0" smtClean="0"/>
              <a:t>oordinasyon </a:t>
            </a:r>
            <a:r>
              <a:rPr lang="tr-TR" dirty="0"/>
              <a:t>sağlamada en etkin yollardan biri de personelin kendiliğinden işbirliği yapmasının sağlanmasıdır. Grup halinde çalışan personelin ortak bir amaç benimsemeleri gönüllü koordinasyonu kolaylaştırır. Bu amaç doğrultusunda (resmi olmayan) etkinlikler düzenlenmesi, herkesin benimsediği geleneklerin ve terminolojinin geliştirilmesi, personelin gönüllü koordinasyonunda olumlu etki yaratabilir.</a:t>
            </a:r>
            <a:endParaRPr lang="tr-TR" u="sng" dirty="0"/>
          </a:p>
        </p:txBody>
      </p:sp>
    </p:spTree>
    <p:extLst>
      <p:ext uri="{BB962C8B-B14F-4D97-AF65-F5344CB8AC3E}">
        <p14:creationId xmlns:p14="http://schemas.microsoft.com/office/powerpoint/2010/main" val="280068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8250132-558A-41C8-9736-B3294237797D}"/>
              </a:ext>
            </a:extLst>
          </p:cNvPr>
          <p:cNvSpPr>
            <a:spLocks noGrp="1"/>
          </p:cNvSpPr>
          <p:nvPr>
            <p:ph idx="1"/>
          </p:nvPr>
        </p:nvSpPr>
        <p:spPr/>
        <p:txBody>
          <a:bodyPr/>
          <a:lstStyle/>
          <a:p>
            <a:r>
              <a:rPr lang="tr-TR" b="1" u="sng" dirty="0"/>
              <a:t>Denetleme:</a:t>
            </a:r>
            <a:r>
              <a:rPr lang="tr-TR" dirty="0"/>
              <a:t> </a:t>
            </a:r>
            <a:r>
              <a:rPr lang="tr-TR" dirty="0" smtClean="0"/>
              <a:t>Yönetici </a:t>
            </a:r>
            <a:r>
              <a:rPr lang="tr-TR" dirty="0"/>
              <a:t>hem işlerin aksamadan yürüdüğünden emin olmak için, hem de koordinasyon sorunlarını tespit edebilmek için denetleme görevini düzgünce yapmalı, koordinasyon sorunlarını çözerken personeliyle iş birliği yaparak onlara yardım etmelidir.</a:t>
            </a:r>
            <a:endParaRPr lang="tr-TR" u="sng" dirty="0"/>
          </a:p>
        </p:txBody>
      </p:sp>
    </p:spTree>
    <p:extLst>
      <p:ext uri="{BB962C8B-B14F-4D97-AF65-F5344CB8AC3E}">
        <p14:creationId xmlns:p14="http://schemas.microsoft.com/office/powerpoint/2010/main" val="356993426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103</TotalTime>
  <Words>693</Words>
  <Application>Microsoft Office PowerPoint</Application>
  <PresentationFormat>Geniş ekran</PresentationFormat>
  <Paragraphs>64</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Franklin Gothic Book</vt:lpstr>
      <vt:lpstr>Franklin Gothic Medium</vt:lpstr>
      <vt:lpstr>Wingdings 2</vt:lpstr>
      <vt:lpstr>Gezinti</vt:lpstr>
      <vt:lpstr>ECZACILIK MESLEK UYGULAMASINDA YÖNETİM</vt:lpstr>
      <vt:lpstr>KOORDİNASYON NEDİR, NEDEN ÖNEMLİDİR</vt:lpstr>
      <vt:lpstr>KOORDİNASYON İLKELERİ</vt:lpstr>
      <vt:lpstr>KOORDİNASYON TÜRLERİ</vt:lpstr>
      <vt:lpstr>ETKİLİ KOORDİNASYON SAĞLAMAK İÇİN</vt:lpstr>
      <vt:lpstr>PowerPoint Sunusu</vt:lpstr>
      <vt:lpstr>PowerPoint Sunusu</vt:lpstr>
      <vt:lpstr>PowerPoint Sunusu</vt:lpstr>
      <vt:lpstr>PowerPoint Sunusu</vt:lpstr>
      <vt:lpstr>PowerPoint Sunusu</vt:lpstr>
      <vt:lpstr>KOORDİNASYON VE İLETİŞİM</vt:lpstr>
      <vt:lpstr>İLETİŞİMİ İYİLEŞTİRMEK ÜZERİNE</vt:lpstr>
      <vt:lpstr>KAYNAKLAR</vt:lpstr>
      <vt:lpstr>DİNLEDİĞİNİZ İÇİN TEŞEKKÜRLER…  SAĞLIKLI GÜNLER DİLERİM…</vt:lpstr>
      <vt:lpstr>SORU 1</vt:lpstr>
      <vt:lpstr>SORU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Gizem</dc:creator>
  <cp:lastModifiedBy>gülbin özçelikay</cp:lastModifiedBy>
  <cp:revision>16</cp:revision>
  <dcterms:created xsi:type="dcterms:W3CDTF">2021-04-17T09:35:17Z</dcterms:created>
  <dcterms:modified xsi:type="dcterms:W3CDTF">2021-05-20T13:54:57Z</dcterms:modified>
</cp:coreProperties>
</file>