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72" d="100"/>
          <a:sy n="72" d="100"/>
        </p:scale>
        <p:origin x="7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32017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08712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BA4851-4F42-447C-88FA-BE347E369A11}"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11497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19345587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BA4851-4F42-447C-88FA-BE347E369A11}"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63169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699174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993998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1220412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dirty="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953942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15259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207177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74073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6884661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877083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89212" y="446088"/>
            <a:ext cx="3505199" cy="976312"/>
          </a:xfrm>
        </p:spPr>
        <p:txBody>
          <a:bodyPr anchor="b"/>
          <a:lstStyle>
            <a:lvl1pPr algn="l">
              <a:defRPr sz="3600" b="0"/>
            </a:lvl1pPr>
          </a:lstStyle>
          <a:p>
            <a:r>
              <a:rPr lang="tr-TR" dirty="0"/>
              <a:t>36</a:t>
            </a:r>
            <a:br>
              <a:rPr lang="tr-TR" dirty="0"/>
            </a:b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lvl1pPr>
              <a:defRPr sz="3600"/>
            </a:lvl1pPr>
            <a:lvl2pPr>
              <a:defRPr sz="3600"/>
            </a:lvl2pPr>
            <a:lvl3pPr>
              <a:defRPr sz="3600"/>
            </a:lvl3pPr>
            <a:lvl4pPr>
              <a:defRPr sz="3600"/>
            </a:lvl4pPr>
            <a:lvl5pPr>
              <a:defRPr sz="3600"/>
            </a:lvl5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normAutofit/>
          </a:bodyPr>
          <a:lstStyle>
            <a:lvl1pPr marL="0" indent="0">
              <a:buNone/>
              <a:defRPr sz="3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a:t>Asıl metin stillerini düzenle</a:t>
            </a:r>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936256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A747CEE-5EFE-4A6E-987F-EB0B2F84C9CF}" type="datetimeFigureOut">
              <a:rPr lang="tr-TR" smtClean="0"/>
              <a:pPr/>
              <a:t>14.04.2021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0BA4851-4F42-447C-88FA-BE347E369A11}" type="slidenum">
              <a:rPr lang="tr-TR" smtClean="0"/>
              <a:pPr/>
              <a:t>‹#›</a:t>
            </a:fld>
            <a:endParaRPr lang="tr-TR"/>
          </a:p>
        </p:txBody>
      </p:sp>
    </p:spTree>
    <p:extLst>
      <p:ext uri="{BB962C8B-B14F-4D97-AF65-F5344CB8AC3E}">
        <p14:creationId xmlns:p14="http://schemas.microsoft.com/office/powerpoint/2010/main" val="362282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A747CEE-5EFE-4A6E-987F-EB0B2F84C9CF}" type="datetimeFigureOut">
              <a:rPr lang="tr-TR" smtClean="0"/>
              <a:pPr/>
              <a:t>14.04.2021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0BA4851-4F42-447C-88FA-BE347E369A11}" type="slidenum">
              <a:rPr lang="tr-TR" smtClean="0"/>
              <a:pPr/>
              <a:t>‹#›</a:t>
            </a:fld>
            <a:endParaRPr lang="tr-TR"/>
          </a:p>
        </p:txBody>
      </p:sp>
    </p:spTree>
    <p:extLst>
      <p:ext uri="{BB962C8B-B14F-4D97-AF65-F5344CB8AC3E}">
        <p14:creationId xmlns:p14="http://schemas.microsoft.com/office/powerpoint/2010/main" val="3145450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a:t>TL3030</a:t>
            </a:r>
            <a:br>
              <a:rPr lang="tr-TR" b="1"/>
            </a:br>
            <a:br>
              <a:rPr lang="tr-TR" b="1"/>
            </a:br>
            <a:r>
              <a:rPr lang="tr-TR" b="1"/>
              <a:t>ÇAĞDAŞ AZERBAYCAN EDEBİYATI</a:t>
            </a:r>
            <a:br>
              <a:rPr lang="tr-TR"/>
            </a:br>
            <a:r>
              <a:rPr lang="tr-TR"/>
              <a:t>                                         </a:t>
            </a:r>
            <a:br>
              <a:rPr lang="tr-TR"/>
            </a:br>
            <a:r>
              <a:rPr lang="tr-TR" sz="2700" b="1">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val="568257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91063" y="1328722"/>
            <a:ext cx="7200800" cy="1815882"/>
          </a:xfrm>
          <a:prstGeom prst="rect">
            <a:avLst/>
          </a:prstGeom>
        </p:spPr>
        <p:txBody>
          <a:bodyPr wrap="square">
            <a:spAutoFit/>
          </a:bodyPr>
          <a:lstStyle/>
          <a:p>
            <a:pPr algn="just"/>
            <a:r>
              <a:rPr lang="tr-TR" sz="2800" dirty="0"/>
              <a:t>Azerbaycan’da </a:t>
            </a:r>
            <a:r>
              <a:rPr lang="tr-TR" sz="2800"/>
              <a:t>28 Nisan </a:t>
            </a:r>
            <a:r>
              <a:rPr lang="tr-TR" sz="2800" dirty="0"/>
              <a:t>1920’de Bolşeviklerin yönetimi ele geçirmesiyle birlikte bir sistem değişikliği olmuş; sosyalist rejim iktidara gelmiştir.</a:t>
            </a:r>
          </a:p>
        </p:txBody>
      </p:sp>
    </p:spTree>
    <p:extLst>
      <p:ext uri="{BB962C8B-B14F-4D97-AF65-F5344CB8AC3E}">
        <p14:creationId xmlns:p14="http://schemas.microsoft.com/office/powerpoint/2010/main" val="1218082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87165" y="1457746"/>
            <a:ext cx="6912768" cy="1384995"/>
          </a:xfrm>
          <a:prstGeom prst="rect">
            <a:avLst/>
          </a:prstGeom>
        </p:spPr>
        <p:txBody>
          <a:bodyPr wrap="square">
            <a:spAutoFit/>
          </a:bodyPr>
          <a:lstStyle/>
          <a:p>
            <a:pPr algn="just"/>
            <a:r>
              <a:rPr lang="tr-TR" sz="2800" spc="-150" dirty="0"/>
              <a:t>Devletin yeni siyasal yapılanma sürecinde düşünsel, kültürel ve toplumsal değişimin yönetimin hedefleri doğrultusunda gerçekleşmesi lüzumu doğmuştur.</a:t>
            </a:r>
          </a:p>
        </p:txBody>
      </p:sp>
    </p:spTree>
    <p:extLst>
      <p:ext uri="{BB962C8B-B14F-4D97-AF65-F5344CB8AC3E}">
        <p14:creationId xmlns:p14="http://schemas.microsoft.com/office/powerpoint/2010/main" val="2840919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68001" y="1412776"/>
            <a:ext cx="7128792" cy="1384995"/>
          </a:xfrm>
          <a:prstGeom prst="rect">
            <a:avLst/>
          </a:prstGeom>
        </p:spPr>
        <p:txBody>
          <a:bodyPr wrap="square">
            <a:spAutoFit/>
          </a:bodyPr>
          <a:lstStyle/>
          <a:p>
            <a:pPr algn="just"/>
            <a:r>
              <a:rPr lang="tr-TR" sz="2800" dirty="0"/>
              <a:t>Yeni bir </a:t>
            </a:r>
            <a:r>
              <a:rPr lang="tr-TR" sz="2800" dirty="0" err="1"/>
              <a:t>rönesansın</a:t>
            </a:r>
            <a:r>
              <a:rPr lang="tr-TR" sz="2800" dirty="0"/>
              <a:t> hedeflendiği bu değişim sürecinde sanat ve edebiyat adamlarına önemli görevler yüklenir.</a:t>
            </a:r>
          </a:p>
        </p:txBody>
      </p:sp>
    </p:spTree>
    <p:extLst>
      <p:ext uri="{BB962C8B-B14F-4D97-AF65-F5344CB8AC3E}">
        <p14:creationId xmlns:p14="http://schemas.microsoft.com/office/powerpoint/2010/main" val="210661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838976" y="1442175"/>
            <a:ext cx="7704856"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cs typeface="Arial" pitchFamily="34" charset="0"/>
              </a:rPr>
              <a:t>Devlet-rejim-toplum ilişkisini sağlıklı bir şekilde  oluşturmakla görevlendirilen örgütler hızla faaliyetlerine başlarlar. </a:t>
            </a:r>
          </a:p>
          <a:p>
            <a:pPr algn="just" fontAlgn="base">
              <a:spcBef>
                <a:spcPct val="0"/>
              </a:spcBef>
              <a:spcAft>
                <a:spcPct val="0"/>
              </a:spcAft>
            </a:pPr>
            <a:r>
              <a:rPr lang="tr-TR" sz="2800" dirty="0">
                <a:cs typeface="Arial" pitchFamily="34" charset="0"/>
              </a:rPr>
              <a:t>Yerel ve ulusal edebî dernekler aracılığıyla edebiyat adamları bir araya gelirler. </a:t>
            </a:r>
          </a:p>
          <a:p>
            <a:pPr algn="just" fontAlgn="base">
              <a:spcBef>
                <a:spcPct val="0"/>
              </a:spcBef>
              <a:spcAft>
                <a:spcPct val="0"/>
              </a:spcAft>
            </a:pPr>
            <a:r>
              <a:rPr lang="tr-TR" sz="2800" dirty="0">
                <a:cs typeface="Arial" pitchFamily="34" charset="0"/>
              </a:rPr>
              <a:t>Sovyetler Birliği’nin bütün cumhuriyetlerinde benzer  oluşumlar söz konusudur.</a:t>
            </a:r>
          </a:p>
        </p:txBody>
      </p:sp>
    </p:spTree>
    <p:extLst>
      <p:ext uri="{BB962C8B-B14F-4D97-AF65-F5344CB8AC3E}">
        <p14:creationId xmlns:p14="http://schemas.microsoft.com/office/powerpoint/2010/main" val="3828814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628800"/>
            <a:ext cx="7128792"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val="4197547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19536" y="1820431"/>
            <a:ext cx="8994097" cy="4801314"/>
          </a:xfrm>
          <a:prstGeom prst="rect">
            <a:avLst/>
          </a:prstGeom>
          <a:noFill/>
        </p:spPr>
        <p:txBody>
          <a:bodyPr wrap="square" rtlCol="0">
            <a:spAutoFit/>
          </a:bodyPr>
          <a:lstStyle/>
          <a:p>
            <a:r>
              <a:rPr lang="tr-TR" dirty="0"/>
              <a:t>Arif, M.; </a:t>
            </a:r>
            <a:r>
              <a:rPr lang="tr-TR" dirty="0" err="1"/>
              <a:t>Babayev</a:t>
            </a:r>
            <a:r>
              <a:rPr lang="tr-TR" dirty="0"/>
              <a:t>, H.; </a:t>
            </a:r>
            <a:r>
              <a:rPr lang="tr-TR" dirty="0" err="1"/>
              <a:t>Gasımzade</a:t>
            </a:r>
            <a:r>
              <a:rPr lang="tr-TR" dirty="0"/>
              <a:t>, G. </a:t>
            </a:r>
            <a:r>
              <a:rPr lang="tr-TR" i="1" dirty="0"/>
              <a:t>Azerbaycan </a:t>
            </a:r>
            <a:r>
              <a:rPr lang="tr-TR" i="1" dirty="0" err="1"/>
              <a:t>Sovet</a:t>
            </a:r>
            <a:r>
              <a:rPr lang="tr-TR" i="1" dirty="0"/>
              <a:t> </a:t>
            </a:r>
            <a:r>
              <a:rPr lang="tr-TR" i="1" dirty="0" err="1"/>
              <a:t>Edebiyyatı</a:t>
            </a:r>
            <a:r>
              <a:rPr lang="tr-TR" i="1" dirty="0"/>
              <a:t> Tarihi</a:t>
            </a:r>
            <a:r>
              <a:rPr lang="tr-TR" dirty="0"/>
              <a:t>, cilt 1, ASSR </a:t>
            </a:r>
            <a:r>
              <a:rPr lang="tr-TR" dirty="0" err="1"/>
              <a:t>Elmler</a:t>
            </a:r>
            <a:r>
              <a:rPr lang="tr-TR" dirty="0"/>
              <a:t> </a:t>
            </a:r>
            <a:r>
              <a:rPr lang="tr-TR" dirty="0" err="1"/>
              <a:t>Akademiyası</a:t>
            </a:r>
            <a:r>
              <a:rPr lang="tr-TR" dirty="0"/>
              <a:t> </a:t>
            </a:r>
            <a:r>
              <a:rPr lang="tr-TR" dirty="0" err="1"/>
              <a:t>Neşriyyatı</a:t>
            </a:r>
            <a:r>
              <a:rPr lang="tr-TR" dirty="0"/>
              <a:t>, Bakı, 1967.</a:t>
            </a:r>
          </a:p>
          <a:p>
            <a:r>
              <a:rPr lang="tr-TR" dirty="0"/>
              <a:t>Azerbaycan </a:t>
            </a:r>
            <a:r>
              <a:rPr lang="tr-TR" dirty="0" err="1"/>
              <a:t>Sovet</a:t>
            </a:r>
            <a:r>
              <a:rPr lang="tr-TR" dirty="0"/>
              <a:t> </a:t>
            </a:r>
            <a:r>
              <a:rPr lang="tr-TR" dirty="0" err="1"/>
              <a:t>Ensiklopediyası</a:t>
            </a:r>
            <a:r>
              <a:rPr lang="tr-TR" dirty="0"/>
              <a:t>, cilt 1. </a:t>
            </a:r>
            <a:r>
              <a:rPr lang="tr-TR" dirty="0" err="1"/>
              <a:t>Baku</a:t>
            </a:r>
            <a:r>
              <a:rPr lang="tr-TR" dirty="0"/>
              <a:t>, 1976.</a:t>
            </a:r>
          </a:p>
          <a:p>
            <a:r>
              <a:rPr lang="tr-TR" dirty="0" err="1"/>
              <a:t>Ceferov</a:t>
            </a:r>
            <a:r>
              <a:rPr lang="tr-TR" dirty="0"/>
              <a:t>, </a:t>
            </a:r>
            <a:r>
              <a:rPr lang="tr-TR" dirty="0" err="1"/>
              <a:t>Cefer</a:t>
            </a:r>
            <a:r>
              <a:rPr lang="tr-TR" dirty="0"/>
              <a:t>, </a:t>
            </a:r>
            <a:r>
              <a:rPr lang="tr-TR" i="1" dirty="0" err="1"/>
              <a:t>Dramaturgiya</a:t>
            </a:r>
            <a:r>
              <a:rPr lang="tr-TR" i="1" dirty="0"/>
              <a:t> ve </a:t>
            </a:r>
            <a:r>
              <a:rPr lang="tr-TR" i="1" dirty="0" err="1"/>
              <a:t>Teatr</a:t>
            </a:r>
            <a:r>
              <a:rPr lang="tr-TR" dirty="0"/>
              <a:t>, </a:t>
            </a:r>
            <a:r>
              <a:rPr lang="tr-TR" dirty="0" err="1"/>
              <a:t>Azerneşr</a:t>
            </a:r>
            <a:r>
              <a:rPr lang="tr-TR" dirty="0"/>
              <a:t>, Bakı, 1968.</a:t>
            </a:r>
          </a:p>
          <a:p>
            <a:r>
              <a:rPr lang="tr-TR" dirty="0" err="1"/>
              <a:t>Cefer</a:t>
            </a:r>
            <a:r>
              <a:rPr lang="tr-TR" dirty="0"/>
              <a:t>, M.; </a:t>
            </a:r>
            <a:r>
              <a:rPr lang="tr-TR" dirty="0" err="1"/>
              <a:t>Garayev</a:t>
            </a:r>
            <a:r>
              <a:rPr lang="tr-TR" dirty="0"/>
              <a:t>, Y.; </a:t>
            </a:r>
            <a:r>
              <a:rPr lang="tr-TR" dirty="0" err="1"/>
              <a:t>Ağayev</a:t>
            </a:r>
            <a:r>
              <a:rPr lang="tr-TR" dirty="0"/>
              <a:t>, E.; vd., </a:t>
            </a:r>
            <a:r>
              <a:rPr lang="tr-TR" i="1" dirty="0"/>
              <a:t>Sosyalist Realizmi </a:t>
            </a:r>
            <a:r>
              <a:rPr lang="tr-TR" i="1" dirty="0" err="1"/>
              <a:t>Müasir</a:t>
            </a:r>
            <a:r>
              <a:rPr lang="tr-TR" i="1" dirty="0"/>
              <a:t> </a:t>
            </a:r>
            <a:r>
              <a:rPr lang="tr-TR" i="1" dirty="0" err="1"/>
              <a:t>Merhelede</a:t>
            </a:r>
            <a:r>
              <a:rPr lang="tr-TR" dirty="0"/>
              <a:t>, </a:t>
            </a:r>
            <a:r>
              <a:rPr lang="tr-TR" dirty="0" err="1"/>
              <a:t>Elm</a:t>
            </a:r>
            <a:r>
              <a:rPr lang="tr-TR" dirty="0"/>
              <a:t>, Bakı,  1988.</a:t>
            </a:r>
          </a:p>
          <a:p>
            <a:r>
              <a:rPr lang="tr-TR" dirty="0" err="1"/>
              <a:t>Hacıyev</a:t>
            </a:r>
            <a:r>
              <a:rPr lang="tr-TR" dirty="0"/>
              <a:t>, C. X.; </a:t>
            </a:r>
            <a:r>
              <a:rPr lang="tr-TR" dirty="0" err="1"/>
              <a:t>Dadaşzade</a:t>
            </a:r>
            <a:r>
              <a:rPr lang="tr-TR" dirty="0"/>
              <a:t>, M. A., </a:t>
            </a:r>
            <a:r>
              <a:rPr lang="tr-TR" i="1" dirty="0" err="1"/>
              <a:t>Sovet</a:t>
            </a:r>
            <a:r>
              <a:rPr lang="tr-TR" i="1" dirty="0"/>
              <a:t> Edebiyatı</a:t>
            </a:r>
            <a:r>
              <a:rPr lang="tr-TR" dirty="0"/>
              <a:t>, Maarif, Bakı, 1969.</a:t>
            </a:r>
            <a:endParaRPr lang="tr-TR" b="1" dirty="0"/>
          </a:p>
          <a:p>
            <a:r>
              <a:rPr lang="tr-TR" dirty="0" err="1"/>
              <a:t>İbrahimov</a:t>
            </a:r>
            <a:r>
              <a:rPr lang="tr-TR" dirty="0"/>
              <a:t>, </a:t>
            </a:r>
            <a:r>
              <a:rPr lang="tr-TR" dirty="0" err="1"/>
              <a:t>Mirze</a:t>
            </a:r>
            <a:r>
              <a:rPr lang="tr-TR" dirty="0"/>
              <a:t>, </a:t>
            </a:r>
            <a:r>
              <a:rPr lang="tr-TR" i="1" dirty="0" err="1"/>
              <a:t>Halgilik</a:t>
            </a:r>
            <a:r>
              <a:rPr lang="tr-TR" i="1" dirty="0"/>
              <a:t> ve Realizm Cephesinden</a:t>
            </a:r>
            <a:r>
              <a:rPr lang="tr-TR" dirty="0"/>
              <a:t>, </a:t>
            </a:r>
            <a:r>
              <a:rPr lang="tr-TR" dirty="0" err="1"/>
              <a:t>Azerneşr</a:t>
            </a:r>
            <a:r>
              <a:rPr lang="tr-TR" dirty="0"/>
              <a:t>, Bakı, 1961.</a:t>
            </a:r>
          </a:p>
          <a:p>
            <a:r>
              <a:rPr lang="tr-TR" dirty="0" err="1"/>
              <a:t>Mirehmedov</a:t>
            </a:r>
            <a:r>
              <a:rPr lang="tr-TR" dirty="0"/>
              <a:t>, </a:t>
            </a:r>
            <a:r>
              <a:rPr lang="tr-TR" dirty="0" err="1"/>
              <a:t>Eziz</a:t>
            </a:r>
            <a:r>
              <a:rPr lang="tr-TR" dirty="0"/>
              <a:t>; </a:t>
            </a:r>
            <a:r>
              <a:rPr lang="tr-TR" dirty="0" err="1"/>
              <a:t>Vahabzade</a:t>
            </a:r>
            <a:r>
              <a:rPr lang="tr-TR" dirty="0"/>
              <a:t>, </a:t>
            </a:r>
            <a:r>
              <a:rPr lang="tr-TR" dirty="0" err="1"/>
              <a:t>Behtiyar</a:t>
            </a:r>
            <a:r>
              <a:rPr lang="tr-TR" dirty="0"/>
              <a:t>; </a:t>
            </a:r>
            <a:r>
              <a:rPr lang="tr-TR" dirty="0" err="1"/>
              <a:t>Hüseynov</a:t>
            </a:r>
            <a:r>
              <a:rPr lang="tr-TR" dirty="0"/>
              <a:t>, </a:t>
            </a:r>
            <a:r>
              <a:rPr lang="tr-TR" dirty="0" err="1"/>
              <a:t>Firidun</a:t>
            </a:r>
            <a:r>
              <a:rPr lang="tr-TR" dirty="0"/>
              <a:t>, </a:t>
            </a:r>
            <a:r>
              <a:rPr lang="tr-TR" i="1" dirty="0"/>
              <a:t>Azerbaycan </a:t>
            </a:r>
            <a:r>
              <a:rPr lang="tr-TR" i="1" dirty="0" err="1"/>
              <a:t>Sovet</a:t>
            </a:r>
            <a:r>
              <a:rPr lang="tr-TR" i="1" dirty="0"/>
              <a:t> Edebiyatı</a:t>
            </a:r>
            <a:r>
              <a:rPr lang="tr-TR" dirty="0"/>
              <a:t>, Maarif, Bakı, 1966.</a:t>
            </a:r>
          </a:p>
          <a:p>
            <a:r>
              <a:rPr lang="tr-TR" dirty="0" err="1"/>
              <a:t>Rüstemov</a:t>
            </a:r>
            <a:r>
              <a:rPr lang="tr-TR" dirty="0"/>
              <a:t>, </a:t>
            </a:r>
            <a:r>
              <a:rPr lang="tr-TR" dirty="0" err="1"/>
              <a:t>Tofig</a:t>
            </a:r>
            <a:r>
              <a:rPr lang="tr-TR" dirty="0"/>
              <a:t>, </a:t>
            </a:r>
            <a:r>
              <a:rPr lang="tr-TR" i="1" dirty="0"/>
              <a:t>Matbuat ve </a:t>
            </a:r>
            <a:r>
              <a:rPr lang="tr-TR" i="1" dirty="0" err="1"/>
              <a:t>Edebiyyat</a:t>
            </a:r>
            <a:r>
              <a:rPr lang="tr-TR" dirty="0"/>
              <a:t>, Azerbaycan </a:t>
            </a:r>
            <a:r>
              <a:rPr lang="tr-TR" dirty="0" err="1"/>
              <a:t>Dövlet</a:t>
            </a:r>
            <a:r>
              <a:rPr lang="tr-TR" dirty="0"/>
              <a:t> </a:t>
            </a:r>
            <a:r>
              <a:rPr lang="tr-TR" dirty="0" err="1"/>
              <a:t>Üniversiteti</a:t>
            </a:r>
            <a:r>
              <a:rPr lang="tr-TR" dirty="0"/>
              <a:t>, Bakı, 1986.</a:t>
            </a:r>
          </a:p>
          <a:p>
            <a:r>
              <a:rPr lang="tr-TR" dirty="0"/>
              <a:t>Uygur, Erdoğan, </a:t>
            </a:r>
            <a:r>
              <a:rPr lang="tr-TR" i="1" dirty="0"/>
              <a:t>Cafer </a:t>
            </a:r>
            <a:r>
              <a:rPr lang="tr-TR" i="1" dirty="0" err="1"/>
              <a:t>Cabbarlı’nın</a:t>
            </a:r>
            <a:r>
              <a:rPr lang="tr-TR" i="1" dirty="0"/>
              <a:t> Hayatı ve Eserleri Üzerine Bir Araştırma</a:t>
            </a:r>
            <a:r>
              <a:rPr lang="tr-TR" dirty="0"/>
              <a:t> (Yayımlanmamış Doktora Tezi, danışman: Prof. Dr. Ramazan Kaplan), Ankara Üniversitesi Sosyal Bilimler Enstitüsü, Ankara, 2002.</a:t>
            </a:r>
          </a:p>
          <a:p>
            <a:r>
              <a:rPr lang="tr-TR" dirty="0" err="1"/>
              <a:t>Vezirova</a:t>
            </a:r>
            <a:r>
              <a:rPr lang="tr-TR" dirty="0"/>
              <a:t>, Feride, </a:t>
            </a:r>
            <a:r>
              <a:rPr lang="tr-TR" i="1" dirty="0"/>
              <a:t>C. </a:t>
            </a:r>
            <a:r>
              <a:rPr lang="tr-TR" i="1" dirty="0" err="1"/>
              <a:t>Cabbarlı</a:t>
            </a:r>
            <a:r>
              <a:rPr lang="tr-TR" i="1" dirty="0"/>
              <a:t> </a:t>
            </a:r>
            <a:r>
              <a:rPr lang="tr-TR" i="1" dirty="0" err="1"/>
              <a:t>Yaradıcılığında</a:t>
            </a:r>
            <a:r>
              <a:rPr lang="tr-TR" i="1" dirty="0"/>
              <a:t> </a:t>
            </a:r>
            <a:r>
              <a:rPr lang="tr-TR" i="1" dirty="0" err="1"/>
              <a:t>Sosializm</a:t>
            </a:r>
            <a:r>
              <a:rPr lang="tr-TR" i="1" dirty="0"/>
              <a:t> Realizmi</a:t>
            </a:r>
            <a:r>
              <a:rPr lang="tr-TR" dirty="0"/>
              <a:t>, ADÜ </a:t>
            </a:r>
            <a:r>
              <a:rPr lang="tr-TR" dirty="0" err="1"/>
              <a:t>Neşriyyatı</a:t>
            </a:r>
            <a:r>
              <a:rPr lang="tr-TR" dirty="0"/>
              <a:t>, Bakı, 1960.</a:t>
            </a:r>
          </a:p>
          <a:p>
            <a:r>
              <a:rPr lang="tr-TR" dirty="0"/>
              <a:t>Yurtsever, </a:t>
            </a:r>
            <a:r>
              <a:rPr lang="tr-TR" dirty="0" err="1"/>
              <a:t>Abdulvahap</a:t>
            </a:r>
            <a:r>
              <a:rPr lang="tr-TR" dirty="0"/>
              <a:t>, </a:t>
            </a:r>
            <a:r>
              <a:rPr lang="tr-TR" i="1" dirty="0"/>
              <a:t>Azerbaycan Dram Edebiyatı</a:t>
            </a:r>
            <a:r>
              <a:rPr lang="tr-TR" dirty="0"/>
              <a:t>, Azerbaycan Kültür Derneği Yay., </a:t>
            </a:r>
            <a:r>
              <a:rPr lang="tr-TR" dirty="0" err="1"/>
              <a:t>Bayur</a:t>
            </a:r>
            <a:r>
              <a:rPr lang="tr-TR" dirty="0"/>
              <a:t> Matbaası, Ankara, 1950.</a:t>
            </a:r>
          </a:p>
          <a:p>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a:t>KAYNAKLAR</a:t>
            </a:r>
            <a:endParaRPr lang="tr-TR" sz="2700" b="1" dirty="0">
              <a:solidFill>
                <a:srgbClr val="0070C0"/>
              </a:solidFill>
            </a:endParaRPr>
          </a:p>
        </p:txBody>
      </p:sp>
    </p:spTree>
    <p:extLst>
      <p:ext uri="{BB962C8B-B14F-4D97-AF65-F5344CB8AC3E}">
        <p14:creationId xmlns:p14="http://schemas.microsoft.com/office/powerpoint/2010/main" val="740271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7. HAFTA</a:t>
            </a:r>
          </a:p>
        </p:txBody>
      </p:sp>
      <p:sp>
        <p:nvSpPr>
          <p:cNvPr id="3" name="2 İçerik Yer Tutucusu"/>
          <p:cNvSpPr>
            <a:spLocks noGrp="1"/>
          </p:cNvSpPr>
          <p:nvPr>
            <p:ph idx="1"/>
          </p:nvPr>
        </p:nvSpPr>
        <p:spPr>
          <a:xfrm>
            <a:off x="2351584" y="1600201"/>
            <a:ext cx="7704856" cy="2692896"/>
          </a:xfrm>
        </p:spPr>
        <p:txBody>
          <a:bodyPr>
            <a:normAutofit/>
          </a:bodyPr>
          <a:lstStyle/>
          <a:p>
            <a:pPr algn="ctr">
              <a:buNone/>
            </a:pPr>
            <a:r>
              <a:rPr lang="tr-TR" sz="2800" dirty="0"/>
              <a:t>	</a:t>
            </a:r>
            <a:r>
              <a:rPr lang="tr-TR" sz="2800" b="1" dirty="0"/>
              <a:t>İlk Dönemdeki Edebî Faaliyetlerin Tenkidi </a:t>
            </a:r>
          </a:p>
          <a:p>
            <a:pPr algn="ctr">
              <a:buNone/>
            </a:pPr>
            <a:r>
              <a:rPr lang="tr-TR" sz="2800" b="1" dirty="0"/>
              <a:t>ve </a:t>
            </a:r>
          </a:p>
          <a:p>
            <a:pPr algn="ctr">
              <a:buNone/>
            </a:pPr>
            <a:r>
              <a:rPr lang="tr-TR" sz="2800" b="1" dirty="0"/>
              <a:t>Sovyet Edebiyatının Teşekkül Dönemi (1920-1930)</a:t>
            </a:r>
          </a:p>
          <a:p>
            <a:pPr>
              <a:buNone/>
            </a:pPr>
            <a:endParaRPr lang="tr-TR" sz="2800" dirty="0"/>
          </a:p>
        </p:txBody>
      </p:sp>
    </p:spTree>
    <p:extLst>
      <p:ext uri="{BB962C8B-B14F-4D97-AF65-F5344CB8AC3E}">
        <p14:creationId xmlns:p14="http://schemas.microsoft.com/office/powerpoint/2010/main" val="2162718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12776"/>
            <a:ext cx="7200800" cy="2246769"/>
          </a:xfrm>
          <a:prstGeom prst="rect">
            <a:avLst/>
          </a:prstGeom>
        </p:spPr>
        <p:txBody>
          <a:bodyPr wrap="square">
            <a:spAutoFit/>
          </a:bodyPr>
          <a:lstStyle/>
          <a:p>
            <a:pPr algn="just"/>
            <a:r>
              <a:rPr lang="tr-TR" sz="2800" dirty="0"/>
              <a:t>İlk dönem edebî faaliyetler Çarlık Rusya’sında meşrutiyetin ilanıyla birlikte hız kazanmıştır. Genellikle gazete ve dergiler aracılığıyla kültürel kimlik tanımlamaları belirgin hâle gelmiş ve toplumsal sorunlar irdelenmiştir. </a:t>
            </a:r>
          </a:p>
        </p:txBody>
      </p:sp>
    </p:spTree>
    <p:extLst>
      <p:ext uri="{BB962C8B-B14F-4D97-AF65-F5344CB8AC3E}">
        <p14:creationId xmlns:p14="http://schemas.microsoft.com/office/powerpoint/2010/main" val="2392844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27962" y="1073888"/>
            <a:ext cx="7200800" cy="2677656"/>
          </a:xfrm>
          <a:prstGeom prst="rect">
            <a:avLst/>
          </a:prstGeom>
        </p:spPr>
        <p:txBody>
          <a:bodyPr wrap="square">
            <a:spAutoFit/>
          </a:bodyPr>
          <a:lstStyle/>
          <a:p>
            <a:pPr algn="just"/>
            <a:r>
              <a:rPr lang="tr-TR" sz="2800" dirty="0"/>
              <a:t>Realist yazarlar genellikle cehalet, feodalizm, yoksulluk, kadın hukuksuzluğu, kız çocuklarının okula gönderilmemesi ve çok küçük yaşlarda evlendirilmesi, inanç, makam, mevki istismarı, rüşvet, büyü, fal gibi toplumu olumsuz etkileyen sorunları kaleme almışlardır. </a:t>
            </a:r>
          </a:p>
        </p:txBody>
      </p:sp>
    </p:spTree>
    <p:extLst>
      <p:ext uri="{BB962C8B-B14F-4D97-AF65-F5344CB8AC3E}">
        <p14:creationId xmlns:p14="http://schemas.microsoft.com/office/powerpoint/2010/main" val="826822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653208" y="1118858"/>
            <a:ext cx="7200800" cy="1384995"/>
          </a:xfrm>
          <a:prstGeom prst="rect">
            <a:avLst/>
          </a:prstGeom>
        </p:spPr>
        <p:txBody>
          <a:bodyPr wrap="square">
            <a:spAutoFit/>
          </a:bodyPr>
          <a:lstStyle/>
          <a:p>
            <a:pPr algn="just"/>
            <a:r>
              <a:rPr lang="tr-TR" sz="2800" dirty="0"/>
              <a:t>Romantik yazarlar da bunları sayfalarına taşımakla birlikte daha çok duygulara hitap eden eserlere ağırlık vermişlerdir. </a:t>
            </a:r>
          </a:p>
        </p:txBody>
      </p:sp>
    </p:spTree>
    <p:extLst>
      <p:ext uri="{BB962C8B-B14F-4D97-AF65-F5344CB8AC3E}">
        <p14:creationId xmlns:p14="http://schemas.microsoft.com/office/powerpoint/2010/main" val="3059237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973080" y="1268760"/>
            <a:ext cx="7861450" cy="1815882"/>
          </a:xfrm>
          <a:prstGeom prst="rect">
            <a:avLst/>
          </a:prstGeom>
        </p:spPr>
        <p:txBody>
          <a:bodyPr wrap="square">
            <a:spAutoFit/>
          </a:bodyPr>
          <a:lstStyle/>
          <a:p>
            <a:pPr algn="just"/>
            <a:r>
              <a:rPr lang="tr-TR" sz="2800" dirty="0"/>
              <a:t>Edebî akımlarda kesin çizgilerle ayrım pek gözlenmez. Realist bir eserin içinde romantik unsurların yoğunlaştığı veya Romantik bir eserin içinde realist unsurlara fazlasıyla yer verildiği sık görülmektedir.</a:t>
            </a:r>
          </a:p>
        </p:txBody>
      </p:sp>
    </p:spTree>
    <p:extLst>
      <p:ext uri="{BB962C8B-B14F-4D97-AF65-F5344CB8AC3E}">
        <p14:creationId xmlns:p14="http://schemas.microsoft.com/office/powerpoint/2010/main" val="117391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33090" y="1077108"/>
            <a:ext cx="7128792" cy="1815882"/>
          </a:xfrm>
          <a:prstGeom prst="rect">
            <a:avLst/>
          </a:prstGeom>
        </p:spPr>
        <p:txBody>
          <a:bodyPr wrap="square">
            <a:spAutoFit/>
          </a:bodyPr>
          <a:lstStyle/>
          <a:p>
            <a:pPr algn="just"/>
            <a:r>
              <a:rPr lang="tr-TR" sz="2800" dirty="0"/>
              <a:t>1918-1920 yılları arasında varlığını sürdüren bağımsız Azerbaycan Cumhuriyeti döneminde yazar ve şairlerin Osmanlı Devleti’ne olan ilgisini göz ardı etmemek gerekir. </a:t>
            </a:r>
          </a:p>
        </p:txBody>
      </p:sp>
    </p:spTree>
    <p:extLst>
      <p:ext uri="{BB962C8B-B14F-4D97-AF65-F5344CB8AC3E}">
        <p14:creationId xmlns:p14="http://schemas.microsoft.com/office/powerpoint/2010/main" val="3573689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755196" y="1025699"/>
            <a:ext cx="8288214" cy="3108543"/>
          </a:xfrm>
          <a:prstGeom prst="rect">
            <a:avLst/>
          </a:prstGeom>
        </p:spPr>
        <p:txBody>
          <a:bodyPr wrap="square">
            <a:spAutoFit/>
          </a:bodyPr>
          <a:lstStyle/>
          <a:p>
            <a:pPr algn="just"/>
            <a:r>
              <a:rPr lang="tr-TR" sz="2800" dirty="0"/>
              <a:t>Çarlık coğrafyası içindeki Türklerin kültürel kimliklerini ve varlıklarını koruma ve geliştirme amacıyla düzenledikleri kongreler neticesinde olgunlaşan siyasal örgütlenme düşüncesi ve Jön Türklerle siyasal ve kültürel temas Azerbaycan’daki yazar ve şairlerin önemli bir kısmını İstanbul eksenli düşünce sistemlerine yöneltmiştir.</a:t>
            </a:r>
          </a:p>
        </p:txBody>
      </p:sp>
    </p:spTree>
    <p:extLst>
      <p:ext uri="{BB962C8B-B14F-4D97-AF65-F5344CB8AC3E}">
        <p14:creationId xmlns:p14="http://schemas.microsoft.com/office/powerpoint/2010/main" val="3474183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656150" y="1277864"/>
            <a:ext cx="7997515" cy="2246769"/>
          </a:xfrm>
          <a:prstGeom prst="rect">
            <a:avLst/>
          </a:prstGeom>
        </p:spPr>
        <p:txBody>
          <a:bodyPr wrap="square">
            <a:spAutoFit/>
          </a:bodyPr>
          <a:lstStyle/>
          <a:p>
            <a:pPr algn="just"/>
            <a:r>
              <a:rPr lang="tr-TR" sz="2800" dirty="0"/>
              <a:t>Bu kapsamda </a:t>
            </a:r>
            <a:r>
              <a:rPr lang="tr-TR" sz="2800" dirty="0" err="1"/>
              <a:t>Hüseyinzade</a:t>
            </a:r>
            <a:r>
              <a:rPr lang="tr-TR" sz="2800" dirty="0"/>
              <a:t> Ali Bey, Ahmet Ağaoğlu, Mehmet Emin </a:t>
            </a:r>
            <a:r>
              <a:rPr lang="tr-TR" sz="2800" dirty="0" err="1"/>
              <a:t>Resulzade</a:t>
            </a:r>
            <a:r>
              <a:rPr lang="tr-TR" sz="2800" dirty="0"/>
              <a:t>, Ahmet Cevat, </a:t>
            </a:r>
            <a:r>
              <a:rPr lang="tr-TR" sz="2800" dirty="0" err="1"/>
              <a:t>Abdulla</a:t>
            </a:r>
            <a:r>
              <a:rPr lang="tr-TR" sz="2800" dirty="0"/>
              <a:t> </a:t>
            </a:r>
            <a:r>
              <a:rPr lang="tr-TR" sz="2800" dirty="0" err="1"/>
              <a:t>Şaiq</a:t>
            </a:r>
            <a:r>
              <a:rPr lang="tr-TR" sz="2800" dirty="0"/>
              <a:t>, Hüseyin </a:t>
            </a:r>
            <a:r>
              <a:rPr lang="tr-TR" sz="2800" dirty="0" err="1"/>
              <a:t>Cavid</a:t>
            </a:r>
            <a:r>
              <a:rPr lang="tr-TR" sz="2800" dirty="0"/>
              <a:t>, Cafer </a:t>
            </a:r>
            <a:r>
              <a:rPr lang="tr-TR" sz="2800" dirty="0" err="1"/>
              <a:t>Cabbarlı</a:t>
            </a:r>
            <a:r>
              <a:rPr lang="tr-TR" sz="2800" dirty="0"/>
              <a:t> gibi fikir ve edebiyat adamları makale ve eserlerinde Osmanlı konusunu sıkça işlemişlerdir.</a:t>
            </a:r>
          </a:p>
        </p:txBody>
      </p:sp>
    </p:spTree>
    <p:extLst>
      <p:ext uri="{BB962C8B-B14F-4D97-AF65-F5344CB8AC3E}">
        <p14:creationId xmlns:p14="http://schemas.microsoft.com/office/powerpoint/2010/main" val="52744987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560</Words>
  <Application>Microsoft Office PowerPoint</Application>
  <PresentationFormat>Geniş ekran</PresentationFormat>
  <Paragraphs>32</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Wingdings 3</vt:lpstr>
      <vt:lpstr>Duman</vt:lpstr>
      <vt:lpstr>TL3030  ÇAĞDAŞ AZERBAYCAN EDEBİYATI                                           Prof. Dr. Erdoğan Uygur</vt:lpstr>
      <vt:lpstr>7.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kısmi zamanlı</dc:creator>
  <cp:lastModifiedBy>Copernicus</cp:lastModifiedBy>
  <cp:revision>5</cp:revision>
  <dcterms:created xsi:type="dcterms:W3CDTF">2018-03-05T10:57:53Z</dcterms:created>
  <dcterms:modified xsi:type="dcterms:W3CDTF">2021-04-13T21:16:08Z</dcterms:modified>
</cp:coreProperties>
</file>