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4C07A217-030F-49B0-A59E-8B754BC91B3D}">
          <p14:sldIdLst>
            <p14:sldId id="256"/>
            <p14:sldId id="257"/>
            <p14:sldId id="258"/>
            <p14:sldId id="259"/>
            <p14:sldId id="260"/>
            <p14:sldId id="261"/>
            <p14:sldId id="262"/>
            <p14:sldId id="263"/>
            <p14:sldId id="264"/>
            <p14:sldId id="265"/>
            <p14:sldId id="266"/>
            <p14:sldId id="267"/>
            <p14:sldId id="268"/>
            <p14:sldId id="269"/>
            <p14:sldId id="270"/>
            <p14:sldId id="271"/>
            <p14:sldId id="272"/>
            <p14:sldId id="273"/>
            <p14:sldId id="274"/>
            <p14:sldId id="275"/>
            <p14:sldId id="276"/>
            <p14:sldId id="277"/>
            <p14:sldId id="278"/>
            <p14:sldId id="27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Veri Yer Tutucusu 29"/>
          <p:cNvSpPr>
            <a:spLocks noGrp="1"/>
          </p:cNvSpPr>
          <p:nvPr>
            <p:ph type="dt" sz="half" idx="10"/>
          </p:nvPr>
        </p:nvSpPr>
        <p:spPr/>
        <p:txBody>
          <a:bodyPr/>
          <a:lstStyle/>
          <a:p>
            <a:fld id="{A23720DD-5B6D-40BF-8493-A6B52D484E6B}" type="datetimeFigureOut">
              <a:rPr lang="tr-TR" smtClean="0"/>
              <a:t>23.02.2018</a:t>
            </a:fld>
            <a:endParaRPr lang="tr-TR"/>
          </a:p>
        </p:txBody>
      </p:sp>
      <p:sp>
        <p:nvSpPr>
          <p:cNvPr id="19" name="Altbilgi Yer Tutucusu 18"/>
          <p:cNvSpPr>
            <a:spLocks noGrp="1"/>
          </p:cNvSpPr>
          <p:nvPr>
            <p:ph type="ftr" sz="quarter" idx="11"/>
          </p:nvPr>
        </p:nvSpPr>
        <p:spPr/>
        <p:txBody>
          <a:bodyPr/>
          <a:lstStyle/>
          <a:p>
            <a:endParaRPr lang="tr-TR"/>
          </a:p>
        </p:txBody>
      </p:sp>
      <p:sp>
        <p:nvSpPr>
          <p:cNvPr id="27" name="Slayt Numarası Yer Tutucusu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Başlık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23.02.2018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23.02.2018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23.02.2018</a:t>
            </a:fld>
            <a:endParaRPr lang="tr-TR"/>
          </a:p>
        </p:txBody>
      </p:sp>
      <p:sp>
        <p:nvSpPr>
          <p:cNvPr id="8" name="Slayt Numarası Yer Tutucusu 7"/>
          <p:cNvSpPr>
            <a:spLocks noGrp="1"/>
          </p:cNvSpPr>
          <p:nvPr>
            <p:ph type="sldNum" sz="quarter" idx="11"/>
          </p:nvPr>
        </p:nvSpPr>
        <p:spPr/>
        <p:txBody>
          <a:bodyPr/>
          <a:lstStyle/>
          <a:p>
            <a:fld id="{F302176B-0E47-46AC-8F43-DAB4B8A37D06}" type="slidenum">
              <a:rPr lang="tr-TR" smtClean="0"/>
              <a:t>‹#›</a:t>
            </a:fld>
            <a:endParaRPr lang="tr-TR"/>
          </a:p>
        </p:txBody>
      </p:sp>
      <p:sp>
        <p:nvSpPr>
          <p:cNvPr id="9" name="Altbilgi Yer Tutucusu 8"/>
          <p:cNvSpPr>
            <a:spLocks noGrp="1"/>
          </p:cNvSpPr>
          <p:nvPr>
            <p:ph type="ftr" sz="quarter" idx="12"/>
          </p:nvPr>
        </p:nvSpPr>
        <p:spPr/>
        <p:txBody>
          <a:body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23.02.2018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156448" y="6422064"/>
            <a:ext cx="762000"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457200" y="6422064"/>
            <a:ext cx="2133600" cy="365125"/>
          </a:xfrm>
        </p:spPr>
        <p:txBody>
          <a:bodyPr/>
          <a:lstStyle/>
          <a:p>
            <a:fld id="{A23720DD-5B6D-40BF-8493-A6B52D484E6B}" type="datetimeFigureOut">
              <a:rPr lang="tr-TR" smtClean="0"/>
              <a:t>23.02.2018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Serbest 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Serbest 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Yer Tutucus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23720DD-5B6D-40BF-8493-A6B52D484E6B}" type="datetimeFigureOut">
              <a:rPr lang="tr-TR" smtClean="0"/>
              <a:t>23.02.2018</a:t>
            </a:fld>
            <a:endParaRPr lang="tr-TR"/>
          </a:p>
        </p:txBody>
      </p:sp>
      <p:sp>
        <p:nvSpPr>
          <p:cNvPr id="22" name="Altbilgi Yer Tutucusu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Slayt Numarası Yer Tutucus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smtClean="0"/>
              <a:t>Toplumsal Bir kurum olarak iktisat/ekonomi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210637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147248" cy="6120680"/>
          </a:xfrm>
        </p:spPr>
        <p:txBody>
          <a:bodyPr>
            <a:normAutofit/>
          </a:bodyPr>
          <a:lstStyle/>
          <a:p>
            <a:pPr marL="36576" indent="0">
              <a:buNone/>
            </a:pPr>
            <a:r>
              <a:rPr lang="tr-TR" sz="2200" i="1" u="sng" dirty="0" smtClean="0"/>
              <a:t>Sermaye Piyasası: </a:t>
            </a:r>
            <a:r>
              <a:rPr lang="tr-TR" sz="2200" dirty="0" smtClean="0"/>
              <a:t>Bir yıldan uzun vadeli yatırım araçlarının ihraç edildiği ve işlem gördüğü piyasalardır.</a:t>
            </a:r>
          </a:p>
          <a:p>
            <a:pPr marL="36576" indent="0">
              <a:buNone/>
            </a:pPr>
            <a:endParaRPr lang="tr-TR" sz="2200" i="1" u="sng" dirty="0"/>
          </a:p>
          <a:p>
            <a:pPr marL="36576" indent="0">
              <a:buNone/>
            </a:pPr>
            <a:r>
              <a:rPr lang="tr-TR" sz="2200" i="1" u="sng" dirty="0" smtClean="0"/>
              <a:t>Tüketici Fiyat Endeksi: </a:t>
            </a:r>
            <a:r>
              <a:rPr lang="tr-TR" sz="2200" dirty="0" smtClean="0"/>
              <a:t>Tüketici tarafından satın alınan mal ve hizmetlerin fiyatlarındaki değişimleri ölçen endekstir.</a:t>
            </a:r>
          </a:p>
          <a:p>
            <a:pPr marL="36576" indent="0">
              <a:buNone/>
            </a:pPr>
            <a:endParaRPr lang="tr-TR" sz="2200" i="1" u="sng" dirty="0"/>
          </a:p>
          <a:p>
            <a:pPr marL="36576" indent="0">
              <a:buNone/>
            </a:pPr>
            <a:r>
              <a:rPr lang="tr-TR" sz="2200" i="1" u="sng" dirty="0" smtClean="0"/>
              <a:t>Üretici Fiyat Endeksi: </a:t>
            </a:r>
            <a:r>
              <a:rPr lang="tr-TR" sz="2200" dirty="0" smtClean="0"/>
              <a:t>Ekonomide üretim sürecinde girdi olarak kullanılan maddelerin fiyatlarındaki değişimleri toptancı aşamasında ölçen endekstir. Buna göre </a:t>
            </a:r>
            <a:r>
              <a:rPr lang="tr-TR" sz="2200" dirty="0" err="1" smtClean="0"/>
              <a:t>ÜFE,tarım</a:t>
            </a:r>
            <a:r>
              <a:rPr lang="tr-TR" sz="2200" dirty="0" smtClean="0"/>
              <a:t> balıkçılık, madencilik, imalat sanayi ve enerji sektöründeki ürünlerin fiyatlarındaki değişimleri ölçmektedir.</a:t>
            </a:r>
          </a:p>
          <a:p>
            <a:pPr marL="36576" indent="0">
              <a:buNone/>
            </a:pPr>
            <a:endParaRPr lang="tr-TR" sz="2200" i="1" u="sng" dirty="0"/>
          </a:p>
          <a:p>
            <a:pPr marL="36576" indent="0">
              <a:buNone/>
            </a:pPr>
            <a:r>
              <a:rPr lang="tr-TR" sz="2200" i="1" u="sng" dirty="0" smtClean="0"/>
              <a:t>Yatırım Fonları: </a:t>
            </a:r>
            <a:r>
              <a:rPr lang="tr-TR" sz="2200" dirty="0" smtClean="0"/>
              <a:t>Halktan katılma belgeleri karşılığı toplanan </a:t>
            </a:r>
            <a:r>
              <a:rPr lang="tr-TR" sz="2200" dirty="0" err="1" smtClean="0"/>
              <a:t>paraların,yatırım</a:t>
            </a:r>
            <a:r>
              <a:rPr lang="tr-TR" sz="2200" dirty="0" smtClean="0"/>
              <a:t> şirketleri tarafından sermaye piyasası araçları ile ulusal ve uluslararası borsalarda işlem gören altın ve diğer kıymetli madenlerden oluşan portföye dönüştürülmüş halidir.</a:t>
            </a:r>
            <a:endParaRPr lang="tr-TR" sz="2200" i="1" u="sng" dirty="0"/>
          </a:p>
        </p:txBody>
      </p:sp>
    </p:spTree>
    <p:extLst>
      <p:ext uri="{BB962C8B-B14F-4D97-AF65-F5344CB8AC3E}">
        <p14:creationId xmlns:p14="http://schemas.microsoft.com/office/powerpoint/2010/main" val="2338180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003232" cy="6192688"/>
          </a:xfrm>
        </p:spPr>
        <p:txBody>
          <a:bodyPr>
            <a:normAutofit/>
          </a:bodyPr>
          <a:lstStyle/>
          <a:p>
            <a:pPr marL="36576" indent="0">
              <a:buNone/>
            </a:pPr>
            <a:endParaRPr lang="tr-TR" sz="2200" dirty="0" smtClean="0"/>
          </a:p>
          <a:p>
            <a:pPr marL="36576" indent="0">
              <a:buNone/>
            </a:pPr>
            <a:endParaRPr lang="tr-TR" sz="2200" dirty="0"/>
          </a:p>
          <a:p>
            <a:pPr marL="36576" indent="0">
              <a:buNone/>
            </a:pPr>
            <a:endParaRPr lang="tr-TR" sz="2200" dirty="0" smtClean="0"/>
          </a:p>
          <a:p>
            <a:pPr marL="36576" indent="0">
              <a:buNone/>
            </a:pPr>
            <a:endParaRPr lang="tr-TR" sz="2200" dirty="0"/>
          </a:p>
          <a:p>
            <a:pPr marL="36576" indent="0">
              <a:buNone/>
            </a:pPr>
            <a:endParaRPr lang="tr-TR" sz="2200" dirty="0" smtClean="0"/>
          </a:p>
          <a:p>
            <a:pPr marL="36576" indent="0">
              <a:buNone/>
            </a:pPr>
            <a:endParaRPr lang="tr-TR" sz="2200" dirty="0"/>
          </a:p>
          <a:p>
            <a:pPr marL="36576" indent="0">
              <a:buNone/>
            </a:pPr>
            <a:endParaRPr lang="tr-TR" sz="2200" dirty="0" smtClean="0"/>
          </a:p>
          <a:p>
            <a:pPr marL="36576" indent="0">
              <a:buNone/>
            </a:pPr>
            <a:endParaRPr lang="tr-TR" sz="2200" dirty="0"/>
          </a:p>
          <a:p>
            <a:pPr marL="36576" indent="0">
              <a:buNone/>
            </a:pPr>
            <a:endParaRPr lang="tr-TR" sz="2200" dirty="0" smtClean="0"/>
          </a:p>
          <a:p>
            <a:pPr marL="36576" indent="0">
              <a:buNone/>
            </a:pPr>
            <a:r>
              <a:rPr lang="tr-TR" sz="2400" b="1" dirty="0" smtClean="0"/>
              <a:t>Sosyoloji Kuramında Ekonomi</a:t>
            </a:r>
          </a:p>
          <a:p>
            <a:pPr marL="36576" indent="0">
              <a:buNone/>
            </a:pPr>
            <a:r>
              <a:rPr lang="tr-TR" sz="2200" dirty="0" smtClean="0"/>
              <a:t>Üç farklı yaklaşımdan söz edilebilir:</a:t>
            </a:r>
          </a:p>
          <a:p>
            <a:pPr marL="36576" indent="0">
              <a:buNone/>
            </a:pPr>
            <a:r>
              <a:rPr lang="tr-TR" sz="2200" dirty="0" smtClean="0"/>
              <a:t>1-) </a:t>
            </a:r>
            <a:r>
              <a:rPr lang="tr-TR" sz="2200" dirty="0" err="1" smtClean="0"/>
              <a:t>Fonksiyonalist</a:t>
            </a:r>
            <a:r>
              <a:rPr lang="tr-TR" sz="2200" dirty="0" smtClean="0"/>
              <a:t> yaklaşım</a:t>
            </a:r>
          </a:p>
          <a:p>
            <a:pPr marL="36576" indent="0">
              <a:buNone/>
            </a:pPr>
            <a:r>
              <a:rPr lang="tr-TR" sz="2200" dirty="0" smtClean="0"/>
              <a:t>2-) Çatışmacı yaklaşım</a:t>
            </a:r>
          </a:p>
          <a:p>
            <a:pPr marL="36576" indent="0">
              <a:buNone/>
            </a:pPr>
            <a:r>
              <a:rPr lang="tr-TR" sz="2200" dirty="0" smtClean="0"/>
              <a:t>3-) Sembolik yaklaşım</a:t>
            </a:r>
            <a:endParaRPr lang="tr-TR" sz="2200" dirty="0"/>
          </a:p>
        </p:txBody>
      </p:sp>
    </p:spTree>
    <p:extLst>
      <p:ext uri="{BB962C8B-B14F-4D97-AF65-F5344CB8AC3E}">
        <p14:creationId xmlns:p14="http://schemas.microsoft.com/office/powerpoint/2010/main" val="2391897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075240" cy="5976664"/>
          </a:xfrm>
        </p:spPr>
        <p:txBody>
          <a:bodyPr>
            <a:normAutofit/>
          </a:bodyPr>
          <a:lstStyle/>
          <a:p>
            <a:pPr marL="36576" indent="0">
              <a:buNone/>
            </a:pPr>
            <a:r>
              <a:rPr lang="tr-TR" sz="2400" b="1" dirty="0" err="1" smtClean="0"/>
              <a:t>Fonksiyonalist</a:t>
            </a:r>
            <a:r>
              <a:rPr lang="tr-TR" sz="2400" b="1" dirty="0" smtClean="0"/>
              <a:t> yaklaşım</a:t>
            </a:r>
          </a:p>
          <a:p>
            <a:pPr marL="36576" indent="0">
              <a:buNone/>
            </a:pPr>
            <a:r>
              <a:rPr lang="tr-TR" sz="2200" dirty="0"/>
              <a:t> </a:t>
            </a:r>
            <a:r>
              <a:rPr lang="tr-TR" sz="2200" dirty="0" smtClean="0"/>
              <a:t>  </a:t>
            </a:r>
          </a:p>
          <a:p>
            <a:pPr marL="36576" indent="0">
              <a:buNone/>
            </a:pPr>
            <a:r>
              <a:rPr lang="tr-TR" sz="2200" dirty="0"/>
              <a:t> </a:t>
            </a:r>
            <a:r>
              <a:rPr lang="tr-TR" sz="2200" dirty="0" smtClean="0"/>
              <a:t>    </a:t>
            </a:r>
            <a:r>
              <a:rPr lang="tr-TR" sz="2200" dirty="0" err="1" smtClean="0"/>
              <a:t>İşlevselci</a:t>
            </a:r>
            <a:r>
              <a:rPr lang="tr-TR" sz="2200" dirty="0" smtClean="0"/>
              <a:t> teoriler toplumsal kurumların toplumsal bütün içindeki yeriyle ilgilenirler. Bu açıdan eğer bir toplumsal kurum varsa mutlaka yerine getirmesi gereken işlevler de mevcuttur. Önemli olan işlevin bütün içerisindeki yerini tespit edebilmektir. Eğer her kurum kendi işlevini sağlıklı bir şekilde yerine getirebilirse toplumsal bütün de sağlıklı bir şekilde varlığını sürdürür. Bunun için de ekonomi kurumu açısından esas olarak işlevler malların ve hizmetlerin etkin bir şekilde dağıtılması, gücün ve zenginliğin sürekli yeniden üretimi ve yaratıcı yenilik gerekmektedir.</a:t>
            </a:r>
          </a:p>
        </p:txBody>
      </p:sp>
    </p:spTree>
    <p:extLst>
      <p:ext uri="{BB962C8B-B14F-4D97-AF65-F5344CB8AC3E}">
        <p14:creationId xmlns:p14="http://schemas.microsoft.com/office/powerpoint/2010/main" val="112789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075240" cy="6120680"/>
          </a:xfrm>
        </p:spPr>
        <p:txBody>
          <a:bodyPr>
            <a:normAutofit/>
          </a:bodyPr>
          <a:lstStyle/>
          <a:p>
            <a:pPr marL="36576" indent="0">
              <a:buNone/>
            </a:pPr>
            <a:r>
              <a:rPr lang="tr-TR" sz="2400" b="1" dirty="0" smtClean="0"/>
              <a:t>Çatışmacı yaklaşım</a:t>
            </a:r>
          </a:p>
          <a:p>
            <a:pPr marL="36576" indent="0">
              <a:buNone/>
            </a:pPr>
            <a:r>
              <a:rPr lang="tr-TR" sz="2200" dirty="0"/>
              <a:t> </a:t>
            </a:r>
            <a:r>
              <a:rPr lang="tr-TR" sz="2200" dirty="0" smtClean="0"/>
              <a:t>  Çatışmacı yaklaşım kuramına göre her sistem ya kendi içinde ya da kendi dışında sonunu hazırlayacak olan dinamiği barındırır. Bu dinamikler çalışmaya başladığında sistem büyük bir krizle karşı karşıya gelmiş demektir. Bu aşamada eski ile </a:t>
            </a:r>
            <a:r>
              <a:rPr lang="tr-TR" sz="2200" dirty="0" err="1" smtClean="0"/>
              <a:t>yei</a:t>
            </a:r>
            <a:r>
              <a:rPr lang="tr-TR" sz="2200" dirty="0" smtClean="0"/>
              <a:t> çelişkisi baş gösterir; dinamikler gücü oranında </a:t>
            </a:r>
            <a:r>
              <a:rPr lang="tr-TR" sz="2200" dirty="0" err="1" smtClean="0"/>
              <a:t>birbirllerini</a:t>
            </a:r>
            <a:r>
              <a:rPr lang="tr-TR" sz="2200" dirty="0"/>
              <a:t> </a:t>
            </a:r>
            <a:r>
              <a:rPr lang="tr-TR" sz="2200" dirty="0" smtClean="0"/>
              <a:t>yok etmeye çalışırlar. Yeni kazandığında eski sistem tasfiye olur, kazanamadığında ise kısa vadede toparlanamayacak kadar küçülür.</a:t>
            </a:r>
            <a:endParaRPr lang="tr-TR" sz="2200" dirty="0"/>
          </a:p>
        </p:txBody>
      </p:sp>
    </p:spTree>
    <p:extLst>
      <p:ext uri="{BB962C8B-B14F-4D97-AF65-F5344CB8AC3E}">
        <p14:creationId xmlns:p14="http://schemas.microsoft.com/office/powerpoint/2010/main" val="1732777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075240" cy="6120680"/>
          </a:xfrm>
        </p:spPr>
        <p:txBody>
          <a:bodyPr>
            <a:normAutofit/>
          </a:bodyPr>
          <a:lstStyle/>
          <a:p>
            <a:pPr marL="36576" indent="0">
              <a:buNone/>
            </a:pPr>
            <a:r>
              <a:rPr lang="tr-TR" sz="2400" b="1" dirty="0" smtClean="0"/>
              <a:t>Sembolik Yaklaşım</a:t>
            </a:r>
          </a:p>
          <a:p>
            <a:pPr marL="36576" indent="0">
              <a:buNone/>
            </a:pPr>
            <a:r>
              <a:rPr lang="tr-TR" sz="2200" dirty="0" smtClean="0"/>
              <a:t>   Sembolik etkileşimi kuramına göre bireyler, gruplar ve ekonomi arasındaki etkileşime odaklanmaktadır. Bu çerçevede bireyin ekonomik sonuçlar doğuran toplumsal eylemi merkez alınır. Toplumsal eylemde asıl olan bu eyleme bireyin verdiği anlam ile onun toplumsal sonuçları arasındaki ilişkidir.</a:t>
            </a:r>
          </a:p>
          <a:p>
            <a:pPr marL="36576" indent="0">
              <a:buNone/>
            </a:pPr>
            <a:endParaRPr lang="tr-TR" sz="2200" dirty="0" smtClean="0"/>
          </a:p>
          <a:p>
            <a:pPr marL="36576" indent="0">
              <a:buNone/>
            </a:pPr>
            <a:r>
              <a:rPr lang="tr-TR" sz="2200" dirty="0" smtClean="0"/>
              <a:t>    Bu  üç yaklaşımı sosyoloji kuramının sütunları arasındaki bağlantıyı sağlayan kirişler olarak görmek mümkündür.</a:t>
            </a:r>
          </a:p>
          <a:p>
            <a:pPr marL="36576" indent="0">
              <a:buNone/>
            </a:pPr>
            <a:endParaRPr lang="tr-TR" sz="2200" dirty="0"/>
          </a:p>
          <a:p>
            <a:pPr marL="36576" indent="0">
              <a:buNone/>
            </a:pPr>
            <a:r>
              <a:rPr lang="tr-TR" sz="2200" dirty="0" smtClean="0"/>
              <a:t>foto</a:t>
            </a:r>
            <a:endParaRPr lang="tr-TR" sz="2200" dirty="0"/>
          </a:p>
        </p:txBody>
      </p:sp>
    </p:spTree>
    <p:extLst>
      <p:ext uri="{BB962C8B-B14F-4D97-AF65-F5344CB8AC3E}">
        <p14:creationId xmlns:p14="http://schemas.microsoft.com/office/powerpoint/2010/main" val="3075034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064896" cy="6048672"/>
          </a:xfrm>
        </p:spPr>
        <p:txBody>
          <a:bodyPr>
            <a:normAutofit/>
          </a:bodyPr>
          <a:lstStyle/>
          <a:p>
            <a:pPr marL="36576" indent="0">
              <a:buNone/>
            </a:pPr>
            <a:r>
              <a:rPr lang="tr-TR" sz="2400" b="1" dirty="0" err="1" smtClean="0"/>
              <a:t>Durkheim</a:t>
            </a:r>
            <a:r>
              <a:rPr lang="tr-TR" sz="2400" b="1" dirty="0" smtClean="0"/>
              <a:t> ve Toplumsal İş Bölümü</a:t>
            </a:r>
          </a:p>
          <a:p>
            <a:pPr marL="36576" indent="0">
              <a:buNone/>
            </a:pPr>
            <a:endParaRPr lang="tr-TR" sz="2400" b="1" dirty="0" smtClean="0"/>
          </a:p>
          <a:p>
            <a:pPr marL="36576" indent="0">
              <a:buNone/>
            </a:pPr>
            <a:r>
              <a:rPr lang="tr-TR" sz="2200" dirty="0"/>
              <a:t> </a:t>
            </a:r>
            <a:r>
              <a:rPr lang="tr-TR" sz="2200" dirty="0" smtClean="0"/>
              <a:t>  Klasik sosyoloji kuramının temel figürleri kökenlerinden devraldıkları iktisadi kavramları toplumsal olanı açıklamakta kullanmayı ihmal etmemişleridir. Bu açıdan Emile </a:t>
            </a:r>
            <a:r>
              <a:rPr lang="tr-TR" sz="2200" dirty="0" err="1" smtClean="0"/>
              <a:t>Durkheim’ın</a:t>
            </a:r>
            <a:r>
              <a:rPr lang="tr-TR" sz="2200" dirty="0" smtClean="0"/>
              <a:t> işbölümü kavramı öncelikle dikkati çekmektedir. İşbölümü adlı kitabında </a:t>
            </a:r>
            <a:r>
              <a:rPr lang="tr-TR" sz="2200" dirty="0" err="1" smtClean="0"/>
              <a:t>Durkheim</a:t>
            </a:r>
            <a:r>
              <a:rPr lang="tr-TR" sz="2200" dirty="0" smtClean="0"/>
              <a:t>, toplumların, yapısını doğal olarak işbölümünün belirlediği bir süreçle, mekanik dayanışma durumundan organik dayanışma durumuna geçtiği bir tarihsel evrim teorisi geliştirmektedir. </a:t>
            </a:r>
            <a:r>
              <a:rPr lang="tr-TR" sz="2200" dirty="0" err="1" smtClean="0"/>
              <a:t>Durkheim’a</a:t>
            </a:r>
            <a:r>
              <a:rPr lang="tr-TR" sz="2200" dirty="0" smtClean="0"/>
              <a:t> göre işbölümünün esas işlevi iki yada daha çok insan arasında dayanışma duygusu yaratmaktır. Bu çerçevede mekanik dayanışma ve organik dayanışma olmak üzere iki dayanışma tipinden bahseder. Toplumsal dayanışmanın mekanik </a:t>
            </a:r>
            <a:r>
              <a:rPr lang="tr-TR" sz="2200" dirty="0" err="1" smtClean="0"/>
              <a:t>biçileri</a:t>
            </a:r>
            <a:r>
              <a:rPr lang="tr-TR" sz="2200" dirty="0" smtClean="0"/>
              <a:t> öz olarak sanayi-öncesi biçiminde açıklanırken, toplumsal örgütlenme pek farklılaşmamış biçimde ortak bir bilincin benzerliğiyle karakterize edilmiştir.</a:t>
            </a:r>
            <a:endParaRPr lang="tr-TR" sz="2200" dirty="0"/>
          </a:p>
        </p:txBody>
      </p:sp>
    </p:spTree>
    <p:extLst>
      <p:ext uri="{BB962C8B-B14F-4D97-AF65-F5344CB8AC3E}">
        <p14:creationId xmlns:p14="http://schemas.microsoft.com/office/powerpoint/2010/main" val="18250325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003232" cy="6120680"/>
          </a:xfrm>
        </p:spPr>
        <p:txBody>
          <a:bodyPr>
            <a:normAutofit/>
          </a:bodyPr>
          <a:lstStyle/>
          <a:p>
            <a:pPr marL="36576" indent="0">
              <a:buNone/>
            </a:pPr>
            <a:r>
              <a:rPr lang="tr-TR" sz="2400" b="1" dirty="0" smtClean="0"/>
              <a:t>Marks ve Ekonomi</a:t>
            </a:r>
          </a:p>
          <a:p>
            <a:pPr marL="36576" indent="0">
              <a:buNone/>
            </a:pPr>
            <a:r>
              <a:rPr lang="tr-TR" sz="2200" dirty="0"/>
              <a:t> </a:t>
            </a:r>
            <a:r>
              <a:rPr lang="tr-TR" sz="2200" dirty="0" smtClean="0"/>
              <a:t>  Ekonomi ve sosyoloji ilişkisi açısından ikinci önemli isim ise Karl Marks’tır. Marks’ın düşüncesinde 3 temel yön vardır. Bunlardan 1.si klasik Alman felsefesi ya da Alman idealizmi olarak bilinir ki en önemli temsilcisi Alman filozof </a:t>
            </a:r>
            <a:r>
              <a:rPr lang="tr-TR" sz="2200" dirty="0" err="1" smtClean="0"/>
              <a:t>Hegel’dir</a:t>
            </a:r>
            <a:r>
              <a:rPr lang="tr-TR" sz="2200" dirty="0" smtClean="0"/>
              <a:t>. 2. önemli yön Fransız ütopik sosyalizmi olarak bilinen düşünce akımıdır ki bunun temsilcileri </a:t>
            </a:r>
            <a:r>
              <a:rPr lang="tr-TR" sz="2200" dirty="0" err="1" smtClean="0"/>
              <a:t>Grachuss</a:t>
            </a:r>
            <a:r>
              <a:rPr lang="tr-TR" sz="2200" dirty="0" smtClean="0"/>
              <a:t> </a:t>
            </a:r>
            <a:r>
              <a:rPr lang="tr-TR" sz="2200" dirty="0" err="1" smtClean="0"/>
              <a:t>Babeuf</a:t>
            </a:r>
            <a:r>
              <a:rPr lang="tr-TR" sz="2200" dirty="0" smtClean="0"/>
              <a:t>, Robert </a:t>
            </a:r>
            <a:r>
              <a:rPr lang="tr-TR" sz="2200" dirty="0" err="1" smtClean="0"/>
              <a:t>Owen</a:t>
            </a:r>
            <a:r>
              <a:rPr lang="tr-TR" sz="2200" dirty="0" smtClean="0"/>
              <a:t>…gibi isimlerdir. 3. önemli yön ise İngiliz ekonomi politiğidir, Adam Smith ve David </a:t>
            </a:r>
            <a:r>
              <a:rPr lang="tr-TR" sz="2200" dirty="0" err="1" smtClean="0"/>
              <a:t>Ricardogibi</a:t>
            </a:r>
            <a:r>
              <a:rPr lang="tr-TR" sz="2200" dirty="0" smtClean="0"/>
              <a:t> klasik iktisatçılar bu akımın temsilcisidir. İngiliz ekonomi-politiği Marks’ın düşüncelerini doğrudan  iktisadi düşünceye bağlayan yönü oluşturur.</a:t>
            </a:r>
          </a:p>
          <a:p>
            <a:pPr marL="36576" indent="0">
              <a:buNone/>
            </a:pPr>
            <a:endParaRPr lang="tr-TR" sz="2200" dirty="0"/>
          </a:p>
          <a:p>
            <a:pPr marL="36576" indent="0">
              <a:buNone/>
            </a:pPr>
            <a:r>
              <a:rPr lang="tr-TR" sz="2200" dirty="0" smtClean="0"/>
              <a:t>    Marks’a göre, maddesel yaşamın örgütlenmiş bir görünümü olan üretim biçimi, diğer toplumsal, siyasal ve tinsel kurumları oluşturan ve belirleyen başlıca etkendir.</a:t>
            </a:r>
          </a:p>
        </p:txBody>
      </p:sp>
    </p:spTree>
    <p:extLst>
      <p:ext uri="{BB962C8B-B14F-4D97-AF65-F5344CB8AC3E}">
        <p14:creationId xmlns:p14="http://schemas.microsoft.com/office/powerpoint/2010/main" val="3069303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32656"/>
            <a:ext cx="8075240" cy="6264696"/>
          </a:xfrm>
        </p:spPr>
        <p:txBody>
          <a:bodyPr>
            <a:normAutofit/>
          </a:bodyPr>
          <a:lstStyle/>
          <a:p>
            <a:pPr marL="36576" indent="0">
              <a:buNone/>
            </a:pPr>
            <a:r>
              <a:rPr lang="tr-TR" sz="2400" b="1" dirty="0" err="1" smtClean="0"/>
              <a:t>Max</a:t>
            </a:r>
            <a:r>
              <a:rPr lang="tr-TR" sz="2400" b="1" dirty="0" smtClean="0"/>
              <a:t> </a:t>
            </a:r>
            <a:r>
              <a:rPr lang="tr-TR" sz="2400" b="1" dirty="0" err="1" smtClean="0"/>
              <a:t>Weber</a:t>
            </a:r>
            <a:r>
              <a:rPr lang="tr-TR" sz="2400" b="1" dirty="0" smtClean="0"/>
              <a:t> ve Ekonomi</a:t>
            </a:r>
            <a:endParaRPr lang="tr-TR" sz="2400" b="1" dirty="0"/>
          </a:p>
          <a:p>
            <a:pPr marL="36576" indent="0">
              <a:buNone/>
            </a:pPr>
            <a:r>
              <a:rPr lang="tr-TR" sz="2200" dirty="0" smtClean="0"/>
              <a:t>   İktisadi sosyoloji açısından ele alınması gereken 3. önemli isim de </a:t>
            </a:r>
            <a:r>
              <a:rPr lang="tr-TR" sz="2200" dirty="0" err="1" smtClean="0"/>
              <a:t>Max</a:t>
            </a:r>
            <a:r>
              <a:rPr lang="tr-TR" sz="2200" dirty="0" smtClean="0"/>
              <a:t> </a:t>
            </a:r>
            <a:r>
              <a:rPr lang="tr-TR" sz="2200" dirty="0" err="1" smtClean="0"/>
              <a:t>Weber’dir</a:t>
            </a:r>
            <a:r>
              <a:rPr lang="tr-TR" sz="2200" dirty="0" smtClean="0"/>
              <a:t>. </a:t>
            </a:r>
            <a:r>
              <a:rPr lang="tr-TR" sz="2200" dirty="0" err="1" smtClean="0"/>
              <a:t>Weber’e</a:t>
            </a:r>
            <a:r>
              <a:rPr lang="tr-TR" sz="2200" dirty="0" smtClean="0"/>
              <a:t> göre bir etkinlik, öznel bakımdan yarar sağlama isteğini karşılamayı amaçlıyorsa, bu etkinliğin ekonomik yönelimli olduğundan bahsedilebilir. Ekonomik etkinliğin tanımı mümkün olduğunca genel olmalı ve tüm ekonomik süreçlerin ve nesnelerin bu nitelikte belirlemelerini sağlayan şeyin insan etkinliğinin ona verdiği anlam olduğunu ortaya koymalıdır. (</a:t>
            </a:r>
            <a:r>
              <a:rPr lang="tr-TR" sz="2200" dirty="0" err="1" smtClean="0"/>
              <a:t>Weber</a:t>
            </a:r>
            <a:r>
              <a:rPr lang="tr-TR" sz="2200" dirty="0" smtClean="0"/>
              <a:t> 1995)</a:t>
            </a:r>
          </a:p>
          <a:p>
            <a:pPr marL="36576" indent="0">
              <a:buNone/>
            </a:pPr>
            <a:endParaRPr lang="tr-TR" sz="2200" dirty="0"/>
          </a:p>
          <a:p>
            <a:pPr marL="36576" indent="0">
              <a:buNone/>
            </a:pPr>
            <a:r>
              <a:rPr lang="tr-TR" sz="2200" dirty="0" smtClean="0"/>
              <a:t>     </a:t>
            </a:r>
            <a:r>
              <a:rPr lang="tr-TR" sz="2200" dirty="0" err="1" smtClean="0"/>
              <a:t>Weber’e</a:t>
            </a:r>
            <a:r>
              <a:rPr lang="tr-TR" sz="2200" dirty="0" smtClean="0"/>
              <a:t> göre din ve </a:t>
            </a:r>
            <a:r>
              <a:rPr lang="tr-TR" sz="2200" dirty="0" err="1" smtClean="0"/>
              <a:t>inançlar,bir</a:t>
            </a:r>
            <a:r>
              <a:rPr lang="tr-TR" sz="2200" dirty="0" smtClean="0"/>
              <a:t> ekonomik inancın doğuşunda önemli bir rol oynayabilir. </a:t>
            </a:r>
          </a:p>
          <a:p>
            <a:pPr marL="36576" indent="0">
              <a:buNone/>
            </a:pPr>
            <a:endParaRPr lang="tr-TR" sz="2200" dirty="0"/>
          </a:p>
          <a:p>
            <a:pPr marL="36576" indent="0">
              <a:buNone/>
            </a:pPr>
            <a:endParaRPr lang="tr-TR" sz="2200" dirty="0" smtClean="0"/>
          </a:p>
          <a:p>
            <a:pPr marL="36576" indent="0">
              <a:buNone/>
            </a:pPr>
            <a:r>
              <a:rPr lang="tr-TR" sz="2200" dirty="0" smtClean="0"/>
              <a:t>Sosyolojinin kurucularının düşüncelerinde ekonominin yeriyle ilgili bu özet görüşlerde bile sosyolojiyle ekonomi arasında sıkı ilişkiyle görmek mümkündür.</a:t>
            </a:r>
          </a:p>
        </p:txBody>
      </p:sp>
    </p:spTree>
    <p:extLst>
      <p:ext uri="{BB962C8B-B14F-4D97-AF65-F5344CB8AC3E}">
        <p14:creationId xmlns:p14="http://schemas.microsoft.com/office/powerpoint/2010/main" val="1690928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003232" cy="5976664"/>
          </a:xfrm>
        </p:spPr>
        <p:txBody>
          <a:bodyPr>
            <a:normAutofit/>
          </a:bodyPr>
          <a:lstStyle/>
          <a:p>
            <a:pPr marL="36576" indent="0">
              <a:buNone/>
            </a:pPr>
            <a:r>
              <a:rPr lang="tr-TR" sz="2400" b="1" dirty="0" smtClean="0"/>
              <a:t>Sosyoloji ve Ekonomi Bilim İlişkisi: İktisat Sosyolojisi</a:t>
            </a:r>
          </a:p>
          <a:p>
            <a:pPr marL="36576" indent="0">
              <a:buNone/>
            </a:pPr>
            <a:r>
              <a:rPr lang="tr-TR" sz="2200" dirty="0"/>
              <a:t> </a:t>
            </a:r>
            <a:r>
              <a:rPr lang="tr-TR" sz="2200" dirty="0" smtClean="0"/>
              <a:t>  İktisat/Ekonomi bilimi ‘’insanların ihtiyaçları ve bunların tatminine dönük insan faaliyetleriyle uğraşan sosyal bir bilimdir’’ (</a:t>
            </a:r>
            <a:r>
              <a:rPr lang="tr-TR" sz="2200" dirty="0" err="1" smtClean="0"/>
              <a:t>Öçal</a:t>
            </a:r>
            <a:r>
              <a:rPr lang="tr-TR" sz="2200" dirty="0" smtClean="0"/>
              <a:t> 1990) Ancak insan girişimleri her durumda tatmin duygusuna sahip olmakla birlikte bu girişimlerin tümü iktisat biliminin alanına girmemektedir. </a:t>
            </a:r>
          </a:p>
          <a:p>
            <a:pPr marL="36576" indent="0">
              <a:buNone/>
            </a:pPr>
            <a:r>
              <a:rPr lang="tr-TR" sz="2200" dirty="0"/>
              <a:t> </a:t>
            </a:r>
            <a:r>
              <a:rPr lang="tr-TR" sz="2200" dirty="0" smtClean="0"/>
              <a:t>  Ekonomi, mal ve hizmetlerin üretimi, bölüşümü ve tüketimini konu edinen bir bilim dalıdır. Bu çerçevede ekonomi bilimi kıt kaynaklar ile insan ihtiyaçları arasında bir denge arayışı olarak da tanımlanır.</a:t>
            </a:r>
          </a:p>
          <a:p>
            <a:pPr marL="36576" indent="0">
              <a:buNone/>
            </a:pPr>
            <a:endParaRPr lang="tr-TR" sz="2200" dirty="0"/>
          </a:p>
          <a:p>
            <a:pPr marL="36576" indent="0">
              <a:buNone/>
            </a:pPr>
            <a:r>
              <a:rPr lang="tr-TR" sz="2200" dirty="0" smtClean="0"/>
              <a:t>  </a:t>
            </a:r>
            <a:endParaRPr lang="tr-TR" sz="2200" dirty="0"/>
          </a:p>
        </p:txBody>
      </p:sp>
    </p:spTree>
    <p:extLst>
      <p:ext uri="{BB962C8B-B14F-4D97-AF65-F5344CB8AC3E}">
        <p14:creationId xmlns:p14="http://schemas.microsoft.com/office/powerpoint/2010/main" val="31399200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147248" cy="5976664"/>
          </a:xfrm>
        </p:spPr>
        <p:txBody>
          <a:bodyPr>
            <a:normAutofit/>
          </a:bodyPr>
          <a:lstStyle/>
          <a:p>
            <a:pPr marL="36576" indent="0">
              <a:buNone/>
            </a:pPr>
            <a:r>
              <a:rPr lang="tr-TR" sz="2200" dirty="0" smtClean="0"/>
              <a:t>    Bir toplumdaki üretim ilişkileri, tüketim biçimleri ve tüketim alışkanlıkları toplumların ekonomik gerçekliğini meydana getirir. Ekonomik gerçekler ile bir toplumun eğitim sistemi ve eğitim ihtiyaçları arasında doğrudan bir ilişki vardır. Eğitim sistemi ait olduğu toplumun ekonomik gerçeklerini dikkate almak zorundadır. Ekonomiye insan yetiştirme ile ekonomik faaliyetlerin daha verimli ve etkili olması noktasında hedeflenen insanın eğitim vasıtasıyla yetiştirilecek olması sözü edilen dikkat ve duyarlılığın çıkış noktasıdır. İşte bu nokta iktisat sosyolojisi ekonomi bilimi ile işbirliği yapma gereğini ortaya koyar.</a:t>
            </a:r>
            <a:endParaRPr lang="tr-TR" sz="2200" dirty="0"/>
          </a:p>
        </p:txBody>
      </p:sp>
    </p:spTree>
    <p:extLst>
      <p:ext uri="{BB962C8B-B14F-4D97-AF65-F5344CB8AC3E}">
        <p14:creationId xmlns:p14="http://schemas.microsoft.com/office/powerpoint/2010/main" val="4198889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476672"/>
            <a:ext cx="4752528" cy="6048672"/>
          </a:xfrm>
        </p:spPr>
        <p:txBody>
          <a:bodyPr>
            <a:normAutofit/>
          </a:bodyPr>
          <a:lstStyle/>
          <a:p>
            <a:pPr marL="36576" indent="0">
              <a:buNone/>
            </a:pPr>
            <a:r>
              <a:rPr lang="tr-TR" sz="2200" dirty="0" smtClean="0"/>
              <a:t>    Günlük yaşamda insanlar zamanın büyük bir bölümünü ekonomik faaliyetler içinde geçirirler. Kişi kendi geçimini sağlayabilmek için çalışmak zorundadır, çalışmak en temek ekonomik faaliyettir. İnsan çalışarak geçimini sağlar. Kuşkusuz bu faaliyetlerin hiçbirinde insan yalnız değildir. İnsanın ekonomik faaliyeti giderek onu çok büyük bir sosyal ilişki ağının bir paçası haline getirir. </a:t>
            </a:r>
            <a:r>
              <a:rPr lang="tr-TR" sz="2200" dirty="0"/>
              <a:t>S</a:t>
            </a:r>
            <a:r>
              <a:rPr lang="tr-TR" sz="2200" dirty="0" smtClean="0"/>
              <a:t>ürekli içinde olduğumuz ortamdan ve mekandan farklı sosyal ortama açılırız zamanla.</a:t>
            </a:r>
          </a:p>
          <a:p>
            <a:pPr marL="36576" indent="0">
              <a:buNone/>
            </a:pPr>
            <a:r>
              <a:rPr lang="tr-TR" sz="2200" dirty="0"/>
              <a:t> </a:t>
            </a:r>
            <a:r>
              <a:rPr lang="tr-TR" sz="2200" dirty="0" smtClean="0"/>
              <a:t>    </a:t>
            </a:r>
            <a:endParaRPr lang="tr-TR" sz="2200" dirty="0"/>
          </a:p>
        </p:txBody>
      </p:sp>
    </p:spTree>
    <p:extLst>
      <p:ext uri="{BB962C8B-B14F-4D97-AF65-F5344CB8AC3E}">
        <p14:creationId xmlns:p14="http://schemas.microsoft.com/office/powerpoint/2010/main" val="39780759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7931224" cy="6048672"/>
          </a:xfrm>
        </p:spPr>
        <p:txBody>
          <a:bodyPr>
            <a:normAutofit/>
          </a:bodyPr>
          <a:lstStyle/>
          <a:p>
            <a:pPr marL="36576" indent="0">
              <a:buNone/>
            </a:pPr>
            <a:r>
              <a:rPr lang="tr-TR" sz="2400" b="1" dirty="0" smtClean="0"/>
              <a:t>Ekonomik Kriz Nedir ? </a:t>
            </a:r>
          </a:p>
          <a:p>
            <a:pPr marL="36576" indent="0">
              <a:buNone/>
            </a:pPr>
            <a:r>
              <a:rPr lang="tr-TR" sz="2200" dirty="0"/>
              <a:t> </a:t>
            </a:r>
            <a:r>
              <a:rPr lang="tr-TR" sz="2200" dirty="0" smtClean="0"/>
              <a:t>  Kriz, sözlük anlamıyla, bir şeyin çok kıt bulunması durumu, bir şeye duyulan ani ve aşırı istek, </a:t>
            </a:r>
            <a:r>
              <a:rPr lang="tr-TR" sz="2200" dirty="0" err="1" smtClean="0"/>
              <a:t>çöküntüç</a:t>
            </a:r>
            <a:r>
              <a:rPr lang="tr-TR" sz="2200" dirty="0" smtClean="0"/>
              <a:t> bir ülkede veya ülkeler arasında toplumun veya kuruluşun yaşamında görülen güç dönem, bunalım, buhran anlamına gelmektedir.</a:t>
            </a:r>
          </a:p>
          <a:p>
            <a:pPr marL="36576" indent="0">
              <a:buNone/>
            </a:pPr>
            <a:endParaRPr lang="tr-TR" sz="2200" dirty="0" smtClean="0"/>
          </a:p>
          <a:p>
            <a:pPr marL="36576" indent="0">
              <a:buNone/>
            </a:pPr>
            <a:r>
              <a:rPr lang="tr-TR" sz="2200" dirty="0" smtClean="0"/>
              <a:t>    Bir bilim olarak ekonomide birbirinden farklı kriz tanımlarına ulaşmak mümkündür.</a:t>
            </a:r>
            <a:endParaRPr lang="tr-TR" sz="2200" dirty="0"/>
          </a:p>
        </p:txBody>
      </p:sp>
    </p:spTree>
    <p:extLst>
      <p:ext uri="{BB962C8B-B14F-4D97-AF65-F5344CB8AC3E}">
        <p14:creationId xmlns:p14="http://schemas.microsoft.com/office/powerpoint/2010/main" val="134931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548680"/>
            <a:ext cx="7992888" cy="5832648"/>
          </a:xfrm>
        </p:spPr>
        <p:txBody>
          <a:bodyPr>
            <a:normAutofit/>
          </a:bodyPr>
          <a:lstStyle/>
          <a:p>
            <a:pPr marL="36576" indent="0">
              <a:buNone/>
            </a:pPr>
            <a:r>
              <a:rPr lang="tr-TR" sz="2200" dirty="0"/>
              <a:t> </a:t>
            </a:r>
            <a:r>
              <a:rPr lang="tr-TR" sz="2200" dirty="0" smtClean="0"/>
              <a:t>  Bu tabloda da görüleceği üzere küresel bir ekonomik sistem olarak kapitalizmin tarihinde niteliksel olarak oldukça farklı krizlerle karşılaşılmaktadır. 19.yy’ın ilk yarısından itibaren önemli sayılabilecek pek çok ekonomik krizin </a:t>
            </a:r>
            <a:r>
              <a:rPr lang="tr-TR" sz="2200" dirty="0" err="1" smtClean="0"/>
              <a:t>yaşanıdığı</a:t>
            </a:r>
            <a:r>
              <a:rPr lang="tr-TR" sz="2200" dirty="0" smtClean="0"/>
              <a:t> bilinmektedir. Bu krizler içinde 1929 Dünya Ekonomik Bunalımı en büyük krizlerden biridir.</a:t>
            </a:r>
          </a:p>
          <a:p>
            <a:pPr marL="36576" indent="0">
              <a:buNone/>
            </a:pPr>
            <a:endParaRPr lang="tr-TR" sz="2200" dirty="0"/>
          </a:p>
          <a:p>
            <a:pPr marL="36576" indent="0">
              <a:buNone/>
            </a:pPr>
            <a:endParaRPr lang="tr-TR" sz="2200" dirty="0" smtClean="0"/>
          </a:p>
          <a:p>
            <a:pPr marL="36576" indent="0">
              <a:buNone/>
            </a:pPr>
            <a:r>
              <a:rPr lang="tr-TR" sz="2400" b="1" dirty="0" smtClean="0"/>
              <a:t>İktisat Sosyolojisi Açısından Toplum Tipleri</a:t>
            </a:r>
          </a:p>
          <a:p>
            <a:pPr marL="36576" indent="0">
              <a:buNone/>
            </a:pPr>
            <a:r>
              <a:rPr lang="tr-TR" sz="2200" dirty="0"/>
              <a:t> </a:t>
            </a:r>
            <a:r>
              <a:rPr lang="tr-TR" sz="2200" dirty="0" smtClean="0"/>
              <a:t>  Sosyolojide toplum çeşitli şekillerde tasnif edilmiş bir </a:t>
            </a:r>
            <a:r>
              <a:rPr lang="tr-TR" sz="2200" dirty="0" err="1" smtClean="0"/>
              <a:t>olgudur.Bu</a:t>
            </a:r>
            <a:r>
              <a:rPr lang="tr-TR" sz="2200" dirty="0" smtClean="0"/>
              <a:t> tasnifler kuşkusuz tasnifleyenin amacıyla doğrudan bağlantılıdır. Ekonomi sosyolojisi açısından toplumları çok kabaca sanayi öncesi toplumlar, sanayi toplumları ve sanayi sonrası toplumlar olmak üzere üçe ayırmak mümkün görünüyor.</a:t>
            </a:r>
          </a:p>
        </p:txBody>
      </p:sp>
    </p:spTree>
    <p:extLst>
      <p:ext uri="{BB962C8B-B14F-4D97-AF65-F5344CB8AC3E}">
        <p14:creationId xmlns:p14="http://schemas.microsoft.com/office/powerpoint/2010/main" val="37016067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075240" cy="5976664"/>
          </a:xfrm>
        </p:spPr>
        <p:txBody>
          <a:bodyPr>
            <a:normAutofit/>
          </a:bodyPr>
          <a:lstStyle/>
          <a:p>
            <a:pPr marL="36576" indent="0">
              <a:buNone/>
            </a:pPr>
            <a:r>
              <a:rPr lang="tr-TR" sz="2200" dirty="0" smtClean="0"/>
              <a:t>   Sanayi öncesi toplumlar, ekonomik sistem olarak, avcı-toplayıcı toplumlar ve tarım toplumları olmak üzere ikiye ayrılabilirler. Avcı-toplayıcı toplumlarda ekonomik ihtiyaçlar doğada hazır bulunanlarla sınırlıdır. Bu toplumun insanları doğrudan bir üretim etkinliği içinde değildirler. Çoğunlukla göçebe yaşam tarzı benimsenmiştir. Sosyolojik olarak daha çok geleneksel toplumlar olarak kavramsallaştırılan tarım toplumları ise bir taraftan toprağın ekilmesi diğer taraftansa hayvancılık yapılmasıyla karakterize olan toplum tipidir.</a:t>
            </a:r>
          </a:p>
          <a:p>
            <a:pPr marL="36576" indent="0">
              <a:buNone/>
            </a:pPr>
            <a:endParaRPr lang="tr-TR" sz="2200" dirty="0"/>
          </a:p>
          <a:p>
            <a:pPr marL="36576" indent="0">
              <a:buNone/>
            </a:pPr>
            <a:r>
              <a:rPr lang="tr-TR" sz="2200" dirty="0" smtClean="0"/>
              <a:t>   İnsanlar yerleşik hayata geçtikçe, toplumsal ve siyasal kurumlar daha da karmaşıklaşmış ve mülkiyet hakları kavramı artan bir önem kazanmıştır.</a:t>
            </a:r>
            <a:endParaRPr lang="tr-TR" sz="2200" dirty="0"/>
          </a:p>
        </p:txBody>
      </p:sp>
    </p:spTree>
    <p:extLst>
      <p:ext uri="{BB962C8B-B14F-4D97-AF65-F5344CB8AC3E}">
        <p14:creationId xmlns:p14="http://schemas.microsoft.com/office/powerpoint/2010/main" val="17563881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88640"/>
            <a:ext cx="8280920" cy="6669360"/>
          </a:xfrm>
        </p:spPr>
        <p:txBody>
          <a:bodyPr>
            <a:normAutofit/>
          </a:bodyPr>
          <a:lstStyle/>
          <a:p>
            <a:pPr marL="36576" indent="0">
              <a:buNone/>
            </a:pPr>
            <a:r>
              <a:rPr lang="tr-TR" sz="2200" dirty="0" smtClean="0"/>
              <a:t>    Sosyolojide sanayi toplumları sanayi devrimiyle ilişkili olarak tanımlanır. Sanayi devrimi kavramı teknolojik, ekonomik ve toplumsal alanda yaşanan büyük çaplı değişimleri ifade eden </a:t>
            </a:r>
            <a:r>
              <a:rPr lang="tr-TR" sz="2200" dirty="0" err="1" smtClean="0"/>
              <a:t>eden</a:t>
            </a:r>
            <a:r>
              <a:rPr lang="tr-TR" sz="2200" dirty="0" smtClean="0"/>
              <a:t> bir kavramdır. Bu değişimler ilk olarak İngiltere’de başlamış, 19.yy’da Batı Avrupa’ya, Amerika’ya, Japonya’ya ve Rusya’ya yayılmıştır.</a:t>
            </a:r>
          </a:p>
          <a:p>
            <a:pPr marL="36576" indent="0">
              <a:buNone/>
            </a:pPr>
            <a:endParaRPr lang="tr-TR" sz="2200" dirty="0"/>
          </a:p>
          <a:p>
            <a:pPr marL="36576" indent="0">
              <a:buNone/>
            </a:pPr>
            <a:r>
              <a:rPr lang="tr-TR" sz="2200" dirty="0"/>
              <a:t> </a:t>
            </a:r>
            <a:r>
              <a:rPr lang="tr-TR" sz="2200" dirty="0" smtClean="0"/>
              <a:t>   Sosyolojide sanayi sonrası toplumlarda ilgili tartışmanın kökü 1960-1970’li yıllara dayanmaktadır. Ekonomide esas olarak sanayinin payının göreli olarak küçülmesi, buna karşılık hizmetler sektörünün hızlı bir şekilde büyümesi, makine teknolojisinden bilgisayar teknolojisine hatta internete geçiş dolayısıyla enformasyonun artan önemini bu tartışmaların başlangıcı olarak görmek mümkündür. Ancak henüz bu tartışmalarda sanayi toplumu kavramı gibi berraklaşan bir anlayıştan bahsetmek mümkün değildir. Son zamanlarda post-</a:t>
            </a:r>
            <a:r>
              <a:rPr lang="tr-TR" sz="2200" dirty="0" err="1" smtClean="0"/>
              <a:t>modernizm</a:t>
            </a:r>
            <a:r>
              <a:rPr lang="tr-TR" sz="2200" dirty="0" smtClean="0"/>
              <a:t>, küreselleşme ve bilgi toplumu gibi kavramları da bu tartışmalar çerçevesinde değerlendirmek gerekmektedir.</a:t>
            </a:r>
          </a:p>
        </p:txBody>
      </p:sp>
    </p:spTree>
    <p:extLst>
      <p:ext uri="{BB962C8B-B14F-4D97-AF65-F5344CB8AC3E}">
        <p14:creationId xmlns:p14="http://schemas.microsoft.com/office/powerpoint/2010/main" val="12741797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36576" indent="0">
              <a:buNone/>
            </a:pPr>
            <a:endParaRPr lang="tr-TR" dirty="0" smtClean="0"/>
          </a:p>
          <a:p>
            <a:pPr marL="36576" indent="0">
              <a:buNone/>
            </a:pPr>
            <a:endParaRPr lang="tr-TR" dirty="0"/>
          </a:p>
        </p:txBody>
      </p:sp>
    </p:spTree>
    <p:extLst>
      <p:ext uri="{BB962C8B-B14F-4D97-AF65-F5344CB8AC3E}">
        <p14:creationId xmlns:p14="http://schemas.microsoft.com/office/powerpoint/2010/main" val="3660874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332656"/>
            <a:ext cx="8291264" cy="6192688"/>
          </a:xfrm>
        </p:spPr>
        <p:txBody>
          <a:bodyPr>
            <a:normAutofit/>
          </a:bodyPr>
          <a:lstStyle/>
          <a:p>
            <a:pPr marL="36576" indent="0">
              <a:buNone/>
            </a:pPr>
            <a:r>
              <a:rPr lang="tr-TR" sz="2200" dirty="0" smtClean="0"/>
              <a:t>     Toplumsal </a:t>
            </a:r>
            <a:r>
              <a:rPr lang="tr-TR" sz="2200" dirty="0"/>
              <a:t>ilişkilerle ekonomi arasında sıkı bir ilişki vardır. Bu ilişki, iktisat ve sosyoloji bilimlerinin kesiştiği alana işaret eder. Toplumsal </a:t>
            </a:r>
            <a:r>
              <a:rPr lang="tr-TR" sz="2200" dirty="0" smtClean="0"/>
              <a:t>yaşamdaki her türlü iktisadi tasavvur bu çerçevede iktisadi sosyolojiyi mümkün kılar.</a:t>
            </a:r>
          </a:p>
          <a:p>
            <a:pPr marL="36576" indent="0">
              <a:buNone/>
            </a:pPr>
            <a:endParaRPr lang="tr-TR" sz="2200" dirty="0" smtClean="0"/>
          </a:p>
          <a:p>
            <a:pPr marL="36576" indent="0">
              <a:buNone/>
            </a:pPr>
            <a:r>
              <a:rPr lang="tr-TR" sz="2400" b="1" dirty="0" smtClean="0"/>
              <a:t>İKTİSAT/EKONOMİ NEDİR ? </a:t>
            </a:r>
          </a:p>
          <a:p>
            <a:pPr marL="36576" indent="0">
              <a:buNone/>
            </a:pPr>
            <a:r>
              <a:rPr lang="tr-TR" sz="2200" dirty="0"/>
              <a:t> </a:t>
            </a:r>
            <a:r>
              <a:rPr lang="tr-TR" sz="2200" dirty="0" smtClean="0"/>
              <a:t>   Arapça kökenli bir sözcük olan iktisat, </a:t>
            </a:r>
            <a:r>
              <a:rPr lang="tr-TR" sz="2200" dirty="0" err="1" smtClean="0"/>
              <a:t>Türkçe’de</a:t>
            </a:r>
            <a:r>
              <a:rPr lang="tr-TR" sz="2200" dirty="0" smtClean="0"/>
              <a:t> mutedil davranmak, adaletle </a:t>
            </a:r>
            <a:r>
              <a:rPr lang="tr-TR" sz="2200" dirty="0" err="1" smtClean="0"/>
              <a:t>hükmetmek,israf</a:t>
            </a:r>
            <a:r>
              <a:rPr lang="tr-TR" sz="2200" dirty="0" smtClean="0"/>
              <a:t> etmemek gibi anlamlarla karşılık bulur. Bu kavramın Batı dillerinde kullanılan karşılığı ise ekonomidir. Buna göre iktisat, hem mallar ve hizmetlerin üretimi ve dağıtımı ve tüketimini örgütleyen toplumsal bir kurum, hem de özel olarak bu işleri inceleyen bilim dalının adı olarak kullanılmaktadır.</a:t>
            </a:r>
          </a:p>
          <a:p>
            <a:pPr marL="36576" indent="0">
              <a:buNone/>
            </a:pPr>
            <a:endParaRPr lang="tr-TR" sz="2200" dirty="0"/>
          </a:p>
        </p:txBody>
      </p:sp>
    </p:spTree>
    <p:extLst>
      <p:ext uri="{BB962C8B-B14F-4D97-AF65-F5344CB8AC3E}">
        <p14:creationId xmlns:p14="http://schemas.microsoft.com/office/powerpoint/2010/main" val="27520236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7931224" cy="5904656"/>
          </a:xfrm>
        </p:spPr>
        <p:txBody>
          <a:bodyPr>
            <a:normAutofit/>
          </a:bodyPr>
          <a:lstStyle/>
          <a:p>
            <a:pPr marL="36576" indent="0">
              <a:buNone/>
            </a:pPr>
            <a:r>
              <a:rPr lang="tr-TR" sz="2200" dirty="0"/>
              <a:t> </a:t>
            </a:r>
            <a:r>
              <a:rPr lang="tr-TR" sz="2200" dirty="0" smtClean="0"/>
              <a:t>   Ekonomi sözcüğünün etimolojik kökeni Eski Yunan’a dayanmaktadır. Bu sözcük Eski </a:t>
            </a:r>
            <a:r>
              <a:rPr lang="tr-TR" sz="2200" dirty="0" err="1" smtClean="0"/>
              <a:t>Yunanca’da</a:t>
            </a:r>
            <a:r>
              <a:rPr lang="tr-TR" sz="2200" dirty="0" smtClean="0"/>
              <a:t> </a:t>
            </a:r>
            <a:r>
              <a:rPr lang="tr-TR" sz="2200" dirty="0" err="1" smtClean="0"/>
              <a:t>Aile,Hane</a:t>
            </a:r>
            <a:r>
              <a:rPr lang="tr-TR" sz="2200" dirty="0" smtClean="0"/>
              <a:t> yada Ev anlamına gelen </a:t>
            </a:r>
            <a:r>
              <a:rPr lang="tr-TR" sz="2200" dirty="0" err="1" smtClean="0"/>
              <a:t>Nomoi-Nomos</a:t>
            </a:r>
            <a:r>
              <a:rPr lang="tr-TR" sz="2200" dirty="0" smtClean="0"/>
              <a:t> kavramlarının birleşmesiyle oluşmuş bir kavramdır ve ev idaresi anlamına gelmektedir. Bu kavram Eski Yunan’da siyasal birim olan kent devletlerinde (polis) yaşayan yurttaş-bireylerin yaşamının bir özelliğini göstergesidir. </a:t>
            </a:r>
          </a:p>
          <a:p>
            <a:pPr marL="36576" indent="0">
              <a:buNone/>
            </a:pPr>
            <a:r>
              <a:rPr lang="tr-TR" sz="2200" dirty="0"/>
              <a:t> </a:t>
            </a:r>
            <a:r>
              <a:rPr lang="tr-TR" sz="2200" dirty="0" smtClean="0"/>
              <a:t>  </a:t>
            </a:r>
            <a:r>
              <a:rPr lang="tr-TR" sz="2200" dirty="0" err="1" smtClean="0"/>
              <a:t>Oikos’un</a:t>
            </a:r>
            <a:r>
              <a:rPr lang="tr-TR" sz="2200" dirty="0" smtClean="0"/>
              <a:t> varlık nedeni(yemek içmek barınmak …) doğal </a:t>
            </a:r>
            <a:r>
              <a:rPr lang="tr-TR" sz="2200" dirty="0" err="1" smtClean="0"/>
              <a:t>ihityaç</a:t>
            </a:r>
            <a:r>
              <a:rPr lang="tr-TR" sz="2200" dirty="0" smtClean="0"/>
              <a:t> ve arzuların karşılanmasına dayanır. </a:t>
            </a:r>
            <a:r>
              <a:rPr lang="tr-TR" sz="2200" dirty="0" err="1" smtClean="0"/>
              <a:t>Polis’in</a:t>
            </a:r>
            <a:r>
              <a:rPr lang="tr-TR" sz="2200" dirty="0" smtClean="0"/>
              <a:t> varlık nedeni ise yetkinliktir. </a:t>
            </a:r>
            <a:r>
              <a:rPr lang="tr-TR" sz="2200" dirty="0" err="1" smtClean="0"/>
              <a:t>Oikos</a:t>
            </a:r>
            <a:r>
              <a:rPr lang="tr-TR" sz="2200" dirty="0" smtClean="0"/>
              <a:t> yaşam için gerekli fakat iyi yaşam için yetersizdir.</a:t>
            </a:r>
          </a:p>
        </p:txBody>
      </p:sp>
    </p:spTree>
    <p:extLst>
      <p:ext uri="{BB962C8B-B14F-4D97-AF65-F5344CB8AC3E}">
        <p14:creationId xmlns:p14="http://schemas.microsoft.com/office/powerpoint/2010/main" val="1742692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19256" cy="6120680"/>
          </a:xfrm>
        </p:spPr>
        <p:txBody>
          <a:bodyPr>
            <a:normAutofit/>
          </a:bodyPr>
          <a:lstStyle/>
          <a:p>
            <a:pPr marL="36576" indent="0">
              <a:buNone/>
            </a:pPr>
            <a:r>
              <a:rPr lang="tr-TR" sz="2400" b="1" dirty="0" smtClean="0"/>
              <a:t>İKTİSADİ/EKONOMİK KAVRAMLAR</a:t>
            </a:r>
          </a:p>
          <a:p>
            <a:pPr marL="36576" indent="0">
              <a:buNone/>
            </a:pPr>
            <a:r>
              <a:rPr lang="tr-TR" sz="2200" i="1" u="sng" dirty="0" err="1" smtClean="0"/>
              <a:t>Bankalararası</a:t>
            </a:r>
            <a:r>
              <a:rPr lang="tr-TR" sz="2200" i="1" u="sng" dirty="0" smtClean="0"/>
              <a:t> Para Piyasası: </a:t>
            </a:r>
            <a:r>
              <a:rPr lang="tr-TR" sz="2200" dirty="0" smtClean="0"/>
              <a:t>Bankalar arasında kısa vadeli fonların alınıp satıldığı piyasalardır.</a:t>
            </a:r>
          </a:p>
          <a:p>
            <a:pPr marL="36576" indent="0">
              <a:buNone/>
            </a:pPr>
            <a:r>
              <a:rPr lang="tr-TR" sz="2200" i="1" u="sng" dirty="0" smtClean="0"/>
              <a:t>Banknot:</a:t>
            </a:r>
            <a:r>
              <a:rPr lang="tr-TR" sz="2200" i="1" u="sng" dirty="0"/>
              <a:t> </a:t>
            </a:r>
            <a:r>
              <a:rPr lang="tr-TR" sz="2200" dirty="0" smtClean="0"/>
              <a:t>Taşıyana üzerinde yazan miktarın ödenmesinin, çıkaran kuruluş tarafından garanti edildiği faiz taşımayan kıymetlerdir. Yasal ödeme aracıdır.</a:t>
            </a:r>
          </a:p>
          <a:p>
            <a:pPr marL="36576" indent="0">
              <a:buNone/>
            </a:pPr>
            <a:r>
              <a:rPr lang="tr-TR" sz="2200" i="1" u="sng" dirty="0" smtClean="0"/>
              <a:t>Bono: </a:t>
            </a:r>
            <a:r>
              <a:rPr lang="tr-TR" sz="2200" dirty="0" smtClean="0"/>
              <a:t>Vadesi 1 yıldan kısa olan, çıkaran kurum tarafından öngörülen vade sonunda belli bir bedelin ödenmesinin taahhüt edildiği menkul </a:t>
            </a:r>
            <a:r>
              <a:rPr lang="tr-TR" sz="2200" dirty="0" err="1" smtClean="0"/>
              <a:t>kıymetlerdir.İngilizce</a:t>
            </a:r>
            <a:r>
              <a:rPr lang="tr-TR" sz="2200" dirty="0" smtClean="0"/>
              <a:t> karşılığı olan ‘’Bond’’ ifadesi ise 10 yıldan uzun vadeli kıymetleri ifade etmektedir. Benzer şekilde ‘’</a:t>
            </a:r>
            <a:r>
              <a:rPr lang="tr-TR" sz="2200" dirty="0" err="1" smtClean="0"/>
              <a:t>note</a:t>
            </a:r>
            <a:r>
              <a:rPr lang="tr-TR" sz="2200" dirty="0" smtClean="0"/>
              <a:t>’’ ifadesi 1-10 yıl arası, ‘’</a:t>
            </a:r>
            <a:r>
              <a:rPr lang="tr-TR" sz="2200" dirty="0" err="1" smtClean="0"/>
              <a:t>bill</a:t>
            </a:r>
            <a:r>
              <a:rPr lang="tr-TR" sz="2200" dirty="0" smtClean="0"/>
              <a:t>’’ ifadesi ise 1 yıl ve daha kısa ihraçlara yönelik kullanılmaktadır</a:t>
            </a:r>
          </a:p>
          <a:p>
            <a:pPr marL="36576" indent="0">
              <a:buNone/>
            </a:pPr>
            <a:r>
              <a:rPr lang="tr-TR" sz="2200" i="1" u="sng" dirty="0" smtClean="0"/>
              <a:t>Bütçe Dengesi: </a:t>
            </a:r>
            <a:r>
              <a:rPr lang="tr-TR" sz="2200" dirty="0" smtClean="0"/>
              <a:t>Bir işletmenin veya devletin gelir ve giderleri arasındaki farktır.</a:t>
            </a:r>
            <a:endParaRPr lang="tr-TR" sz="2200" i="1" u="sng" dirty="0" smtClean="0"/>
          </a:p>
        </p:txBody>
      </p:sp>
    </p:spTree>
    <p:extLst>
      <p:ext uri="{BB962C8B-B14F-4D97-AF65-F5344CB8AC3E}">
        <p14:creationId xmlns:p14="http://schemas.microsoft.com/office/powerpoint/2010/main" val="40699094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60648"/>
            <a:ext cx="8280920" cy="6264696"/>
          </a:xfrm>
        </p:spPr>
        <p:txBody>
          <a:bodyPr>
            <a:normAutofit/>
          </a:bodyPr>
          <a:lstStyle/>
          <a:p>
            <a:pPr marL="36576" indent="0">
              <a:buNone/>
            </a:pPr>
            <a:r>
              <a:rPr lang="tr-TR" sz="2200" i="1" u="sng" dirty="0" smtClean="0"/>
              <a:t>Cari Açık: </a:t>
            </a:r>
            <a:r>
              <a:rPr lang="tr-TR" sz="2200" dirty="0" smtClean="0"/>
              <a:t>Bir ülkenin ihraç ettiği mal ve hizmetlerden elde ettiği gelirin, ülkenin yurt dışından ithal ettiği mal ve hizmetlere yaptığı ödemelerden az olmasıdır.</a:t>
            </a:r>
          </a:p>
          <a:p>
            <a:pPr marL="36576" indent="0">
              <a:buNone/>
            </a:pPr>
            <a:endParaRPr lang="tr-TR" sz="2200" i="1" u="sng" dirty="0" smtClean="0"/>
          </a:p>
          <a:p>
            <a:pPr marL="36576" indent="0">
              <a:buNone/>
            </a:pPr>
            <a:r>
              <a:rPr lang="tr-TR" sz="2200" i="1" u="sng" dirty="0" smtClean="0"/>
              <a:t>Devalüasyon: </a:t>
            </a:r>
            <a:r>
              <a:rPr lang="tr-TR" sz="2200" dirty="0" smtClean="0"/>
              <a:t>Ulusal paranın yabancı paralar karşısında değerinin azalmasını ifade eder.</a:t>
            </a:r>
          </a:p>
          <a:p>
            <a:pPr marL="36576" indent="0">
              <a:buNone/>
            </a:pPr>
            <a:endParaRPr lang="tr-TR" sz="2200" i="1" u="sng" dirty="0" smtClean="0"/>
          </a:p>
          <a:p>
            <a:pPr marL="36576" indent="0">
              <a:buNone/>
            </a:pPr>
            <a:r>
              <a:rPr lang="tr-TR" sz="2200" i="1" u="sng" dirty="0" err="1" smtClean="0"/>
              <a:t>Dezenflasyon</a:t>
            </a:r>
            <a:r>
              <a:rPr lang="tr-TR" sz="2200" i="1" u="sng" dirty="0" smtClean="0"/>
              <a:t>:</a:t>
            </a:r>
            <a:r>
              <a:rPr lang="tr-TR" sz="2200" dirty="0" smtClean="0"/>
              <a:t> Fiyat artış hızının azalmasına anlamına gelmektedir. Yüksek enflasyondan düşük enflasyona geçiş de denilmektedir.</a:t>
            </a:r>
          </a:p>
          <a:p>
            <a:pPr marL="36576" indent="0">
              <a:buNone/>
            </a:pPr>
            <a:endParaRPr lang="tr-TR" sz="2200" i="1" u="sng" dirty="0" smtClean="0"/>
          </a:p>
          <a:p>
            <a:pPr marL="36576" indent="0">
              <a:buNone/>
            </a:pPr>
            <a:r>
              <a:rPr lang="tr-TR" sz="2200" i="1" u="sng" dirty="0" smtClean="0"/>
              <a:t>Dünya Bankası: </a:t>
            </a:r>
            <a:r>
              <a:rPr lang="tr-TR" sz="2200" dirty="0" smtClean="0"/>
              <a:t>1944 yılı sonrası, Avrupa’nın yeniden imarına yönelik olarak ‘’International Bank </a:t>
            </a:r>
            <a:r>
              <a:rPr lang="tr-TR" sz="2200" dirty="0" err="1" smtClean="0"/>
              <a:t>for</a:t>
            </a:r>
            <a:r>
              <a:rPr lang="tr-TR" sz="2200" dirty="0" smtClean="0"/>
              <a:t> </a:t>
            </a:r>
            <a:r>
              <a:rPr lang="tr-TR" sz="2200" dirty="0" err="1" smtClean="0"/>
              <a:t>Reconstruction</a:t>
            </a:r>
            <a:r>
              <a:rPr lang="tr-TR" sz="2200" dirty="0" smtClean="0"/>
              <a:t> </a:t>
            </a:r>
            <a:r>
              <a:rPr lang="tr-TR" sz="2200" dirty="0" err="1" smtClean="0"/>
              <a:t>and</a:t>
            </a:r>
            <a:r>
              <a:rPr lang="tr-TR" sz="2200" dirty="0" smtClean="0"/>
              <a:t> Development’’ adı altında kurulan uluslararası bir örgüttür. Daha çok gelişmekte olan ülkelere uzun vadeli proje kredileri sağlamaktadır.</a:t>
            </a:r>
            <a:endParaRPr lang="tr-TR" sz="2200" i="1" u="sng" dirty="0" smtClean="0"/>
          </a:p>
        </p:txBody>
      </p:sp>
    </p:spTree>
    <p:extLst>
      <p:ext uri="{BB962C8B-B14F-4D97-AF65-F5344CB8AC3E}">
        <p14:creationId xmlns:p14="http://schemas.microsoft.com/office/powerpoint/2010/main" val="3415621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7931224" cy="6048672"/>
          </a:xfrm>
        </p:spPr>
        <p:txBody>
          <a:bodyPr>
            <a:normAutofit/>
          </a:bodyPr>
          <a:lstStyle/>
          <a:p>
            <a:pPr marL="36576" indent="0">
              <a:buNone/>
            </a:pPr>
            <a:r>
              <a:rPr lang="tr-TR" sz="2200" i="1" u="sng" dirty="0" smtClean="0"/>
              <a:t>Enflasyon: </a:t>
            </a:r>
            <a:r>
              <a:rPr lang="tr-TR" sz="2200" dirty="0" smtClean="0"/>
              <a:t>Fiyatlar genel seviyesindeki değişimdir.</a:t>
            </a:r>
          </a:p>
          <a:p>
            <a:pPr marL="36576" indent="0">
              <a:buNone/>
            </a:pPr>
            <a:endParaRPr lang="tr-TR" sz="2200" i="1" u="sng" dirty="0"/>
          </a:p>
          <a:p>
            <a:pPr marL="36576" indent="0">
              <a:buNone/>
            </a:pPr>
            <a:r>
              <a:rPr lang="tr-TR" sz="2200" i="1" u="sng" dirty="0" smtClean="0"/>
              <a:t>Enflasyon Hedeflemesi: </a:t>
            </a:r>
            <a:r>
              <a:rPr lang="tr-TR" sz="2200" dirty="0" smtClean="0"/>
              <a:t>Merkez bankalarının genellikle hükümetlerle birlikte, para politikası amacı olarak belli bir enflasyon rakamını hedeflemektedir. Bu tür bir uygulamada hedeflenen enflasyonun, beklentileri etkileyebildiği ölçüde, nominal çapa görevini üstlenmesi öngörülür. Diğer politikalardan hedefinin net bir şekilde kamuoyuna duyurulması ve bu konuda doğrudan sorumluluk alınmasıdır.</a:t>
            </a:r>
          </a:p>
          <a:p>
            <a:pPr marL="36576" indent="0">
              <a:buNone/>
            </a:pPr>
            <a:endParaRPr lang="tr-TR" sz="2200" i="1" u="sng" dirty="0" smtClean="0"/>
          </a:p>
          <a:p>
            <a:pPr marL="36576" indent="0">
              <a:buNone/>
            </a:pPr>
            <a:r>
              <a:rPr lang="tr-TR" sz="2200" i="1" u="sng" dirty="0" smtClean="0"/>
              <a:t>Para Kurulu: </a:t>
            </a:r>
            <a:r>
              <a:rPr lang="tr-TR" sz="2200" dirty="0" smtClean="0"/>
              <a:t>Döviz kuru rejimlerinden biridir. Bu tür bir uygulamada, ulusal paranın değeri yabancı bir para birimine veya yabancı para birimlerinden oluşan bir sepete karşı sabitlenir.</a:t>
            </a:r>
          </a:p>
          <a:p>
            <a:pPr marL="36576" indent="0">
              <a:buNone/>
            </a:pPr>
            <a:endParaRPr lang="tr-TR" sz="2200" i="1" u="sng" dirty="0" smtClean="0"/>
          </a:p>
        </p:txBody>
      </p:sp>
    </p:spTree>
    <p:extLst>
      <p:ext uri="{BB962C8B-B14F-4D97-AF65-F5344CB8AC3E}">
        <p14:creationId xmlns:p14="http://schemas.microsoft.com/office/powerpoint/2010/main" val="1131549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075240" cy="5976664"/>
          </a:xfrm>
        </p:spPr>
        <p:txBody>
          <a:bodyPr>
            <a:normAutofit/>
          </a:bodyPr>
          <a:lstStyle/>
          <a:p>
            <a:pPr marL="36576" indent="0">
              <a:buNone/>
            </a:pPr>
            <a:r>
              <a:rPr lang="tr-TR" sz="2200" i="1" u="sng" dirty="0" smtClean="0"/>
              <a:t>Para Piyasası: </a:t>
            </a:r>
            <a:r>
              <a:rPr lang="tr-TR" sz="2200" dirty="0" smtClean="0"/>
              <a:t>Kısa vadeli yüksek likiditeye sahip finansal enstrümanların işlem gördüğü piyasalardır. </a:t>
            </a:r>
          </a:p>
          <a:p>
            <a:pPr marL="36576" indent="0">
              <a:buNone/>
            </a:pPr>
            <a:endParaRPr lang="tr-TR" sz="2200" i="1" u="sng" dirty="0" smtClean="0"/>
          </a:p>
          <a:p>
            <a:pPr marL="36576" indent="0">
              <a:buNone/>
            </a:pPr>
            <a:r>
              <a:rPr lang="tr-TR" sz="2200" i="1" u="sng" dirty="0" smtClean="0"/>
              <a:t>Parite: </a:t>
            </a:r>
            <a:r>
              <a:rPr lang="tr-TR" sz="2200" dirty="0" smtClean="0"/>
              <a:t>Bir ülkenin parası esas alınarak diğer ülke parasının bu esas alınan ülke parası karşısındaki değeridir.</a:t>
            </a:r>
          </a:p>
          <a:p>
            <a:pPr marL="36576" indent="0">
              <a:buNone/>
            </a:pPr>
            <a:endParaRPr lang="tr-TR" sz="2200" i="1" u="sng" dirty="0" smtClean="0"/>
          </a:p>
          <a:p>
            <a:pPr marL="36576" indent="0">
              <a:buNone/>
            </a:pPr>
            <a:r>
              <a:rPr lang="tr-TR" sz="2200" i="1" u="sng" dirty="0" smtClean="0"/>
              <a:t>Reeskont: </a:t>
            </a:r>
            <a:r>
              <a:rPr lang="tr-TR" sz="2200" dirty="0" err="1" smtClean="0"/>
              <a:t>İskonto</a:t>
            </a:r>
            <a:r>
              <a:rPr lang="tr-TR" sz="2200" dirty="0" smtClean="0"/>
              <a:t> edilmiş, diğer bir deyişle bir bedel karşılığı el değiştirmiş olan kıymetlerin yeniden bir bedel karşılığı el değiştirmesini ifade eder.</a:t>
            </a:r>
          </a:p>
          <a:p>
            <a:pPr marL="36576" indent="0">
              <a:buNone/>
            </a:pPr>
            <a:endParaRPr lang="tr-TR" sz="2200" i="1" u="sng" dirty="0"/>
          </a:p>
          <a:p>
            <a:pPr marL="36576" indent="0">
              <a:buNone/>
            </a:pPr>
            <a:r>
              <a:rPr lang="tr-TR" sz="2200" i="1" u="sng" dirty="0" smtClean="0"/>
              <a:t>Repo: </a:t>
            </a:r>
            <a:r>
              <a:rPr lang="tr-TR" sz="2200" dirty="0" smtClean="0"/>
              <a:t>Bir kıymetin belli bir tarihte, belli bir orandan geri satım vaadi ile alımını ifade eder.</a:t>
            </a:r>
          </a:p>
          <a:p>
            <a:pPr marL="36576" indent="0">
              <a:buNone/>
            </a:pPr>
            <a:endParaRPr lang="tr-TR" sz="2200" i="1" u="sng" dirty="0"/>
          </a:p>
        </p:txBody>
      </p:sp>
    </p:spTree>
    <p:extLst>
      <p:ext uri="{BB962C8B-B14F-4D97-AF65-F5344CB8AC3E}">
        <p14:creationId xmlns:p14="http://schemas.microsoft.com/office/powerpoint/2010/main" val="1741762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76672"/>
            <a:ext cx="8003232" cy="6048672"/>
          </a:xfrm>
        </p:spPr>
        <p:txBody>
          <a:bodyPr>
            <a:normAutofit/>
          </a:bodyPr>
          <a:lstStyle/>
          <a:p>
            <a:pPr marL="36576" indent="0">
              <a:buNone/>
            </a:pPr>
            <a:r>
              <a:rPr lang="tr-TR" sz="2200" i="1" u="sng" dirty="0" smtClean="0"/>
              <a:t>Resesyon: </a:t>
            </a:r>
            <a:r>
              <a:rPr lang="tr-TR" sz="2200" dirty="0" smtClean="0"/>
              <a:t>Ekonomik büyümenin belirli bir süre negatif ya da yavaş olmasıdır.</a:t>
            </a:r>
          </a:p>
          <a:p>
            <a:pPr marL="36576" indent="0">
              <a:buNone/>
            </a:pPr>
            <a:endParaRPr lang="tr-TR" sz="2200" i="1" u="sng" dirty="0"/>
          </a:p>
          <a:p>
            <a:pPr marL="36576" indent="0">
              <a:buNone/>
            </a:pPr>
            <a:r>
              <a:rPr lang="tr-TR" sz="2200" i="1" u="sng" dirty="0" smtClean="0"/>
              <a:t>Revalüasyon: </a:t>
            </a:r>
            <a:r>
              <a:rPr lang="tr-TR" sz="2200" dirty="0" smtClean="0"/>
              <a:t>Ulusal paranın yabancı paralar karşısındaki değerinin artmasını ifade eder.</a:t>
            </a:r>
          </a:p>
          <a:p>
            <a:pPr marL="36576" indent="0">
              <a:buNone/>
            </a:pPr>
            <a:endParaRPr lang="tr-TR" sz="2200" i="1" u="sng" dirty="0"/>
          </a:p>
          <a:p>
            <a:pPr marL="36576" indent="0">
              <a:buNone/>
            </a:pPr>
            <a:r>
              <a:rPr lang="tr-TR" sz="2200" i="1" u="sng" dirty="0" smtClean="0"/>
              <a:t>Sabit Kur Sistemi: </a:t>
            </a:r>
            <a:r>
              <a:rPr lang="tr-TR" sz="2200" dirty="0" smtClean="0"/>
              <a:t>Ulusal bir paranın yabancı bir para veya paralardan oluşan bir sepet değerine sabitlendiği ve bu değerin sürmesinin para otoritesi tarafından bazen açık bazen de </a:t>
            </a:r>
            <a:r>
              <a:rPr lang="tr-TR" sz="2200" dirty="0" err="1" smtClean="0"/>
              <a:t>zimni</a:t>
            </a:r>
            <a:r>
              <a:rPr lang="tr-TR" sz="2200" dirty="0" smtClean="0"/>
              <a:t> olarak garanti edildiği sistemlerdir.</a:t>
            </a:r>
          </a:p>
          <a:p>
            <a:pPr marL="36576" indent="0">
              <a:buNone/>
            </a:pPr>
            <a:endParaRPr lang="tr-TR" sz="2200" i="1" u="sng" dirty="0"/>
          </a:p>
          <a:p>
            <a:pPr marL="36576" indent="0">
              <a:buNone/>
            </a:pPr>
            <a:r>
              <a:rPr lang="tr-TR" sz="2200" i="1" u="sng" dirty="0" smtClean="0"/>
              <a:t>Satın Alma Gücü Paritesi: </a:t>
            </a:r>
            <a:r>
              <a:rPr lang="tr-TR" sz="2200" dirty="0" smtClean="0"/>
              <a:t>Belli bir sepetteki ticarete konu olan benzer mal ve hizmetlerin farklı ülkelerdeki fiyatlarını birbirine eşitleyen döviz kurudur.</a:t>
            </a:r>
            <a:endParaRPr lang="tr-TR" sz="2200" i="1" u="sng" dirty="0"/>
          </a:p>
        </p:txBody>
      </p:sp>
    </p:spTree>
    <p:extLst>
      <p:ext uri="{BB962C8B-B14F-4D97-AF65-F5344CB8AC3E}">
        <p14:creationId xmlns:p14="http://schemas.microsoft.com/office/powerpoint/2010/main" val="1873590319"/>
      </p:ext>
    </p:extLst>
  </p:cSld>
  <p:clrMapOvr>
    <a:masterClrMapping/>
  </p:clrMapOvr>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268</TotalTime>
  <Words>1891</Words>
  <Application>Microsoft Office PowerPoint</Application>
  <PresentationFormat>Ekran Gösterisi (4:3)</PresentationFormat>
  <Paragraphs>107</Paragraphs>
  <Slides>24</Slides>
  <Notes>0</Notes>
  <HiddenSlides>0</HiddenSlides>
  <MMClips>0</MMClips>
  <ScaleCrop>false</ScaleCrop>
  <HeadingPairs>
    <vt:vector size="4" baseType="variant">
      <vt:variant>
        <vt:lpstr>Tema</vt:lpstr>
      </vt:variant>
      <vt:variant>
        <vt:i4>1</vt:i4>
      </vt:variant>
      <vt:variant>
        <vt:lpstr>Slayt Başlıkları</vt:lpstr>
      </vt:variant>
      <vt:variant>
        <vt:i4>24</vt:i4>
      </vt:variant>
    </vt:vector>
  </HeadingPairs>
  <TitlesOfParts>
    <vt:vector size="25" baseType="lpstr">
      <vt:lpstr>Teknik</vt:lpstr>
      <vt:lpstr>Toplumsal Bir kurum olarak iktisat/ekonomi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Toplumsal Bir kurum olarak iktisat/ekonomi</dc:title>
  <dc:creator>tolga tuncel</dc:creator>
  <cp:lastModifiedBy>DOGAN</cp:lastModifiedBy>
  <cp:revision>21</cp:revision>
  <dcterms:created xsi:type="dcterms:W3CDTF">2017-12-23T17:59:06Z</dcterms:created>
  <dcterms:modified xsi:type="dcterms:W3CDTF">2018-02-23T11:05:58Z</dcterms:modified>
</cp:coreProperties>
</file>