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</p:sldIdLst>
  <p:sldSz cx="12192000" cy="6858000"/>
  <p:notesSz cx="6858000" cy="9144000"/>
  <p:custShowLst>
    <p:custShow name="Özel Gösteri 1" id="0">
      <p:sldLst>
        <p:sld r:id="rId2"/>
      </p:sldLst>
    </p:custShow>
  </p:custShow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6460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390429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0032324"/>
      </p:ext>
    </p:extLst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813312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8761468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785321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621743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5775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612752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962364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92261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69250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71884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7345616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226164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722515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899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PSİKODİNAMİK YAKLAŞIM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tr-TR" dirty="0"/>
              <a:t>Arş. Gör. Dr. Münevver ERYALÇIN</a:t>
            </a:r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1225869"/>
      </p:ext>
    </p:extLst>
  </p:cSld>
  <p:clrMapOvr>
    <a:masterClrMapping/>
  </p:clrMapOvr>
  <p:transition>
    <p:pull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60000"/>
              </a:lnSpc>
            </a:pPr>
            <a:r>
              <a:rPr lang="tr-TR" dirty="0" err="1"/>
              <a:t>Oedipus</a:t>
            </a:r>
            <a:r>
              <a:rPr lang="tr-TR" dirty="0"/>
              <a:t> ve </a:t>
            </a:r>
            <a:r>
              <a:rPr lang="tr-TR" dirty="0" err="1"/>
              <a:t>Electra</a:t>
            </a:r>
            <a:r>
              <a:rPr lang="tr-TR" dirty="0"/>
              <a:t> kompleksleri bu aşamada gelişmeye başlar. Yunan efsanesine göre, kral </a:t>
            </a:r>
            <a:r>
              <a:rPr lang="tr-TR" dirty="0" err="1"/>
              <a:t>Oedipus</a:t>
            </a:r>
            <a:r>
              <a:rPr lang="tr-TR" dirty="0"/>
              <a:t> farkında olmayarak annesine aşık olur ve babasını öldürür. </a:t>
            </a:r>
          </a:p>
          <a:p>
            <a:pPr>
              <a:lnSpc>
                <a:spcPct val="160000"/>
              </a:lnSpc>
            </a:pPr>
            <a:r>
              <a:rPr lang="tr-TR" dirty="0"/>
              <a:t>Benzer şekilde </a:t>
            </a:r>
            <a:r>
              <a:rPr lang="tr-TR" dirty="0" err="1"/>
              <a:t>Elecktra</a:t>
            </a:r>
            <a:r>
              <a:rPr lang="tr-TR" dirty="0"/>
              <a:t> kompleksinde de kız çocukları içgüdüsel bir şekilde babalarına aşık olurlar ve hem cins ebeveynini kıskanırlar. </a:t>
            </a:r>
          </a:p>
          <a:p>
            <a:pPr>
              <a:lnSpc>
                <a:spcPct val="160000"/>
              </a:lnSpc>
            </a:pPr>
            <a:r>
              <a:rPr lang="tr-TR" dirty="0"/>
              <a:t>Bu durum sağlıklı gelişim gösteren çocuklarda bu dönem içinde çözülür; fakat çözümlenemezse karşı cins ebeveynlerine karşılıksız sevgi duyarlar ve olgunlaşmamış davranış örüntüleri içine girerler.</a:t>
            </a:r>
          </a:p>
          <a:p>
            <a:pPr>
              <a:lnSpc>
                <a:spcPct val="160000"/>
              </a:lnSpc>
            </a:pPr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Gizil dönem (5 ila 7 yaş) </a:t>
            </a:r>
            <a:r>
              <a:rPr lang="tr-TR" dirty="0" err="1"/>
              <a:t>fallik</a:t>
            </a:r>
            <a:r>
              <a:rPr lang="tr-TR" dirty="0"/>
              <a:t> dönemden sonra başlar. Yetişkin cinselliğinden önceki geçiş aşamasıdır.</a:t>
            </a:r>
          </a:p>
          <a:p>
            <a:r>
              <a:rPr lang="tr-TR" dirty="0" err="1"/>
              <a:t>Genital</a:t>
            </a:r>
            <a:r>
              <a:rPr lang="tr-TR" dirty="0"/>
              <a:t> dönem duygusal ve cinsel gelişimin bir bütünüdür ve yetişkinliği tanımlar.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>
                <a:latin typeface="Times New Roman"/>
                <a:ea typeface="Calibri"/>
                <a:cs typeface="Times New Roman"/>
              </a:rPr>
              <a:t>KAYNAKÇA</a:t>
            </a:r>
            <a:endParaRPr lang="tr-TR" dirty="0">
              <a:latin typeface="Times New Roman"/>
              <a:ea typeface="Calibri"/>
              <a:cs typeface="Times New Roman"/>
            </a:endParaRPr>
          </a:p>
          <a:p>
            <a:endParaRPr lang="tr-TR" dirty="0">
              <a:latin typeface="Times New Roman"/>
              <a:ea typeface="Calibri"/>
              <a:cs typeface="Times New Roman"/>
            </a:endParaRPr>
          </a:p>
          <a:p>
            <a:r>
              <a:rPr lang="tr-TR" dirty="0" err="1">
                <a:latin typeface="Times New Roman"/>
                <a:ea typeface="Calibri"/>
                <a:cs typeface="Times New Roman"/>
              </a:rPr>
              <a:t>Maguire</a:t>
            </a:r>
            <a:r>
              <a:rPr lang="tr-TR" dirty="0">
                <a:latin typeface="Times New Roman"/>
                <a:ea typeface="Calibri"/>
                <a:cs typeface="Times New Roman"/>
              </a:rPr>
              <a:t>, L. (2002).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Clinical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Social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Work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.</a:t>
            </a:r>
            <a:r>
              <a:rPr lang="tr-TR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Canada</a:t>
            </a:r>
            <a:r>
              <a:rPr lang="tr-TR" dirty="0">
                <a:latin typeface="Times New Roman"/>
                <a:ea typeface="Calibri"/>
                <a:cs typeface="Times New Roman"/>
              </a:rPr>
              <a:t>: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Brooks</a:t>
            </a:r>
            <a:r>
              <a:rPr lang="tr-TR" dirty="0">
                <a:latin typeface="Times New Roman"/>
                <a:ea typeface="Calibri"/>
                <a:cs typeface="Times New Roman"/>
              </a:rPr>
              <a:t>/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Cole</a:t>
            </a:r>
            <a:r>
              <a:rPr lang="tr-TR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Product</a:t>
            </a:r>
            <a:r>
              <a:rPr lang="tr-TR" dirty="0">
                <a:latin typeface="Times New Roman"/>
                <a:ea typeface="Calibri"/>
                <a:cs typeface="Times New Roman"/>
              </a:rPr>
              <a:t>.</a:t>
            </a:r>
            <a:endParaRPr lang="tr-TR" dirty="0">
              <a:latin typeface="Calibri"/>
              <a:ea typeface="Calibri"/>
              <a:cs typeface="Times New Roman"/>
            </a:endParaRPr>
          </a:p>
          <a:p>
            <a:endParaRPr lang="tr-TR" dirty="0">
              <a:latin typeface="Times New Roman"/>
              <a:ea typeface="Calibri"/>
              <a:cs typeface="Times New Roman"/>
            </a:endParaRPr>
          </a:p>
          <a:p>
            <a:r>
              <a:rPr lang="tr-TR" dirty="0" err="1">
                <a:latin typeface="Times New Roman"/>
                <a:ea typeface="Calibri"/>
                <a:cs typeface="Times New Roman"/>
              </a:rPr>
              <a:t>Payne</a:t>
            </a:r>
            <a:r>
              <a:rPr lang="tr-TR" dirty="0">
                <a:latin typeface="Times New Roman"/>
                <a:ea typeface="Calibri"/>
                <a:cs typeface="Times New Roman"/>
              </a:rPr>
              <a:t>, M. (1997). 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Modern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Social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Work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Theory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.</a:t>
            </a:r>
            <a:r>
              <a:rPr lang="tr-TR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London</a:t>
            </a:r>
            <a:r>
              <a:rPr lang="tr-TR" dirty="0">
                <a:latin typeface="Times New Roman"/>
                <a:ea typeface="Calibri"/>
                <a:cs typeface="Times New Roman"/>
              </a:rPr>
              <a:t>: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Macmillan</a:t>
            </a:r>
            <a:r>
              <a:rPr lang="tr-TR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Press</a:t>
            </a:r>
            <a:r>
              <a:rPr lang="tr-TR" dirty="0">
                <a:latin typeface="Times New Roman"/>
                <a:ea typeface="Calibri"/>
                <a:cs typeface="Times New Roman"/>
              </a:rPr>
              <a:t>.</a:t>
            </a:r>
            <a:endParaRPr lang="tr-TR" dirty="0">
              <a:latin typeface="Calibri"/>
              <a:ea typeface="Calibri"/>
              <a:cs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Gelişim dönemlerindeki unutulmuş ya da bastırılmış duygular ihmal ve istismar gibi travmalar, aile hikayesi ve çocukluğa dair bilgiler, müracaatçının davranış ve işlevselliğini anlamada esastır. </a:t>
            </a:r>
          </a:p>
          <a:p>
            <a:r>
              <a:rPr lang="tr-TR" dirty="0" err="1"/>
              <a:t>Psikoanalitik</a:t>
            </a:r>
            <a:r>
              <a:rPr lang="tr-TR" dirty="0"/>
              <a:t> teori ve uygulamanın dört temel varyasyonu vardır: </a:t>
            </a:r>
          </a:p>
          <a:p>
            <a:r>
              <a:rPr lang="tr-TR" dirty="0"/>
              <a:t>a) yalnızca </a:t>
            </a:r>
            <a:r>
              <a:rPr lang="tr-TR" dirty="0" err="1"/>
              <a:t>Freudyen</a:t>
            </a:r>
            <a:r>
              <a:rPr lang="tr-TR" dirty="0"/>
              <a:t> analizler, </a:t>
            </a:r>
          </a:p>
          <a:p>
            <a:r>
              <a:rPr lang="tr-TR" dirty="0"/>
              <a:t>b) </a:t>
            </a:r>
            <a:r>
              <a:rPr lang="tr-TR" dirty="0" err="1"/>
              <a:t>psikoanalitik</a:t>
            </a:r>
            <a:r>
              <a:rPr lang="tr-TR" dirty="0"/>
              <a:t> psikoterapi, </a:t>
            </a:r>
          </a:p>
          <a:p>
            <a:r>
              <a:rPr lang="tr-TR" dirty="0"/>
              <a:t>c) ego-psikolojik müdahale, </a:t>
            </a:r>
          </a:p>
          <a:p>
            <a:r>
              <a:rPr lang="tr-TR" dirty="0"/>
              <a:t>d) </a:t>
            </a:r>
            <a:r>
              <a:rPr lang="tr-TR" dirty="0" err="1"/>
              <a:t>psiko</a:t>
            </a:r>
            <a:r>
              <a:rPr lang="tr-TR" dirty="0"/>
              <a:t>-sosyal tedavi. 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Freud’a göre kişilik, </a:t>
            </a:r>
            <a:r>
              <a:rPr lang="tr-TR" dirty="0" err="1"/>
              <a:t>id</a:t>
            </a:r>
            <a:r>
              <a:rPr lang="tr-TR" dirty="0"/>
              <a:t>, ego ve </a:t>
            </a:r>
            <a:r>
              <a:rPr lang="tr-TR" dirty="0" err="1"/>
              <a:t>süperegodan</a:t>
            </a:r>
            <a:r>
              <a:rPr lang="tr-TR" dirty="0"/>
              <a:t> oluşur. </a:t>
            </a:r>
            <a:r>
              <a:rPr lang="tr-TR" dirty="0" err="1"/>
              <a:t>İd</a:t>
            </a:r>
            <a:r>
              <a:rPr lang="tr-TR" dirty="0"/>
              <a:t> kişiliğin en ilkel ve en temel bileşenidir. </a:t>
            </a:r>
            <a:r>
              <a:rPr lang="tr-TR" dirty="0" err="1"/>
              <a:t>İd</a:t>
            </a:r>
            <a:r>
              <a:rPr lang="tr-TR" dirty="0"/>
              <a:t> doğuştan vardır ve daima hazzı arar. Ego ve </a:t>
            </a:r>
            <a:r>
              <a:rPr lang="tr-TR" dirty="0" err="1"/>
              <a:t>süperego</a:t>
            </a:r>
            <a:r>
              <a:rPr lang="tr-TR" dirty="0"/>
              <a:t> </a:t>
            </a:r>
            <a:r>
              <a:rPr lang="tr-TR" dirty="0" err="1"/>
              <a:t>idden</a:t>
            </a:r>
            <a:r>
              <a:rPr lang="tr-TR" dirty="0"/>
              <a:t> gelişir. </a:t>
            </a:r>
            <a:r>
              <a:rPr lang="tr-TR" dirty="0" err="1"/>
              <a:t>İd</a:t>
            </a:r>
            <a:r>
              <a:rPr lang="tr-TR" dirty="0"/>
              <a:t> haz tarafından yönetilir.</a:t>
            </a:r>
          </a:p>
        </p:txBody>
      </p:sp>
    </p:spTree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Ego </a:t>
            </a:r>
            <a:r>
              <a:rPr lang="tr-TR" dirty="0" err="1"/>
              <a:t>idden</a:t>
            </a:r>
            <a:r>
              <a:rPr lang="tr-TR" dirty="0"/>
              <a:t> gelişir ve kişiliğin daha </a:t>
            </a:r>
            <a:r>
              <a:rPr lang="tr-TR" dirty="0" err="1"/>
              <a:t>realistik</a:t>
            </a:r>
            <a:r>
              <a:rPr lang="tr-TR" dirty="0"/>
              <a:t> bir düzenleyicisidir. Ego, </a:t>
            </a:r>
            <a:r>
              <a:rPr lang="tr-TR" dirty="0" err="1"/>
              <a:t>id</a:t>
            </a:r>
            <a:r>
              <a:rPr lang="tr-TR" dirty="0"/>
              <a:t> ile üst ben arasında dengeyi kurmaya çalışan bir tür danışmandır. </a:t>
            </a:r>
          </a:p>
          <a:p>
            <a:pPr>
              <a:lnSpc>
                <a:spcPct val="150000"/>
              </a:lnSpc>
            </a:pPr>
            <a:r>
              <a:rPr lang="tr-TR" dirty="0"/>
              <a:t>Ego </a:t>
            </a:r>
            <a:r>
              <a:rPr lang="tr-TR" dirty="0" err="1"/>
              <a:t>süperegonun</a:t>
            </a:r>
            <a:r>
              <a:rPr lang="tr-TR" dirty="0"/>
              <a:t> ortaya koyduğu koşulları iyice inceler, gerçekçi bir değerlendirme yapar ve idin isteklerini, bu değerlendirmenin sonucunda ulaştığı sonuçlara göre kısmen ya da tamamen gerçekleştirir. 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60000"/>
              </a:lnSpc>
            </a:pPr>
            <a:r>
              <a:rPr lang="tr-TR" dirty="0" err="1"/>
              <a:t>Süperego</a:t>
            </a:r>
            <a:r>
              <a:rPr lang="tr-TR" dirty="0"/>
              <a:t>, ego ideali ve vicdandan oluşur. </a:t>
            </a:r>
            <a:r>
              <a:rPr lang="tr-TR" dirty="0" err="1"/>
              <a:t>Süperego</a:t>
            </a:r>
            <a:r>
              <a:rPr lang="tr-TR" dirty="0"/>
              <a:t> yaş ilerledikçe gelişmeye başlar. </a:t>
            </a:r>
            <a:r>
              <a:rPr lang="tr-TR" dirty="0" err="1"/>
              <a:t>Süperego</a:t>
            </a:r>
            <a:r>
              <a:rPr lang="tr-TR" dirty="0"/>
              <a:t> geleneksel değerler ve toplum kurallarından oluşur. </a:t>
            </a:r>
          </a:p>
          <a:p>
            <a:pPr>
              <a:lnSpc>
                <a:spcPct val="160000"/>
              </a:lnSpc>
            </a:pPr>
            <a:r>
              <a:rPr lang="tr-TR" dirty="0"/>
              <a:t>Kişilik üç ayrı parça olarak değil, bir bütün olarak işler. Bir diğer anlamda, </a:t>
            </a:r>
            <a:r>
              <a:rPr lang="tr-TR" dirty="0" err="1"/>
              <a:t>id</a:t>
            </a:r>
            <a:r>
              <a:rPr lang="tr-TR" dirty="0"/>
              <a:t> kişiliğin biyolojik bölümünü, ego psikolojik ve süper ego toplumsal bölümlerini oluştururlar.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err="1"/>
              <a:t>Psikoanalitik</a:t>
            </a:r>
            <a:r>
              <a:rPr lang="tr-TR" dirty="0"/>
              <a:t> yaklaşımı kullanan </a:t>
            </a:r>
            <a:r>
              <a:rPr lang="tr-TR" dirty="0" err="1"/>
              <a:t>klinisyenler</a:t>
            </a:r>
            <a:r>
              <a:rPr lang="tr-TR" dirty="0"/>
              <a:t> bireylerin nasıl büyüyüp geliştiğini anlamaya çalışırlar. Bu yaklaşım </a:t>
            </a:r>
            <a:r>
              <a:rPr lang="tr-TR" dirty="0" err="1"/>
              <a:t>Freudyen</a:t>
            </a:r>
            <a:r>
              <a:rPr lang="tr-TR" dirty="0"/>
              <a:t> teorinin gelişim aşamalarını izler. Bu aşamalar bireyin geçtiği oral, anal, </a:t>
            </a:r>
            <a:r>
              <a:rPr lang="tr-TR" dirty="0" err="1"/>
              <a:t>fallik</a:t>
            </a:r>
            <a:r>
              <a:rPr lang="tr-TR" dirty="0"/>
              <a:t>, gizil ve </a:t>
            </a:r>
            <a:r>
              <a:rPr lang="tr-TR" dirty="0" err="1"/>
              <a:t>genital</a:t>
            </a:r>
            <a:r>
              <a:rPr lang="tr-TR" dirty="0"/>
              <a:t> aşamalardır. </a:t>
            </a:r>
          </a:p>
          <a:p>
            <a:pPr>
              <a:lnSpc>
                <a:spcPct val="200000"/>
              </a:lnSpc>
            </a:pPr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Bu teoriye göre bireyin gelişiminin tüm aşamalarında birey, </a:t>
            </a:r>
            <a:r>
              <a:rPr lang="tr-TR" dirty="0" err="1"/>
              <a:t>anksiyete</a:t>
            </a:r>
            <a:r>
              <a:rPr lang="tr-TR" dirty="0"/>
              <a:t>, stres ya da travmanın bir sonucu olarak herhangi bir aşamada takılıp kalabilir. </a:t>
            </a:r>
          </a:p>
          <a:p>
            <a:pPr>
              <a:lnSpc>
                <a:spcPct val="150000"/>
              </a:lnSpc>
            </a:pPr>
            <a:r>
              <a:rPr lang="tr-TR" dirty="0"/>
              <a:t>Ayrıca bireyler, tehdit edici ya da güvensiz bir durum hissettiklerinde bir önceki aşamaya da gerileyebilirler.</a:t>
            </a:r>
          </a:p>
          <a:p>
            <a:pPr>
              <a:lnSpc>
                <a:spcPct val="150000"/>
              </a:lnSpc>
            </a:pPr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Oral dönem (doğum-18ay) birincil-ilkel bir aşamadır. Bebeğin enerjisi yeme, emme ve ağızda odaklanır. </a:t>
            </a:r>
          </a:p>
          <a:p>
            <a:pPr>
              <a:lnSpc>
                <a:spcPct val="150000"/>
              </a:lnSpc>
            </a:pPr>
            <a:r>
              <a:rPr lang="tr-TR" dirty="0"/>
              <a:t>Bu aşamada takılma bireyin sonraki yaşam dönemlerinde şizofreni ve </a:t>
            </a:r>
            <a:r>
              <a:rPr lang="tr-TR" dirty="0" err="1"/>
              <a:t>psikotik</a:t>
            </a:r>
            <a:r>
              <a:rPr lang="tr-TR" dirty="0"/>
              <a:t> depresyon gibi rahatsızlıklara neden olabilir.</a:t>
            </a:r>
          </a:p>
          <a:p>
            <a:pPr>
              <a:lnSpc>
                <a:spcPct val="150000"/>
              </a:lnSpc>
            </a:pPr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Anal dönem (18 ay-3 yaş)  tuvalet eğitimine ve dışkıyı tutma ya da söyleme konusunda gelişen bir disipline vurgu yapar. </a:t>
            </a:r>
          </a:p>
          <a:p>
            <a:pPr>
              <a:lnSpc>
                <a:spcPct val="150000"/>
              </a:lnSpc>
            </a:pPr>
            <a:r>
              <a:rPr lang="tr-TR" dirty="0"/>
              <a:t>Tuvalet eğitimi çok önemli bir aşamadır çünkü çocuk tuvaletini söyleme ya da tutma konusundaki gücünün farkında olduğunu gösterir.</a:t>
            </a:r>
          </a:p>
          <a:p>
            <a:pPr>
              <a:lnSpc>
                <a:spcPct val="160000"/>
              </a:lnSpc>
            </a:pPr>
            <a:r>
              <a:rPr lang="tr-TR" dirty="0" err="1"/>
              <a:t>Fallik</a:t>
            </a:r>
            <a:r>
              <a:rPr lang="tr-TR" dirty="0"/>
              <a:t> dönem (3 ila 5 yaş) cinselliğe/ cinsel organlara vurgu yapar; gelişmek olan çocuk, cinsel organını gösterme ya da başkalarının onun vücuduna bakmaları konusunda teşvik edilir. </a:t>
            </a:r>
          </a:p>
          <a:p>
            <a:pPr>
              <a:lnSpc>
                <a:spcPct val="160000"/>
              </a:lnSpc>
            </a:pPr>
            <a:r>
              <a:rPr lang="tr-TR" dirty="0"/>
              <a:t>Bu aşamadaki çocuk son derece ben merkezcidir; bunun yanı sıra sevme, beğenilme ve önemsenme bu aşamada daha fazla belirgindir çünkü çocuk daha fazla olgun ilişkiler kurmaya başlar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907</TotalTime>
  <Words>557</Words>
  <Application>Microsoft Office PowerPoint</Application>
  <PresentationFormat>Geniş ekran</PresentationFormat>
  <Paragraphs>32</Paragraphs>
  <Slides>12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  <vt:variant>
        <vt:lpstr>Özel Gösteriler</vt:lpstr>
      </vt:variant>
      <vt:variant>
        <vt:i4>1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3</vt:lpstr>
      <vt:lpstr>Duman</vt:lpstr>
      <vt:lpstr>PSİKODİNAMİK YAKLAŞIM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Özel Gösteri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ABD Sağlık Hizmetleri Reformu</dc:title>
  <dc:creator>toshiba pc</dc:creator>
  <cp:lastModifiedBy>Munevver.Goker</cp:lastModifiedBy>
  <cp:revision>114</cp:revision>
  <dcterms:created xsi:type="dcterms:W3CDTF">2014-05-19T11:47:06Z</dcterms:created>
  <dcterms:modified xsi:type="dcterms:W3CDTF">2021-11-16T14:08:24Z</dcterms:modified>
</cp:coreProperties>
</file>