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968EF-F2DD-47FD-83FF-E19063B3EB70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1EFEF-6A87-4886-B9EB-9667D796C6B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PUKÖ DÖNGÜSÜ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PLANLA </a:t>
            </a:r>
          </a:p>
          <a:p>
            <a:pPr>
              <a:buNone/>
            </a:pPr>
            <a:r>
              <a:rPr lang="tr-TR" dirty="0" smtClean="0"/>
              <a:t>• İş Sağlığı ve Güvenliği açısından amacın belirlenmesi ( neyi başarmak istiyoruz, nerede, ne zaman )</a:t>
            </a:r>
          </a:p>
          <a:p>
            <a:pPr>
              <a:buNone/>
            </a:pPr>
            <a:r>
              <a:rPr lang="tr-TR" dirty="0" smtClean="0"/>
              <a:t> • Mevcut durumu analiz etme</a:t>
            </a:r>
          </a:p>
          <a:p>
            <a:pPr>
              <a:buNone/>
            </a:pPr>
            <a:r>
              <a:rPr lang="tr-TR" dirty="0" smtClean="0"/>
              <a:t> • Hedeflerin belirlenmesi</a:t>
            </a:r>
          </a:p>
          <a:p>
            <a:pPr>
              <a:buNone/>
            </a:pPr>
            <a:r>
              <a:rPr lang="tr-TR" dirty="0" smtClean="0"/>
              <a:t> • Kayıtların analizi </a:t>
            </a:r>
          </a:p>
          <a:p>
            <a:pPr>
              <a:buNone/>
            </a:pPr>
            <a:r>
              <a:rPr lang="tr-TR" dirty="0" smtClean="0"/>
              <a:t>• Tehlikelerin Belirlenmesi</a:t>
            </a:r>
          </a:p>
          <a:p>
            <a:pPr>
              <a:buNone/>
            </a:pPr>
            <a:r>
              <a:rPr lang="tr-TR" dirty="0" smtClean="0"/>
              <a:t> • Risk değerlendirme metodlarının belirlenmesi </a:t>
            </a:r>
          </a:p>
          <a:p>
            <a:pPr>
              <a:buNone/>
            </a:pPr>
            <a:r>
              <a:rPr lang="tr-TR" dirty="0" smtClean="0"/>
              <a:t>• Detaylı plan hazırlaması ( uygulama planı )</a:t>
            </a:r>
          </a:p>
          <a:p>
            <a:pPr>
              <a:buNone/>
            </a:pPr>
            <a:r>
              <a:rPr lang="tr-TR" dirty="0" smtClean="0"/>
              <a:t> • İç talimatlar hazırlama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PUKÖ DÖNGÜSÜ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UYGULA</a:t>
            </a:r>
          </a:p>
          <a:p>
            <a:pPr>
              <a:buNone/>
            </a:pPr>
            <a:r>
              <a:rPr lang="tr-TR" dirty="0" smtClean="0"/>
              <a:t> • Riskleri Değerlendirme </a:t>
            </a:r>
          </a:p>
          <a:p>
            <a:pPr>
              <a:buNone/>
            </a:pPr>
            <a:r>
              <a:rPr lang="tr-TR" dirty="0" smtClean="0"/>
              <a:t>• Risklerin kabul edilebilir olup olmadığına karar verme</a:t>
            </a:r>
          </a:p>
          <a:p>
            <a:pPr>
              <a:buNone/>
            </a:pPr>
            <a:r>
              <a:rPr lang="tr-TR" dirty="0" smtClean="0"/>
              <a:t> • Kontrol Önlemlerinin seçimi ve uygulaması</a:t>
            </a:r>
          </a:p>
          <a:p>
            <a:pPr>
              <a:buNone/>
            </a:pPr>
            <a:r>
              <a:rPr lang="tr-TR" dirty="0" smtClean="0"/>
              <a:t> • Her bölümdeki İlgili kişileri bilgilendirme, eğitme ve katılımını sağlama</a:t>
            </a:r>
          </a:p>
          <a:p>
            <a:pPr>
              <a:buNone/>
            </a:pPr>
            <a:r>
              <a:rPr lang="tr-TR" dirty="0" smtClean="0"/>
              <a:t> • Faaliyet planını izleme ve gerçekleştirme</a:t>
            </a:r>
          </a:p>
          <a:p>
            <a:pPr>
              <a:buNone/>
            </a:pPr>
            <a:r>
              <a:rPr lang="tr-TR" dirty="0" smtClean="0"/>
              <a:t> • Uygulama sonuçlarını yakın takip etme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PUKÖ DÖNGÜSÜ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KONTROL ET</a:t>
            </a:r>
          </a:p>
          <a:p>
            <a:pPr>
              <a:buNone/>
            </a:pPr>
            <a:r>
              <a:rPr lang="tr-TR" dirty="0" smtClean="0"/>
              <a:t> • Hedef veya hedeflere ulaşıldı mı? </a:t>
            </a:r>
          </a:p>
          <a:p>
            <a:pPr>
              <a:buNone/>
            </a:pPr>
            <a:r>
              <a:rPr lang="tr-TR" dirty="0" smtClean="0"/>
              <a:t>• İç talimatlar ve yönergeleri gözden geçirme </a:t>
            </a:r>
          </a:p>
          <a:p>
            <a:pPr>
              <a:buNone/>
            </a:pPr>
            <a:r>
              <a:rPr lang="tr-TR" dirty="0" smtClean="0"/>
              <a:t>• Olası sapmaları tespit etme ve kaydetme</a:t>
            </a:r>
          </a:p>
          <a:p>
            <a:pPr>
              <a:buNone/>
            </a:pPr>
            <a:r>
              <a:rPr lang="tr-TR" dirty="0" smtClean="0"/>
              <a:t> • İlgili kişileri bilgilendirme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PUKÖ DÖNGÜSÜ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ÖNLEM AL</a:t>
            </a:r>
          </a:p>
          <a:p>
            <a:pPr>
              <a:buNone/>
            </a:pPr>
            <a:r>
              <a:rPr lang="tr-TR" dirty="0" smtClean="0"/>
              <a:t> • Kalıcı bir denetleme sistemi kurma</a:t>
            </a:r>
          </a:p>
          <a:p>
            <a:pPr>
              <a:buNone/>
            </a:pPr>
            <a:r>
              <a:rPr lang="tr-TR" dirty="0" smtClean="0"/>
              <a:t> • Etkili önlemleri standartlaştırma</a:t>
            </a:r>
          </a:p>
          <a:p>
            <a:pPr>
              <a:buNone/>
            </a:pPr>
            <a:r>
              <a:rPr lang="tr-TR" dirty="0" smtClean="0"/>
              <a:t> • Gerekli eğitim ve yönlendirmeleri sağlama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OHSAS 18001’in oluşturulmasına katkıda bulunan organizasyonlar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tr-TR" dirty="0" smtClean="0"/>
              <a:t>- İngiliz Standartları Enstitüsü (British Standards Institution) </a:t>
            </a:r>
          </a:p>
          <a:p>
            <a:pPr algn="just"/>
            <a:r>
              <a:rPr lang="tr-TR" dirty="0" smtClean="0"/>
              <a:t>- Avustralya Standartları (Standards Australia)</a:t>
            </a:r>
          </a:p>
          <a:p>
            <a:pPr algn="just"/>
            <a:r>
              <a:rPr lang="tr-TR" dirty="0" smtClean="0"/>
              <a:t> - İrlanda Ulusal Standart Kurumu (National Standards Authority of Ireland) - Güney Afrika Standart Bürosu (South African Bureau of Standards) - Malezya- Endüstriyel Araştırma ve Standart Enstitüsü (Standards and Industry Research Institute of Malaysia-Quality)</a:t>
            </a:r>
          </a:p>
          <a:p>
            <a:pPr algn="just"/>
            <a:r>
              <a:rPr lang="tr-TR" dirty="0" smtClean="0"/>
              <a:t> - İspanya Standart ve Sertifikasyon Birliği (Asociacion Espaola de Normalizacion y Certificacion) </a:t>
            </a:r>
          </a:p>
          <a:p>
            <a:pPr algn="just"/>
            <a:r>
              <a:rPr lang="tr-TR" dirty="0" smtClean="0"/>
              <a:t>- Uluslararası Güvenlik Yönetimi Organizasyonu (International Safety Management Organisation Ltd)</a:t>
            </a:r>
          </a:p>
          <a:p>
            <a:pPr algn="just"/>
            <a:r>
              <a:rPr lang="tr-TR" dirty="0" smtClean="0"/>
              <a:t> - SFS Sertifikasyon (SFS Certification)</a:t>
            </a:r>
          </a:p>
          <a:p>
            <a:pPr algn="just"/>
            <a:r>
              <a:rPr lang="tr-TR" dirty="0" smtClean="0"/>
              <a:t> - SGS Yarsley Uluslararası Sertifikasyon Servisi (SGS Yarsley International Certification Services)</a:t>
            </a:r>
          </a:p>
          <a:p>
            <a:pPr algn="just"/>
            <a:r>
              <a:rPr lang="tr-TR" dirty="0" smtClean="0"/>
              <a:t> - Ulusal Kalite Güvence (National Quality Assurance)</a:t>
            </a:r>
          </a:p>
          <a:p>
            <a:pPr algn="just"/>
            <a:r>
              <a:rPr lang="tr-TR" dirty="0" smtClean="0"/>
              <a:t> - Güvence Servisleri (Assurance Services)</a:t>
            </a:r>
          </a:p>
          <a:p>
            <a:pPr algn="just"/>
            <a:r>
              <a:rPr lang="tr-TR" dirty="0" smtClean="0"/>
              <a:t> - Uluslararası Sertifikasyon Servisleri (International Certification Services)</a:t>
            </a:r>
          </a:p>
          <a:p>
            <a:pPr algn="just"/>
            <a:r>
              <a:rPr lang="tr-TR" dirty="0" smtClean="0"/>
              <a:t> - Bureau Veritas Uluslararası Kalite (Bureau Veritas Quality International)</a:t>
            </a:r>
          </a:p>
          <a:p>
            <a:pPr algn="just"/>
            <a:r>
              <a:rPr lang="tr-TR" dirty="0" smtClean="0"/>
              <a:t> - Det Norske Veritas (Det Norske Veritas)</a:t>
            </a:r>
          </a:p>
          <a:p>
            <a:pPr algn="just"/>
            <a:r>
              <a:rPr lang="tr-TR" dirty="0" smtClean="0"/>
              <a:t> - Lloyds Register Kalite Güvence (Lloyds Register Quality Assurance)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OHSAS 18001- İş Sağlığı Ve Güvenliği Yönetim Sisteminin Yararları: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• Bu yönetim sistemi ile zararla sonuçlanabilecek olası tehlikelerin önceden tespiti ve gerekli önlemlerin alınması sağlanır.</a:t>
            </a:r>
          </a:p>
          <a:p>
            <a:r>
              <a:rPr lang="tr-TR" dirty="0" smtClean="0"/>
              <a:t> • Çalışanlar işyerinin olumsuz etkilerinden korunur, rahat ve güvenli bir ortamda çalışmaları sağlanır. </a:t>
            </a:r>
          </a:p>
          <a:p>
            <a:r>
              <a:rPr lang="tr-TR" dirty="0" smtClean="0"/>
              <a:t>• İş kazaları ve meslek hastalıkları sebebiyle oluşabilecek iş gücü ve iş günü kayıplarının en aza indirgenmesi, dolayısıyla iş veriminde artışın sağlanmasıyla üretimin (ürün ve/veya hizmet) korunması sağlanır.</a:t>
            </a:r>
          </a:p>
          <a:p>
            <a:r>
              <a:rPr lang="tr-TR" dirty="0" smtClean="0"/>
              <a:t> • Çalışanların memnuyeti, müşteri memnuyeti ve üretim maliyetlerinde azalma sağlanır.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OHSAS 18001- İş Sağlığı Ve Güvenliği Yönetim Sisteminin Yararları: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• İş kazası ve meslek hastalıklarının oldukça yüksek maliyetleri en aza indirilir.</a:t>
            </a:r>
          </a:p>
          <a:p>
            <a:r>
              <a:rPr lang="tr-TR" dirty="0" smtClean="0"/>
              <a:t> • Çalışma ortamlarında alınan tedbirlerle, işletmeyi tehlikeye sokabilecek yangın, patlama, makine arızaları ve devre dışı kalmaların ortadan kaldırılması işletme güvenliği sağlanır. </a:t>
            </a:r>
          </a:p>
          <a:p>
            <a:r>
              <a:rPr lang="tr-TR" dirty="0" smtClean="0"/>
              <a:t>• Resmi makamlar önünde, organizasyonun iş güvenliğine karşı duyarlı olduğu kanıtlanır ve yasal ceza riski azaltılır.</a:t>
            </a:r>
          </a:p>
          <a:p>
            <a:r>
              <a:rPr lang="tr-TR" dirty="0" smtClean="0"/>
              <a:t> • OHSAS 18001, ISO 9001:2000 ve ISO 14001 ile uyumludur, mevcut kalite sistemi OHSAS 18001’i de içererek var olan alt yapı geliştirilir ve daha kapsamlı hale getirilir.</a:t>
            </a:r>
          </a:p>
          <a:p>
            <a:r>
              <a:rPr lang="tr-TR" dirty="0" smtClean="0"/>
              <a:t> • İsteyen işyerleri, OHSAS 18001'e göre oluşturdukları yönetim sistemini belgelendirebilirler. </a:t>
            </a:r>
          </a:p>
          <a:p>
            <a:r>
              <a:rPr lang="tr-TR" dirty="0" smtClean="0"/>
              <a:t>• Bu yönetim sistemi, işletmede çalışanların sağlığını dolayısı ile verimliliği ve üretimi de arttıran </a:t>
            </a:r>
            <a:r>
              <a:rPr lang="tr-TR" smtClean="0"/>
              <a:t>bir faktördür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562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İŞ SAĞLIĞI VE GÜVENLİĞİ </vt:lpstr>
      <vt:lpstr>PUKÖ DÖNGÜSÜ</vt:lpstr>
      <vt:lpstr>PUKÖ DÖNGÜSÜ</vt:lpstr>
      <vt:lpstr>PUKÖ DÖNGÜSÜ</vt:lpstr>
      <vt:lpstr>PUKÖ DÖNGÜSÜ</vt:lpstr>
      <vt:lpstr>OHSAS 18001’in oluşturulmasına katkıda bulunan organizasyonlar </vt:lpstr>
      <vt:lpstr>OHSAS 18001- İş Sağlığı Ve Güvenliği Yönetim Sisteminin Yararları:</vt:lpstr>
      <vt:lpstr>OHSAS 18001- İş Sağlığı Ve Güvenliği Yönetim Sisteminin Yararları: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 </dc:title>
  <dc:creator>Tuğba&amp;Cihan</dc:creator>
  <cp:lastModifiedBy>Tuğba&amp;Cihan</cp:lastModifiedBy>
  <cp:revision>1</cp:revision>
  <dcterms:created xsi:type="dcterms:W3CDTF">2020-02-16T16:50:29Z</dcterms:created>
  <dcterms:modified xsi:type="dcterms:W3CDTF">2020-02-16T17:00:18Z</dcterms:modified>
</cp:coreProperties>
</file>