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63D-8805-40E4-9544-5BAF7E910AC7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BAAE-EAF4-49AE-87D0-78DE1A1CB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32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63D-8805-40E4-9544-5BAF7E910AC7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BAAE-EAF4-49AE-87D0-78DE1A1CB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86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63D-8805-40E4-9544-5BAF7E910AC7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BAAE-EAF4-49AE-87D0-78DE1A1CB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0211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DF09-AD59-4D7F-A262-958D2F8EFD03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21.03.2018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FF8-DFBD-4E97-9C57-66A542C3A6BF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43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DF09-AD59-4D7F-A262-958D2F8EFD03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21.03.2018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FF8-DFBD-4E97-9C57-66A542C3A6BF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86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DF09-AD59-4D7F-A262-958D2F8EFD03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21.03.2018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FF8-DFBD-4E97-9C57-66A542C3A6BF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00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DF09-AD59-4D7F-A262-958D2F8EFD03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21.03.2018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FF8-DFBD-4E97-9C57-66A542C3A6BF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70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DF09-AD59-4D7F-A262-958D2F8EFD03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21.03.2018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FF8-DFBD-4E97-9C57-66A542C3A6BF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31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DF09-AD59-4D7F-A262-958D2F8EFD03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21.03.2018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FF8-DFBD-4E97-9C57-66A542C3A6BF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05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DF09-AD59-4D7F-A262-958D2F8EFD03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21.03.2018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FF8-DFBD-4E97-9C57-66A542C3A6BF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18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DF09-AD59-4D7F-A262-958D2F8EFD03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21.03.2018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FF8-DFBD-4E97-9C57-66A542C3A6BF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5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63D-8805-40E4-9544-5BAF7E910AC7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BAAE-EAF4-49AE-87D0-78DE1A1CB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238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DF09-AD59-4D7F-A262-958D2F8EFD03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21.03.2018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FF8-DFBD-4E97-9C57-66A542C3A6BF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44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DF09-AD59-4D7F-A262-958D2F8EFD03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21.03.2018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FF8-DFBD-4E97-9C57-66A542C3A6BF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92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DF09-AD59-4D7F-A262-958D2F8EFD03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21.03.2018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FF8-DFBD-4E97-9C57-66A542C3A6BF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8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DF09-AD59-4D7F-A262-958D2F8EFD03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21.03.2018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FF8-DFBD-4E97-9C57-66A542C3A6BF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5961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DF09-AD59-4D7F-A262-958D2F8EFD03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21.03.2018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FF8-DFBD-4E97-9C57-66A542C3A6BF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59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DF09-AD59-4D7F-A262-958D2F8EFD03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21.03.2018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FF8-DFBD-4E97-9C57-66A542C3A6BF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88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DF09-AD59-4D7F-A262-958D2F8EFD03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21.03.2018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FF8-DFBD-4E97-9C57-66A542C3A6BF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44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DF09-AD59-4D7F-A262-958D2F8EFD03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21.03.2018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FF8-DFBD-4E97-9C57-66A542C3A6BF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29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DF09-AD59-4D7F-A262-958D2F8EFD03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21.03.2018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FF8-DFBD-4E97-9C57-66A542C3A6BF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2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63D-8805-40E4-9544-5BAF7E910AC7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BAAE-EAF4-49AE-87D0-78DE1A1CB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455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63D-8805-40E4-9544-5BAF7E910AC7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BAAE-EAF4-49AE-87D0-78DE1A1CB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050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63D-8805-40E4-9544-5BAF7E910AC7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BAAE-EAF4-49AE-87D0-78DE1A1CB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470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63D-8805-40E4-9544-5BAF7E910AC7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BAAE-EAF4-49AE-87D0-78DE1A1CB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632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63D-8805-40E4-9544-5BAF7E910AC7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BAAE-EAF4-49AE-87D0-78DE1A1CB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365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63D-8805-40E4-9544-5BAF7E910AC7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BAAE-EAF4-49AE-87D0-78DE1A1CB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186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63D-8805-40E4-9544-5BAF7E910AC7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BAAE-EAF4-49AE-87D0-78DE1A1CB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620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FD63D-8805-40E4-9544-5BAF7E910AC7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EBAAE-EAF4-49AE-87D0-78DE1A1CB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45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EDF09-AD59-4D7F-A262-958D2F8EFD03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21.03.2018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8CFF8-DFBD-4E97-9C57-66A542C3A6BF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4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71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pPr algn="ctr"/>
            <a:r>
              <a:rPr lang="tr-TR" dirty="0" smtClean="0"/>
              <a:t>ENDİKASYONLARI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0593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i="1" dirty="0" err="1"/>
              <a:t>Konjenital</a:t>
            </a:r>
            <a:r>
              <a:rPr lang="tr-TR" i="1" dirty="0"/>
              <a:t> </a:t>
            </a:r>
            <a:r>
              <a:rPr lang="tr-TR" i="1" dirty="0" smtClean="0"/>
              <a:t>anomaliler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 err="1"/>
              <a:t>Obstruktif</a:t>
            </a:r>
            <a:r>
              <a:rPr lang="tr-TR" i="1" dirty="0"/>
              <a:t> </a:t>
            </a:r>
            <a:r>
              <a:rPr lang="tr-TR" i="1" dirty="0" err="1"/>
              <a:t>sleep</a:t>
            </a:r>
            <a:r>
              <a:rPr lang="tr-TR" i="1" dirty="0"/>
              <a:t> </a:t>
            </a:r>
            <a:r>
              <a:rPr lang="tr-TR" i="1" dirty="0" err="1"/>
              <a:t>apne</a:t>
            </a:r>
            <a:endParaRPr lang="tr-TR" i="1" dirty="0"/>
          </a:p>
          <a:p>
            <a:pPr marL="514350" indent="-514350">
              <a:buFont typeface="+mj-lt"/>
              <a:buAutoNum type="arabicPeriod"/>
            </a:pPr>
            <a:r>
              <a:rPr lang="tr-TR" i="1" dirty="0" err="1"/>
              <a:t>Mandibular</a:t>
            </a:r>
            <a:r>
              <a:rPr lang="tr-TR" i="1" dirty="0"/>
              <a:t> darlık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 err="1"/>
              <a:t>Maksiller</a:t>
            </a:r>
            <a:r>
              <a:rPr lang="tr-TR" i="1" dirty="0"/>
              <a:t> darlık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/>
              <a:t>Orta yüz gelişim geriliği </a:t>
            </a:r>
            <a:r>
              <a:rPr lang="tr-TR" i="1" dirty="0" smtClean="0"/>
              <a:t>(</a:t>
            </a:r>
            <a:r>
              <a:rPr lang="tr-TR" i="1" dirty="0" err="1"/>
              <a:t>Kraniofasiyal</a:t>
            </a:r>
            <a:r>
              <a:rPr lang="tr-TR" i="1" dirty="0"/>
              <a:t> </a:t>
            </a:r>
            <a:r>
              <a:rPr lang="tr-TR" i="1" dirty="0" err="1"/>
              <a:t>Mikrozomya</a:t>
            </a:r>
            <a:r>
              <a:rPr lang="tr-TR" i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/>
              <a:t>Damak dudak yarıkları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/>
              <a:t>Bir patolojiye bağlı oluşmuş kemik eksikliği 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 err="1"/>
              <a:t>Maksiller</a:t>
            </a:r>
            <a:r>
              <a:rPr lang="tr-TR" i="1" dirty="0"/>
              <a:t> ark kısalığı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/>
              <a:t>Ankiloz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 err="1"/>
              <a:t>Mikrognati</a:t>
            </a:r>
            <a:endParaRPr lang="tr-TR" i="1" dirty="0"/>
          </a:p>
          <a:p>
            <a:pPr marL="514350" indent="-514350">
              <a:buFont typeface="+mj-lt"/>
              <a:buAutoNum type="arabicPeriod"/>
            </a:pPr>
            <a:r>
              <a:rPr lang="tr-TR" i="1" dirty="0"/>
              <a:t>TME ankilozu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/>
              <a:t>Travma sonucunda kötü iyileşmiş kemik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 err="1"/>
              <a:t>Atrofik</a:t>
            </a:r>
            <a:r>
              <a:rPr lang="tr-TR" i="1" dirty="0"/>
              <a:t> </a:t>
            </a:r>
            <a:r>
              <a:rPr lang="tr-TR" i="1" dirty="0" err="1"/>
              <a:t>alveolar</a:t>
            </a:r>
            <a:r>
              <a:rPr lang="tr-TR" i="1" dirty="0"/>
              <a:t> </a:t>
            </a:r>
            <a:r>
              <a:rPr lang="tr-TR" i="1" dirty="0" err="1" smtClean="0"/>
              <a:t>kret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11602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561"/>
          </a:xfrm>
        </p:spPr>
        <p:txBody>
          <a:bodyPr/>
          <a:lstStyle/>
          <a:p>
            <a:pPr algn="ctr"/>
            <a:r>
              <a:rPr lang="tr-TR" dirty="0" smtClean="0"/>
              <a:t>KONTRAENDİKASYONLARI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78857"/>
            <a:ext cx="10515600" cy="479810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tr-TR" sz="2400" i="1" dirty="0"/>
              <a:t>Kemik hacminin ve yoğunluğunun yetersiz olduğu vakalar  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i="1" dirty="0" smtClean="0"/>
              <a:t>Bağışıklık </a:t>
            </a:r>
            <a:r>
              <a:rPr lang="tr-TR" sz="2400" i="1" dirty="0"/>
              <a:t>sistemi zayıf olan hastalar 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i="1" dirty="0" smtClean="0"/>
              <a:t>Osteoporoz </a:t>
            </a:r>
            <a:endParaRPr lang="tr-TR" sz="2400" i="1" dirty="0"/>
          </a:p>
          <a:p>
            <a:pPr marL="457200" indent="-457200">
              <a:buFont typeface="+mj-lt"/>
              <a:buAutoNum type="arabicPeriod"/>
            </a:pPr>
            <a:r>
              <a:rPr lang="tr-TR" sz="2400" i="1" dirty="0" smtClean="0"/>
              <a:t>Radyoterapi  </a:t>
            </a:r>
            <a:endParaRPr lang="tr-TR" sz="2400" i="1" dirty="0"/>
          </a:p>
          <a:p>
            <a:pPr marL="457200" indent="-457200">
              <a:buFont typeface="+mj-lt"/>
              <a:buAutoNum type="arabicPeriod"/>
            </a:pPr>
            <a:r>
              <a:rPr lang="tr-TR" sz="2400" i="1" dirty="0" err="1" smtClean="0"/>
              <a:t>Diabet</a:t>
            </a:r>
            <a:endParaRPr lang="tr-TR" sz="2400" i="1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4" descr="C:\Users\ERCAN\Desktop\Pi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76364"/>
            <a:ext cx="3600400" cy="1800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ERCAN\Desktop\b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882" y="1378857"/>
            <a:ext cx="2050917" cy="3153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ERCAN\Desktop\cancer460x2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45" y="3509287"/>
            <a:ext cx="3528392" cy="1800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8932"/>
          </a:xfrm>
        </p:spPr>
        <p:txBody>
          <a:bodyPr/>
          <a:lstStyle/>
          <a:p>
            <a:pPr algn="ctr"/>
            <a:r>
              <a:rPr lang="tr-TR" dirty="0" smtClean="0"/>
              <a:t>AVANTAJLARI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4571" y="1074058"/>
            <a:ext cx="10515600" cy="531222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2200" i="1" dirty="0"/>
              <a:t>Kemiğin doğal büyüme prosesinin kullanımını ve </a:t>
            </a:r>
            <a:r>
              <a:rPr lang="tr-TR" sz="2200" i="1" dirty="0" err="1"/>
              <a:t>primer</a:t>
            </a:r>
            <a:r>
              <a:rPr lang="tr-TR" sz="2200" i="1" dirty="0"/>
              <a:t> kemik oluşumunu sağlar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200" i="1" dirty="0"/>
              <a:t>Üç boyutta düzeltme yapılabilir ve fonksiyonel </a:t>
            </a:r>
            <a:r>
              <a:rPr lang="tr-TR" sz="2200" i="1" dirty="0" err="1"/>
              <a:t>matriks</a:t>
            </a:r>
            <a:r>
              <a:rPr lang="tr-TR" sz="2200" i="1" dirty="0"/>
              <a:t> teorisine göre kas, kemik, ve yumuşak doku tedavi edilebilir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200" i="1" dirty="0" err="1"/>
              <a:t>Relaps</a:t>
            </a:r>
            <a:r>
              <a:rPr lang="tr-TR" sz="2200" i="1" dirty="0"/>
              <a:t> olasılığı minimumdur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200" i="1" dirty="0"/>
              <a:t>İyileşme zamanı daha kısadır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200" i="1" dirty="0"/>
              <a:t>Yüz kemikleri </a:t>
            </a:r>
            <a:r>
              <a:rPr lang="tr-TR" sz="2200" i="1" dirty="0" smtClean="0"/>
              <a:t>orijinal boyutlarının </a:t>
            </a:r>
            <a:r>
              <a:rPr lang="tr-TR" sz="2200" i="1" dirty="0"/>
              <a:t>% 30 una kadar uzatılabilir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200" i="1" dirty="0"/>
              <a:t>Operasyon sonrası; cerrahi travma, kanama ve şişlik daha az </a:t>
            </a:r>
            <a:r>
              <a:rPr lang="tr-TR" sz="2200" i="1" dirty="0" smtClean="0"/>
              <a:t>olur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200" i="1" dirty="0" err="1"/>
              <a:t>İntermaksiller</a:t>
            </a:r>
            <a:r>
              <a:rPr lang="tr-TR" sz="2200" i="1" dirty="0"/>
              <a:t> </a:t>
            </a:r>
            <a:r>
              <a:rPr lang="tr-TR" sz="2200" i="1" dirty="0" err="1"/>
              <a:t>fiksasyona</a:t>
            </a:r>
            <a:r>
              <a:rPr lang="tr-TR" sz="2200" i="1" dirty="0"/>
              <a:t> ihtiyaç yoktur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200" i="1" dirty="0"/>
              <a:t>Operasyon süresi ve hastanede yatma süresi kısalmıştır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200" i="1" dirty="0"/>
              <a:t>Kan kaybı ve kemik </a:t>
            </a:r>
            <a:r>
              <a:rPr lang="tr-TR" sz="2200" i="1" dirty="0" err="1"/>
              <a:t>greftlerine</a:t>
            </a:r>
            <a:r>
              <a:rPr lang="tr-TR" sz="2200" i="1" dirty="0"/>
              <a:t> bağlı </a:t>
            </a:r>
            <a:r>
              <a:rPr lang="tr-TR" sz="2200" i="1" dirty="0" err="1"/>
              <a:t>morbidite</a:t>
            </a:r>
            <a:r>
              <a:rPr lang="tr-TR" sz="2200" i="1" dirty="0"/>
              <a:t> </a:t>
            </a:r>
            <a:r>
              <a:rPr lang="tr-TR" sz="2200" i="1" dirty="0" smtClean="0"/>
              <a:t>azalmıştır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200" i="1" dirty="0" smtClean="0"/>
              <a:t>Başka </a:t>
            </a:r>
            <a:r>
              <a:rPr lang="tr-TR" sz="2200" i="1" dirty="0"/>
              <a:t>bir alandan kemik alınmasına veya sentetik kemik </a:t>
            </a:r>
            <a:r>
              <a:rPr lang="tr-TR" sz="2200" i="1" dirty="0" err="1"/>
              <a:t>greftlerine</a:t>
            </a:r>
            <a:r>
              <a:rPr lang="tr-TR" sz="2200" i="1" dirty="0"/>
              <a:t> ihtiyaç </a:t>
            </a:r>
            <a:r>
              <a:rPr lang="tr-TR" sz="2200" i="1" dirty="0" smtClean="0"/>
              <a:t>duyulmamaktadır.</a:t>
            </a:r>
            <a:endParaRPr lang="tr-TR" sz="2400" i="1" dirty="0"/>
          </a:p>
          <a:p>
            <a:pPr marL="457200" indent="-457200">
              <a:buFont typeface="+mj-lt"/>
              <a:buAutoNum type="arabicPeriod"/>
            </a:pPr>
            <a:endParaRPr lang="tr-TR" sz="2200" dirty="0" smtClean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71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49010"/>
            <a:ext cx="10515600" cy="854075"/>
          </a:xfrm>
        </p:spPr>
        <p:txBody>
          <a:bodyPr/>
          <a:lstStyle/>
          <a:p>
            <a:pPr algn="ctr"/>
            <a:r>
              <a:rPr lang="tr-TR" dirty="0" smtClean="0"/>
              <a:t>AVANTAJLARI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03085"/>
            <a:ext cx="10515600" cy="542108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tr-TR" sz="3200" i="1" dirty="0" err="1"/>
              <a:t>Kraniofasiyal</a:t>
            </a:r>
            <a:r>
              <a:rPr lang="tr-TR" sz="3200" i="1" dirty="0"/>
              <a:t> bölge için cerrahi işlem genişliği minör düzeyde kabul edilmektedir.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tr-TR" sz="3200" i="1" dirty="0" err="1"/>
              <a:t>Postoperatif</a:t>
            </a:r>
            <a:r>
              <a:rPr lang="tr-TR" sz="3200" i="1" dirty="0"/>
              <a:t> olarak kemik boşluğu oluşmamaktadır.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tr-TR" sz="3200" i="1" dirty="0"/>
              <a:t>Enfeksiyon riski düşüktür.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tr-TR" sz="3200" i="1" dirty="0" err="1"/>
              <a:t>Overtreatment</a:t>
            </a:r>
            <a:r>
              <a:rPr lang="tr-TR" sz="3200" i="1" dirty="0"/>
              <a:t> yapmak mümkündür.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tr-TR" sz="3200" i="1" dirty="0"/>
              <a:t>Çevre yumuşak dokularda </a:t>
            </a:r>
            <a:r>
              <a:rPr lang="tr-TR" sz="3200" i="1" dirty="0" err="1"/>
              <a:t>adaptif</a:t>
            </a:r>
            <a:r>
              <a:rPr lang="tr-TR" sz="3200" i="1" dirty="0"/>
              <a:t> değişiklikleri indüklemekte ve böylece ilave yumuşak doku prosedürü gereksinimlerini ortadan kaldırmaktadır.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tr-TR" sz="3200" i="1" dirty="0"/>
              <a:t>Çocuklar ve genç hastalar için çok uygun bir tedavi alternatifidir (2 yaşından sonra uygulanabilmektedir).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tr-TR" sz="3200" i="1" dirty="0" err="1"/>
              <a:t>Vaskülarizasyon</a:t>
            </a:r>
            <a:r>
              <a:rPr lang="tr-TR" sz="3200" i="1" dirty="0"/>
              <a:t> ve </a:t>
            </a:r>
            <a:r>
              <a:rPr lang="tr-TR" sz="3200" i="1" dirty="0" err="1"/>
              <a:t>inervasyonun</a:t>
            </a:r>
            <a:r>
              <a:rPr lang="tr-TR" sz="3200" i="1" dirty="0"/>
              <a:t> devamlılığı korunmaktadır.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tr-TR" sz="3200" i="1" dirty="0"/>
              <a:t>Estetik ve fonksiyonel olarak başarılı sonuçlar alınmaktadır.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tr-TR" sz="3200" i="1" dirty="0"/>
              <a:t>Özellikle küçük hastalarda yapılacak </a:t>
            </a:r>
            <a:r>
              <a:rPr lang="tr-TR" sz="3200" i="1" dirty="0" err="1"/>
              <a:t>ortognatik</a:t>
            </a:r>
            <a:r>
              <a:rPr lang="tr-TR" sz="3200" i="1" dirty="0"/>
              <a:t> cerrahi sonrasında hava yolu problemlerine karşı önlem olarak planlanan </a:t>
            </a:r>
            <a:r>
              <a:rPr lang="tr-TR" sz="3200" i="1" dirty="0" err="1"/>
              <a:t>trakeostomi</a:t>
            </a:r>
            <a:r>
              <a:rPr lang="tr-TR" sz="3200" i="1" dirty="0"/>
              <a:t> gereksinimini ortadan kaldırmaktadır.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56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pPr algn="ctr"/>
            <a:r>
              <a:rPr lang="tr-TR" dirty="0" smtClean="0"/>
              <a:t>DEZAVANTAJLARI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65943"/>
            <a:ext cx="10515600" cy="47110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2400" i="1" dirty="0" err="1" smtClean="0"/>
              <a:t>Eksternal</a:t>
            </a:r>
            <a:r>
              <a:rPr lang="tr-TR" sz="2400" i="1" dirty="0" smtClean="0"/>
              <a:t> </a:t>
            </a:r>
            <a:r>
              <a:rPr lang="tr-TR" sz="2400" i="1" dirty="0" err="1"/>
              <a:t>pin</a:t>
            </a:r>
            <a:r>
              <a:rPr lang="tr-TR" sz="2400" i="1" dirty="0"/>
              <a:t> esaslı apareyler kullanıldığında </a:t>
            </a:r>
            <a:r>
              <a:rPr lang="tr-TR" sz="2400" i="1" dirty="0" err="1"/>
              <a:t>kütanöz</a:t>
            </a:r>
            <a:r>
              <a:rPr lang="tr-TR" sz="2400" i="1" dirty="0"/>
              <a:t> </a:t>
            </a:r>
            <a:r>
              <a:rPr lang="tr-TR" sz="2400" i="1" dirty="0" err="1"/>
              <a:t>skar</a:t>
            </a:r>
            <a:r>
              <a:rPr lang="tr-TR" sz="2400" i="1" dirty="0"/>
              <a:t> oluşumu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i="1" dirty="0" err="1" smtClean="0"/>
              <a:t>İnternal</a:t>
            </a:r>
            <a:r>
              <a:rPr lang="tr-TR" sz="2400" i="1" dirty="0" smtClean="0"/>
              <a:t> </a:t>
            </a:r>
            <a:r>
              <a:rPr lang="tr-TR" sz="2400" i="1" dirty="0" err="1"/>
              <a:t>apereylerin</a:t>
            </a:r>
            <a:r>
              <a:rPr lang="tr-TR" sz="2400" i="1" dirty="0"/>
              <a:t> çıkarılması için ikinci bir prosedürün gerekliliği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i="1" dirty="0" err="1" smtClean="0"/>
              <a:t>İnternal</a:t>
            </a:r>
            <a:r>
              <a:rPr lang="tr-TR" sz="2400" i="1" dirty="0" smtClean="0"/>
              <a:t> </a:t>
            </a:r>
            <a:r>
              <a:rPr lang="tr-TR" sz="2400" i="1" dirty="0"/>
              <a:t>apareylerde </a:t>
            </a:r>
            <a:r>
              <a:rPr lang="tr-TR" sz="2400" i="1" dirty="0" err="1"/>
              <a:t>distraksiyon</a:t>
            </a:r>
            <a:r>
              <a:rPr lang="tr-TR" sz="2400" i="1" dirty="0"/>
              <a:t> vektörünün kontrolünün limitli olması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i="1" dirty="0" smtClean="0"/>
              <a:t>Bazı </a:t>
            </a:r>
            <a:r>
              <a:rPr lang="tr-TR" sz="2400" i="1" dirty="0"/>
              <a:t>vakalarda hastanın uyumluluğunun ve </a:t>
            </a:r>
            <a:r>
              <a:rPr lang="tr-TR" sz="2400" i="1" dirty="0" err="1"/>
              <a:t>apereyi</a:t>
            </a:r>
            <a:r>
              <a:rPr lang="tr-TR" sz="2400" i="1" dirty="0"/>
              <a:t> kabul etmesinin zor olması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i="1" dirty="0" smtClean="0"/>
              <a:t>Artmış </a:t>
            </a:r>
            <a:r>
              <a:rPr lang="tr-TR" sz="2400" i="1" dirty="0"/>
              <a:t>tedavi zamanı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96" y="4390189"/>
            <a:ext cx="2966787" cy="155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33042"/>
            <a:ext cx="10515600" cy="725738"/>
          </a:xfrm>
        </p:spPr>
        <p:txBody>
          <a:bodyPr/>
          <a:lstStyle/>
          <a:p>
            <a:pPr algn="ctr"/>
            <a:r>
              <a:rPr lang="tr-TR" dirty="0" smtClean="0"/>
              <a:t>ALVEOLAR DİSTRAKSİYON PROTOKOLÜ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15453"/>
            <a:ext cx="10515600" cy="486151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tr-TR" sz="2400" dirty="0" err="1">
                <a:latin typeface="Calibri" panose="020F0502020204030204" pitchFamily="34" charset="0"/>
              </a:rPr>
              <a:t>Distraksiyon</a:t>
            </a:r>
            <a:r>
              <a:rPr lang="tr-TR" sz="2400" dirty="0">
                <a:latin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</a:rPr>
              <a:t>osteogenezisinin</a:t>
            </a:r>
            <a:r>
              <a:rPr lang="tr-TR" sz="2400" dirty="0">
                <a:latin typeface="Calibri" panose="020F0502020204030204" pitchFamily="34" charset="0"/>
              </a:rPr>
              <a:t> mekanik koşullarının doğası ve </a:t>
            </a:r>
            <a:r>
              <a:rPr lang="tr-TR" sz="2400" dirty="0" err="1">
                <a:latin typeface="Calibri" panose="020F0502020204030204" pitchFamily="34" charset="0"/>
              </a:rPr>
              <a:t>rejenere</a:t>
            </a:r>
            <a:r>
              <a:rPr lang="tr-TR" sz="2400" dirty="0">
                <a:latin typeface="Calibri" panose="020F0502020204030204" pitchFamily="34" charset="0"/>
              </a:rPr>
              <a:t> kemik formasyonunun dinamikleri, iskelet sisteminin herhangi bir bölümündeki bulgulardan farklı değildir. </a:t>
            </a:r>
            <a:endParaRPr lang="tr-TR" sz="2400" dirty="0" smtClean="0">
              <a:latin typeface="Calibri" panose="020F0502020204030204" pitchFamily="34" charset="0"/>
            </a:endParaRPr>
          </a:p>
          <a:p>
            <a:pPr marL="609600" indent="-609600" algn="just">
              <a:buNone/>
              <a:defRPr/>
            </a:pPr>
            <a:endParaRPr lang="tr-TR" sz="24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algn="just">
              <a:buNone/>
              <a:defRPr/>
            </a:pPr>
            <a:r>
              <a:rPr lang="tr-TR" sz="2400" b="1" dirty="0" smtClean="0">
                <a:solidFill>
                  <a:srgbClr val="FFFF00"/>
                </a:solidFill>
                <a:effectLst/>
              </a:rPr>
              <a:t>1</a:t>
            </a:r>
            <a:r>
              <a:rPr lang="tr-TR" sz="2400" b="1" dirty="0">
                <a:solidFill>
                  <a:srgbClr val="FFFF00"/>
                </a:solidFill>
                <a:effectLst/>
              </a:rPr>
              <a:t>. </a:t>
            </a:r>
            <a:r>
              <a:rPr lang="tr-TR" sz="2400" b="1" dirty="0" err="1">
                <a:solidFill>
                  <a:srgbClr val="FFFF00"/>
                </a:solidFill>
                <a:effectLst/>
              </a:rPr>
              <a:t>Kortikotomi</a:t>
            </a:r>
            <a:r>
              <a:rPr lang="tr-TR" sz="2400" b="1" dirty="0">
                <a:solidFill>
                  <a:srgbClr val="FFFF00"/>
                </a:solidFill>
                <a:effectLst/>
              </a:rPr>
              <a:t> yada </a:t>
            </a:r>
            <a:r>
              <a:rPr lang="tr-TR" sz="2400" b="1" dirty="0" err="1">
                <a:solidFill>
                  <a:srgbClr val="FFFF00"/>
                </a:solidFill>
                <a:effectLst/>
              </a:rPr>
              <a:t>Osteotomi</a:t>
            </a:r>
            <a:r>
              <a:rPr lang="tr-TR" sz="2400" b="1" dirty="0">
                <a:solidFill>
                  <a:srgbClr val="FFFF00"/>
                </a:solidFill>
                <a:effectLst/>
              </a:rPr>
              <a:t>: </a:t>
            </a:r>
            <a:r>
              <a:rPr lang="tr-TR" sz="2400" dirty="0"/>
              <a:t>Kısaca   kemiğin anatomik devamlılığı bozularak </a:t>
            </a:r>
            <a:r>
              <a:rPr lang="tr-TR" sz="2400" dirty="0" smtClean="0"/>
              <a:t>iki segmente </a:t>
            </a:r>
            <a:r>
              <a:rPr lang="tr-TR" sz="2400" dirty="0"/>
              <a:t>ayrılması demektir. </a:t>
            </a:r>
          </a:p>
          <a:p>
            <a:pPr marL="609600" indent="-609600" algn="just">
              <a:buNone/>
              <a:defRPr/>
            </a:pPr>
            <a:endParaRPr lang="tr-TR" sz="2400" dirty="0"/>
          </a:p>
          <a:p>
            <a:pPr marL="609600" indent="-609600" algn="just">
              <a:buNone/>
              <a:defRPr/>
            </a:pPr>
            <a:r>
              <a:rPr lang="tr-TR" sz="2400" b="1" dirty="0">
                <a:solidFill>
                  <a:srgbClr val="FFFF00"/>
                </a:solidFill>
                <a:effectLst/>
              </a:rPr>
              <a:t>2. </a:t>
            </a:r>
            <a:r>
              <a:rPr lang="tr-TR" sz="2400" b="1" dirty="0" err="1">
                <a:solidFill>
                  <a:srgbClr val="FFFF00"/>
                </a:solidFill>
                <a:effectLst/>
              </a:rPr>
              <a:t>Latent</a:t>
            </a:r>
            <a:r>
              <a:rPr lang="tr-TR" sz="2400" b="1" dirty="0">
                <a:solidFill>
                  <a:srgbClr val="FFFF00"/>
                </a:solidFill>
                <a:effectLst/>
              </a:rPr>
              <a:t> Periyod: </a:t>
            </a:r>
            <a:r>
              <a:rPr lang="tr-TR" sz="2400" dirty="0"/>
              <a:t>Kemik fragmanlarının birbirinden ayrılması, yani </a:t>
            </a:r>
            <a:r>
              <a:rPr lang="tr-TR" sz="2400" dirty="0" err="1"/>
              <a:t>osteotominin</a:t>
            </a:r>
            <a:r>
              <a:rPr lang="tr-TR" sz="2400" dirty="0"/>
              <a:t> yapılması ile </a:t>
            </a:r>
            <a:r>
              <a:rPr lang="tr-TR" sz="2400" dirty="0" err="1"/>
              <a:t>distraksiyon</a:t>
            </a:r>
            <a:r>
              <a:rPr lang="tr-TR" sz="2400" dirty="0"/>
              <a:t> kuvvetlerinin uygulamasının başlangıcı arasında geçen süreçtir. </a:t>
            </a:r>
            <a:r>
              <a:rPr lang="tr-TR" sz="2400" dirty="0" err="1"/>
              <a:t>Osteotomi</a:t>
            </a:r>
            <a:r>
              <a:rPr lang="tr-TR" sz="2400" dirty="0"/>
              <a:t> sonrasında fragmanlar arasındaki bölgede </a:t>
            </a:r>
            <a:r>
              <a:rPr lang="tr-TR" sz="2400" dirty="0" err="1"/>
              <a:t>fibro</a:t>
            </a:r>
            <a:r>
              <a:rPr lang="tr-TR" sz="2400" dirty="0"/>
              <a:t> </a:t>
            </a:r>
            <a:r>
              <a:rPr lang="tr-TR" sz="2400" dirty="0" err="1"/>
              <a:t>vasküler</a:t>
            </a:r>
            <a:r>
              <a:rPr lang="tr-TR" sz="2400" dirty="0"/>
              <a:t> bir köprünün yani </a:t>
            </a:r>
            <a:r>
              <a:rPr lang="tr-TR" sz="2400" dirty="0" err="1"/>
              <a:t>fraktür</a:t>
            </a:r>
            <a:r>
              <a:rPr lang="tr-TR" sz="2400" dirty="0"/>
              <a:t> </a:t>
            </a:r>
            <a:r>
              <a:rPr lang="tr-TR" sz="2400" dirty="0" err="1"/>
              <a:t>kallusunun</a:t>
            </a:r>
            <a:r>
              <a:rPr lang="tr-TR" sz="2400" dirty="0"/>
              <a:t> oluşumuna izin vermek amacı ile ayrılmış olan kemik </a:t>
            </a:r>
            <a:r>
              <a:rPr lang="tr-TR" sz="2400" dirty="0" err="1"/>
              <a:t>segmentlerinin</a:t>
            </a:r>
            <a:r>
              <a:rPr lang="tr-TR" sz="2400" dirty="0"/>
              <a:t> </a:t>
            </a:r>
            <a:r>
              <a:rPr lang="tr-TR" sz="2400" dirty="0" err="1"/>
              <a:t>nötral</a:t>
            </a:r>
            <a:r>
              <a:rPr lang="tr-TR" sz="2400" dirty="0"/>
              <a:t> pozisyonlarında bekletilmesidir.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66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333042"/>
            <a:ext cx="10515600" cy="725738"/>
          </a:xfrm>
        </p:spPr>
        <p:txBody>
          <a:bodyPr/>
          <a:lstStyle/>
          <a:p>
            <a:pPr algn="ctr"/>
            <a:r>
              <a:rPr lang="tr-TR" dirty="0" smtClean="0"/>
              <a:t>ALVEOLAR DİSTRAKSİYON PROTOKOLÜ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99411"/>
            <a:ext cx="10515600" cy="4877552"/>
          </a:xfrm>
        </p:spPr>
        <p:txBody>
          <a:bodyPr/>
          <a:lstStyle/>
          <a:p>
            <a:pPr algn="just">
              <a:buNone/>
              <a:defRPr/>
            </a:pPr>
            <a:r>
              <a:rPr lang="tr-TR" sz="2400" b="1" dirty="0">
                <a:solidFill>
                  <a:srgbClr val="FFFF00"/>
                </a:solidFill>
                <a:effectLst/>
              </a:rPr>
              <a:t>3. </a:t>
            </a:r>
            <a:r>
              <a:rPr lang="tr-TR" sz="2400" b="1" dirty="0" err="1">
                <a:solidFill>
                  <a:srgbClr val="FFFF00"/>
                </a:solidFill>
                <a:effectLst/>
              </a:rPr>
              <a:t>Distraksiyon</a:t>
            </a:r>
            <a:r>
              <a:rPr lang="tr-TR" sz="2400" b="1" dirty="0">
                <a:solidFill>
                  <a:srgbClr val="FFFF00"/>
                </a:solidFill>
                <a:effectLst/>
              </a:rPr>
              <a:t> Periyodu: </a:t>
            </a:r>
            <a:r>
              <a:rPr lang="tr-TR" sz="2400" dirty="0"/>
              <a:t>Aşamalı traksiyon kuvvetlerinin uygulanmaya başlanması ile </a:t>
            </a:r>
            <a:r>
              <a:rPr lang="tr-TR" sz="2400" dirty="0" err="1"/>
              <a:t>distraksiyon</a:t>
            </a:r>
            <a:r>
              <a:rPr lang="tr-TR" sz="2400" dirty="0"/>
              <a:t> </a:t>
            </a:r>
            <a:r>
              <a:rPr lang="tr-TR" sz="2400" dirty="0" err="1"/>
              <a:t>rejenerasyonunun</a:t>
            </a:r>
            <a:r>
              <a:rPr lang="tr-TR" sz="2400" dirty="0"/>
              <a:t> şekillenmesi arasında geçen süredir. </a:t>
            </a:r>
            <a:r>
              <a:rPr lang="tr-TR" sz="2400" dirty="0" err="1"/>
              <a:t>Latent</a:t>
            </a:r>
            <a:r>
              <a:rPr lang="tr-TR" sz="2400" dirty="0"/>
              <a:t> periyotta oluşan </a:t>
            </a:r>
            <a:r>
              <a:rPr lang="tr-TR" sz="2400" dirty="0" err="1"/>
              <a:t>kallusa</a:t>
            </a:r>
            <a:r>
              <a:rPr lang="tr-TR" sz="2400" dirty="0"/>
              <a:t>, aşamalı olarak artan gerilim kuvvetleri uygulanmaktadır</a:t>
            </a:r>
            <a:r>
              <a:rPr lang="tr-TR" sz="2400" dirty="0" smtClean="0"/>
              <a:t>.</a:t>
            </a:r>
          </a:p>
          <a:p>
            <a:pPr algn="just">
              <a:buNone/>
              <a:defRPr/>
            </a:pPr>
            <a:endParaRPr lang="tr-TR" sz="2400" b="1" dirty="0"/>
          </a:p>
          <a:p>
            <a:pPr algn="just">
              <a:buNone/>
              <a:defRPr/>
            </a:pPr>
            <a:r>
              <a:rPr lang="tr-TR" sz="2400" b="1" dirty="0">
                <a:solidFill>
                  <a:srgbClr val="FFFF00"/>
                </a:solidFill>
                <a:effectLst/>
              </a:rPr>
              <a:t>4. Konsolidasyon periyodu: </a:t>
            </a:r>
            <a:r>
              <a:rPr lang="tr-TR" sz="2400" dirty="0"/>
              <a:t>Ortalama 4-8 haftalık bir zaman  olup; aktif </a:t>
            </a:r>
            <a:r>
              <a:rPr lang="tr-TR" sz="2400" dirty="0" err="1"/>
              <a:t>distraksiyon</a:t>
            </a:r>
            <a:r>
              <a:rPr lang="tr-TR" sz="2400" dirty="0"/>
              <a:t> süreci tamamlandıktan sonra, oluşan kemiğin yeniden şekillenmesinin, </a:t>
            </a:r>
            <a:r>
              <a:rPr lang="tr-TR" sz="2400" dirty="0" err="1"/>
              <a:t>kortikalizasyonunun</a:t>
            </a:r>
            <a:r>
              <a:rPr lang="tr-TR" sz="2400" dirty="0"/>
              <a:t> ve </a:t>
            </a:r>
            <a:r>
              <a:rPr lang="tr-TR" sz="2400" dirty="0" err="1"/>
              <a:t>matürasyonunun</a:t>
            </a:r>
            <a:r>
              <a:rPr lang="tr-TR" sz="2400" dirty="0"/>
              <a:t> tamamlaması amacı ile </a:t>
            </a:r>
            <a:r>
              <a:rPr lang="tr-TR" sz="2400" dirty="0" err="1"/>
              <a:t>distraksiyon</a:t>
            </a:r>
            <a:r>
              <a:rPr lang="tr-TR" sz="2400" dirty="0"/>
              <a:t> düzeneğinin pasif olarak bekletildiği süredir.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010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DİSTRAKSİYON</a:t>
            </a:r>
            <a:br>
              <a:rPr lang="tr-TR" dirty="0" smtClean="0"/>
            </a:br>
            <a:r>
              <a:rPr lang="tr-TR" dirty="0" smtClean="0"/>
              <a:t>OSTEOGENEZİSİ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632552"/>
            <a:ext cx="9144000" cy="1655762"/>
          </a:xfrm>
        </p:spPr>
        <p:txBody>
          <a:bodyPr/>
          <a:lstStyle/>
          <a:p>
            <a:r>
              <a:rPr lang="tr-TR" dirty="0" smtClean="0"/>
              <a:t>Prof. Dr. Ayşegül M. TÜZÜNER ÖNCÜL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16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549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TANIMI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526480"/>
            <a:ext cx="10395858" cy="139337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tr-TR" sz="2400" dirty="0" smtClean="0"/>
              <a:t>Birbirinden </a:t>
            </a:r>
            <a:r>
              <a:rPr lang="tr-TR" sz="2400" dirty="0"/>
              <a:t>ayrılmış iki kemik </a:t>
            </a:r>
            <a:r>
              <a:rPr lang="tr-TR" sz="2400" dirty="0" err="1"/>
              <a:t>segmenti</a:t>
            </a:r>
            <a:r>
              <a:rPr lang="tr-TR" sz="2400" dirty="0"/>
              <a:t> arasındaki boşluğa dereceli germe kuvveti uygulanmasıyla boşlukta yeni kemik oluşması </a:t>
            </a:r>
            <a:r>
              <a:rPr lang="tr-TR" sz="2400" dirty="0" smtClean="0"/>
              <a:t>işlemidir.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2400" dirty="0"/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14" y="2919851"/>
            <a:ext cx="3497943" cy="324354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38199" y="3207657"/>
            <a:ext cx="627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>
                <a:solidFill>
                  <a:prstClr val="white"/>
                </a:solidFill>
              </a:rPr>
              <a:t>Bu </a:t>
            </a:r>
            <a:r>
              <a:rPr lang="tr-TR" sz="2400" dirty="0">
                <a:solidFill>
                  <a:prstClr val="white"/>
                </a:solidFill>
              </a:rPr>
              <a:t>işlem ayrılmış kemik </a:t>
            </a:r>
            <a:r>
              <a:rPr lang="tr-TR" sz="2400" dirty="0" err="1">
                <a:solidFill>
                  <a:prstClr val="white"/>
                </a:solidFill>
              </a:rPr>
              <a:t>segmentleri</a:t>
            </a:r>
            <a:r>
              <a:rPr lang="tr-TR" sz="2400" dirty="0">
                <a:solidFill>
                  <a:prstClr val="white"/>
                </a:solidFill>
              </a:rPr>
              <a:t> arasındaki iyileşme </a:t>
            </a:r>
            <a:r>
              <a:rPr lang="tr-TR" sz="2400" dirty="0" err="1">
                <a:solidFill>
                  <a:prstClr val="white"/>
                </a:solidFill>
              </a:rPr>
              <a:t>kallusuna</a:t>
            </a:r>
            <a:r>
              <a:rPr lang="tr-TR" sz="2400" dirty="0">
                <a:solidFill>
                  <a:prstClr val="white"/>
                </a:solidFill>
              </a:rPr>
              <a:t> </a:t>
            </a:r>
            <a:r>
              <a:rPr lang="tr-TR" sz="2400" dirty="0" err="1">
                <a:solidFill>
                  <a:prstClr val="white"/>
                </a:solidFill>
              </a:rPr>
              <a:t>distraksiyon</a:t>
            </a:r>
            <a:r>
              <a:rPr lang="tr-TR" sz="2400" dirty="0">
                <a:solidFill>
                  <a:prstClr val="white"/>
                </a:solidFill>
              </a:rPr>
              <a:t> kuvveti uygulandığında başlar ve doku gerildiği sürece devam eder.</a:t>
            </a:r>
          </a:p>
        </p:txBody>
      </p:sp>
    </p:spTree>
    <p:extLst>
      <p:ext uri="{BB962C8B-B14F-4D97-AF65-F5344CB8AC3E}">
        <p14:creationId xmlns:p14="http://schemas.microsoft.com/office/powerpoint/2010/main" val="33182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046"/>
          </a:xfrm>
        </p:spPr>
        <p:txBody>
          <a:bodyPr/>
          <a:lstStyle/>
          <a:p>
            <a:pPr algn="ctr"/>
            <a:r>
              <a:rPr lang="tr-TR" dirty="0" smtClean="0"/>
              <a:t>TARİHÇE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78857"/>
            <a:ext cx="10515600" cy="4798106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altLang="tr-TR" sz="2400" dirty="0">
                <a:latin typeface="Calibri" panose="020F0502020204030204" pitchFamily="34" charset="0"/>
              </a:rPr>
              <a:t>Modern </a:t>
            </a:r>
            <a:r>
              <a:rPr lang="tr-TR" altLang="tr-TR" sz="2400" dirty="0" err="1">
                <a:latin typeface="Calibri" panose="020F0502020204030204" pitchFamily="34" charset="0"/>
              </a:rPr>
              <a:t>distraksiyon</a:t>
            </a:r>
            <a:r>
              <a:rPr lang="tr-TR" altLang="tr-TR" sz="2400" dirty="0">
                <a:latin typeface="Calibri" panose="020F0502020204030204" pitchFamily="34" charset="0"/>
              </a:rPr>
              <a:t> </a:t>
            </a:r>
            <a:r>
              <a:rPr lang="tr-TR" altLang="tr-TR" sz="2400" dirty="0" err="1">
                <a:latin typeface="Calibri" panose="020F0502020204030204" pitchFamily="34" charset="0"/>
              </a:rPr>
              <a:t>osteogenezisi</a:t>
            </a:r>
            <a:r>
              <a:rPr lang="tr-TR" altLang="tr-TR" sz="2400" dirty="0">
                <a:latin typeface="Calibri" panose="020F0502020204030204" pitchFamily="34" charset="0"/>
              </a:rPr>
              <a:t>, 1950’li yıllardan itibaren Rus ortopedist </a:t>
            </a:r>
            <a:r>
              <a:rPr lang="tr-TR" altLang="tr-TR" sz="2400" dirty="0" err="1">
                <a:latin typeface="Calibri" panose="020F0502020204030204" pitchFamily="34" charset="0"/>
              </a:rPr>
              <a:t>Gavril</a:t>
            </a:r>
            <a:r>
              <a:rPr lang="tr-TR" altLang="tr-TR" sz="2400" dirty="0">
                <a:latin typeface="Calibri" panose="020F0502020204030204" pitchFamily="34" charset="0"/>
              </a:rPr>
              <a:t> </a:t>
            </a:r>
            <a:r>
              <a:rPr lang="tr-TR" altLang="tr-TR" sz="2400" dirty="0" err="1">
                <a:latin typeface="Calibri" panose="020F0502020204030204" pitchFamily="34" charset="0"/>
              </a:rPr>
              <a:t>Ilizarov’un</a:t>
            </a:r>
            <a:r>
              <a:rPr lang="tr-TR" altLang="tr-TR" sz="2400" dirty="0">
                <a:latin typeface="Calibri" panose="020F0502020204030204" pitchFamily="34" charset="0"/>
              </a:rPr>
              <a:t> çalışmalarından köken almış olup günümüze kadar gelişimini sürdürmüştür</a:t>
            </a:r>
            <a:r>
              <a:rPr lang="tr-TR" altLang="tr-TR" sz="2400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endParaRPr lang="tr-TR" altLang="tr-TR" sz="2400" dirty="0" smtClean="0">
              <a:latin typeface="Calibri" panose="020F0502020204030204" pitchFamily="34" charset="0"/>
            </a:endParaRPr>
          </a:p>
          <a:p>
            <a:pPr algn="just"/>
            <a:r>
              <a:rPr lang="tr-TR" altLang="tr-TR" sz="2400" dirty="0" err="1" smtClean="0">
                <a:latin typeface="Calibri" panose="020F0502020204030204" pitchFamily="34" charset="0"/>
              </a:rPr>
              <a:t>Illizarov</a:t>
            </a:r>
            <a:r>
              <a:rPr lang="tr-TR" altLang="tr-TR" sz="2400" dirty="0" smtClean="0">
                <a:latin typeface="Calibri" panose="020F0502020204030204" pitchFamily="34" charset="0"/>
              </a:rPr>
              <a:t>  </a:t>
            </a:r>
            <a:r>
              <a:rPr lang="tr-TR" altLang="tr-TR" sz="2400" dirty="0">
                <a:latin typeface="Calibri" panose="020F0502020204030204" pitchFamily="34" charset="0"/>
              </a:rPr>
              <a:t>“</a:t>
            </a:r>
            <a:r>
              <a:rPr lang="tr-TR" altLang="tr-TR" sz="2400" dirty="0" err="1">
                <a:latin typeface="Calibri" panose="020F0502020204030204" pitchFamily="34" charset="0"/>
              </a:rPr>
              <a:t>eksternal</a:t>
            </a:r>
            <a:r>
              <a:rPr lang="tr-TR" altLang="tr-TR" sz="2400" dirty="0">
                <a:latin typeface="Calibri" panose="020F0502020204030204" pitchFamily="34" charset="0"/>
              </a:rPr>
              <a:t> sirküler </a:t>
            </a:r>
            <a:r>
              <a:rPr lang="tr-TR" altLang="tr-TR" sz="2400" dirty="0" err="1">
                <a:latin typeface="Calibri" panose="020F0502020204030204" pitchFamily="34" charset="0"/>
              </a:rPr>
              <a:t>fiksatör”ü</a:t>
            </a:r>
            <a:r>
              <a:rPr lang="tr-TR" altLang="tr-TR" sz="2400" dirty="0">
                <a:latin typeface="Calibri" panose="020F0502020204030204" pitchFamily="34" charset="0"/>
              </a:rPr>
              <a:t> geliştirerek; </a:t>
            </a:r>
            <a:r>
              <a:rPr lang="tr-TR" altLang="tr-TR" sz="2400" dirty="0" err="1">
                <a:latin typeface="Calibri" panose="020F0502020204030204" pitchFamily="34" charset="0"/>
              </a:rPr>
              <a:t>distraksiyon</a:t>
            </a:r>
            <a:r>
              <a:rPr lang="tr-TR" altLang="tr-TR" sz="2400" dirty="0">
                <a:latin typeface="Calibri" panose="020F0502020204030204" pitchFamily="34" charset="0"/>
              </a:rPr>
              <a:t> </a:t>
            </a:r>
            <a:r>
              <a:rPr lang="tr-TR" altLang="tr-TR" sz="2400" dirty="0" err="1">
                <a:latin typeface="Calibri" panose="020F0502020204030204" pitchFamily="34" charset="0"/>
              </a:rPr>
              <a:t>osteogenezis</a:t>
            </a:r>
            <a:r>
              <a:rPr lang="tr-TR" altLang="tr-TR" sz="2400" dirty="0">
                <a:latin typeface="Calibri" panose="020F0502020204030204" pitchFamily="34" charset="0"/>
              </a:rPr>
              <a:t> </a:t>
            </a:r>
            <a:r>
              <a:rPr lang="tr-TR" altLang="tr-TR" sz="2400" dirty="0" err="1">
                <a:latin typeface="Calibri" panose="020F0502020204030204" pitchFamily="34" charset="0"/>
              </a:rPr>
              <a:t>proçesinin</a:t>
            </a:r>
            <a:r>
              <a:rPr lang="tr-TR" altLang="tr-TR" sz="2400" dirty="0">
                <a:latin typeface="Calibri" panose="020F0502020204030204" pitchFamily="34" charset="0"/>
              </a:rPr>
              <a:t> biyolojik temellerini tanımlamış ve kullandığı düzeneği tüm dünyaya sunmuştur</a:t>
            </a:r>
            <a:r>
              <a:rPr lang="tr-TR" altLang="tr-TR" sz="2400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endParaRPr lang="tr-TR" altLang="tr-TR" sz="2400" dirty="0" smtClean="0">
              <a:latin typeface="Calibri" panose="020F0502020204030204" pitchFamily="34" charset="0"/>
            </a:endParaRPr>
          </a:p>
          <a:p>
            <a:pPr algn="just"/>
            <a:r>
              <a:rPr lang="tr-TR" altLang="tr-TR" sz="2400" dirty="0" err="1" smtClean="0">
                <a:latin typeface="Calibri" panose="020F0502020204030204" pitchFamily="34" charset="0"/>
              </a:rPr>
              <a:t>Alveoler</a:t>
            </a:r>
            <a:r>
              <a:rPr lang="tr-TR" altLang="tr-TR" sz="2400" dirty="0" smtClean="0">
                <a:latin typeface="Calibri" panose="020F0502020204030204" pitchFamily="34" charset="0"/>
              </a:rPr>
              <a:t> </a:t>
            </a:r>
            <a:r>
              <a:rPr lang="tr-TR" altLang="tr-TR" sz="2400" dirty="0" err="1">
                <a:latin typeface="Calibri" panose="020F0502020204030204" pitchFamily="34" charset="0"/>
              </a:rPr>
              <a:t>distraksiyonun</a:t>
            </a:r>
            <a:r>
              <a:rPr lang="tr-TR" altLang="tr-TR" sz="2400" dirty="0">
                <a:latin typeface="Calibri" panose="020F0502020204030204" pitchFamily="34" charset="0"/>
              </a:rPr>
              <a:t> tanımlanması ve ilk çalışmaların yapılması ise 1996 yılında </a:t>
            </a:r>
            <a:r>
              <a:rPr lang="tr-TR" altLang="tr-TR" sz="2400" dirty="0" err="1">
                <a:latin typeface="Calibri" panose="020F0502020204030204" pitchFamily="34" charset="0"/>
              </a:rPr>
              <a:t>Toth</a:t>
            </a:r>
            <a:r>
              <a:rPr lang="tr-TR" altLang="tr-TR" sz="2400" dirty="0">
                <a:latin typeface="Calibri" panose="020F0502020204030204" pitchFamily="34" charset="0"/>
              </a:rPr>
              <a:t>, </a:t>
            </a:r>
            <a:r>
              <a:rPr lang="tr-TR" altLang="tr-TR" sz="2400" dirty="0" err="1">
                <a:latin typeface="Calibri" panose="020F0502020204030204" pitchFamily="34" charset="0"/>
              </a:rPr>
              <a:t>Chin</a:t>
            </a:r>
            <a:r>
              <a:rPr lang="tr-TR" altLang="tr-TR" sz="2400" dirty="0">
                <a:latin typeface="Calibri" panose="020F0502020204030204" pitchFamily="34" charset="0"/>
              </a:rPr>
              <a:t> ve </a:t>
            </a:r>
            <a:r>
              <a:rPr lang="tr-TR" altLang="tr-TR" sz="2400" dirty="0" err="1">
                <a:latin typeface="Calibri" panose="020F0502020204030204" pitchFamily="34" charset="0"/>
              </a:rPr>
              <a:t>Block</a:t>
            </a:r>
            <a:r>
              <a:rPr lang="tr-TR" altLang="tr-TR" sz="2400" dirty="0">
                <a:latin typeface="Calibri" panose="020F0502020204030204" pitchFamily="34" charset="0"/>
              </a:rPr>
              <a:t> tarafından  </a:t>
            </a:r>
            <a:r>
              <a:rPr lang="tr-TR" altLang="tr-TR" sz="2400" dirty="0" smtClean="0">
                <a:latin typeface="Calibri" panose="020F0502020204030204" pitchFamily="34" charset="0"/>
              </a:rPr>
              <a:t>gerçekleştirilmiştir.</a:t>
            </a:r>
            <a:endParaRPr lang="tr-TR" altLang="tr-TR" sz="2400" dirty="0">
              <a:latin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41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2798" y="622752"/>
            <a:ext cx="4804227" cy="2917825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altLang="tr-TR" sz="2400" dirty="0" err="1">
                <a:latin typeface="Calibri" panose="020F0502020204030204" pitchFamily="34" charset="0"/>
              </a:rPr>
              <a:t>Gavril</a:t>
            </a:r>
            <a:r>
              <a:rPr lang="tr-TR" altLang="tr-TR" sz="2400" dirty="0">
                <a:latin typeface="Calibri" panose="020F0502020204030204" pitchFamily="34" charset="0"/>
              </a:rPr>
              <a:t> </a:t>
            </a:r>
            <a:r>
              <a:rPr lang="tr-TR" altLang="tr-TR" sz="2400" dirty="0" err="1">
                <a:latin typeface="Calibri" panose="020F0502020204030204" pitchFamily="34" charset="0"/>
              </a:rPr>
              <a:t>Abramovich</a:t>
            </a:r>
            <a:r>
              <a:rPr lang="tr-TR" altLang="tr-TR" sz="2400" dirty="0">
                <a:latin typeface="Calibri" panose="020F0502020204030204" pitchFamily="34" charset="0"/>
              </a:rPr>
              <a:t> </a:t>
            </a:r>
            <a:r>
              <a:rPr lang="tr-TR" altLang="tr-TR" sz="2400" dirty="0" err="1">
                <a:latin typeface="Calibri" panose="020F0502020204030204" pitchFamily="34" charset="0"/>
              </a:rPr>
              <a:t>Ilizarov</a:t>
            </a:r>
            <a:r>
              <a:rPr lang="tr-TR" altLang="tr-TR" sz="2400" dirty="0">
                <a:latin typeface="Calibri" panose="020F0502020204030204" pitchFamily="34" charset="0"/>
              </a:rPr>
              <a:t> (1921-1992) </a:t>
            </a:r>
          </a:p>
          <a:p>
            <a:pPr algn="just"/>
            <a:r>
              <a:rPr lang="tr-TR" altLang="tr-TR" sz="2400" dirty="0">
                <a:latin typeface="Calibri" panose="020F0502020204030204" pitchFamily="34" charset="0"/>
              </a:rPr>
              <a:t>Rus ortopedist ve travmatoloji </a:t>
            </a:r>
            <a:r>
              <a:rPr lang="tr-TR" altLang="tr-TR" sz="2400" dirty="0" smtClean="0">
                <a:latin typeface="Calibri" panose="020F0502020204030204" pitchFamily="34" charset="0"/>
              </a:rPr>
              <a:t>profesörü,</a:t>
            </a:r>
            <a:endParaRPr lang="tr-TR" altLang="tr-TR" sz="2400" dirty="0">
              <a:latin typeface="Calibri" panose="020F0502020204030204" pitchFamily="34" charset="0"/>
            </a:endParaRPr>
          </a:p>
          <a:p>
            <a:pPr algn="just"/>
            <a:r>
              <a:rPr lang="tr-TR" altLang="tr-TR" sz="2400" dirty="0" err="1">
                <a:latin typeface="Calibri" panose="020F0502020204030204" pitchFamily="34" charset="0"/>
              </a:rPr>
              <a:t>Distraksiyon</a:t>
            </a:r>
            <a:r>
              <a:rPr lang="tr-TR" altLang="tr-TR" sz="2400" dirty="0">
                <a:latin typeface="Calibri" panose="020F0502020204030204" pitchFamily="34" charset="0"/>
              </a:rPr>
              <a:t> tekniğinin yaratıcısı ve tekniğin </a:t>
            </a:r>
            <a:r>
              <a:rPr lang="tr-TR" altLang="tr-TR" sz="2400" dirty="0" smtClean="0">
                <a:latin typeface="Calibri" panose="020F0502020204030204" pitchFamily="34" charset="0"/>
              </a:rPr>
              <a:t>öncüsü.</a:t>
            </a:r>
            <a:endParaRPr lang="tr-TR" altLang="tr-TR" sz="2400" dirty="0">
              <a:latin typeface="Calibri" panose="020F0502020204030204" pitchFamily="34" charset="0"/>
            </a:endParaRPr>
          </a:p>
        </p:txBody>
      </p:sp>
      <p:pic>
        <p:nvPicPr>
          <p:cNvPr id="4" name="Picture 4" descr="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4363" y="376918"/>
            <a:ext cx="3887787" cy="29178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Imag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225" y="3584573"/>
            <a:ext cx="3889375" cy="291623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0" descr="Imag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3584574"/>
            <a:ext cx="3887787" cy="2916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1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tr-TR" dirty="0" smtClean="0"/>
              <a:t>DİSTRAKSİYON OSTEOGENEZİSİ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5139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altLang="tr-TR" sz="2400" dirty="0" err="1">
                <a:latin typeface="Calibri" panose="020F0502020204030204" pitchFamily="34" charset="0"/>
              </a:rPr>
              <a:t>Distraksiyon</a:t>
            </a:r>
            <a:r>
              <a:rPr lang="tr-TR" altLang="tr-TR" sz="2400" dirty="0">
                <a:latin typeface="Calibri" panose="020F0502020204030204" pitchFamily="34" charset="0"/>
              </a:rPr>
              <a:t> </a:t>
            </a:r>
            <a:r>
              <a:rPr lang="tr-TR" altLang="tr-TR" sz="2400" dirty="0" err="1">
                <a:latin typeface="Calibri" panose="020F0502020204030204" pitchFamily="34" charset="0"/>
              </a:rPr>
              <a:t>osteogenezis</a:t>
            </a:r>
            <a:r>
              <a:rPr lang="tr-TR" altLang="tr-TR" sz="2400" dirty="0">
                <a:latin typeface="Calibri" panose="020F0502020204030204" pitchFamily="34" charset="0"/>
              </a:rPr>
              <a:t>, çekim kuvvetiyle ayrılan kemik </a:t>
            </a:r>
            <a:r>
              <a:rPr lang="tr-TR" altLang="tr-TR" sz="2400" dirty="0" err="1">
                <a:latin typeface="Calibri" panose="020F0502020204030204" pitchFamily="34" charset="0"/>
              </a:rPr>
              <a:t>segmentlerinin</a:t>
            </a:r>
            <a:r>
              <a:rPr lang="tr-TR" altLang="tr-TR" sz="2400" dirty="0">
                <a:latin typeface="Calibri" panose="020F0502020204030204" pitchFamily="34" charset="0"/>
              </a:rPr>
              <a:t> karşılıklı yüzeyleri arasında yeni kemik formasyonunun oluştuğu biyolojik bir olaydır. </a:t>
            </a:r>
            <a:endParaRPr lang="tr-TR" altLang="tr-TR" sz="24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tr-TR" altLang="tr-TR" sz="2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altLang="tr-TR" sz="2400" dirty="0" smtClean="0">
                <a:latin typeface="Calibri" panose="020F0502020204030204" pitchFamily="34" charset="0"/>
              </a:rPr>
              <a:t>Ayrılan </a:t>
            </a:r>
            <a:r>
              <a:rPr lang="tr-TR" altLang="tr-TR" sz="2400" dirty="0">
                <a:latin typeface="Calibri" panose="020F0502020204030204" pitchFamily="34" charset="0"/>
              </a:rPr>
              <a:t>kemik </a:t>
            </a:r>
            <a:r>
              <a:rPr lang="tr-TR" altLang="tr-TR" sz="2400" dirty="0" err="1">
                <a:latin typeface="Calibri" panose="020F0502020204030204" pitchFamily="34" charset="0"/>
              </a:rPr>
              <a:t>segmentlerini</a:t>
            </a:r>
            <a:r>
              <a:rPr lang="tr-TR" altLang="tr-TR" sz="2400" dirty="0">
                <a:latin typeface="Calibri" panose="020F0502020204030204" pitchFamily="34" charset="0"/>
              </a:rPr>
              <a:t> bağlayan </a:t>
            </a:r>
            <a:r>
              <a:rPr lang="tr-TR" altLang="tr-TR" sz="2400" dirty="0" err="1">
                <a:latin typeface="Calibri" panose="020F0502020204030204" pitchFamily="34" charset="0"/>
              </a:rPr>
              <a:t>kallus</a:t>
            </a:r>
            <a:r>
              <a:rPr lang="tr-TR" altLang="tr-TR" sz="2400" dirty="0">
                <a:latin typeface="Calibri" panose="020F0502020204030204" pitchFamily="34" charset="0"/>
              </a:rPr>
              <a:t> dokusuna </a:t>
            </a:r>
            <a:r>
              <a:rPr lang="tr-TR" altLang="tr-TR" sz="2400" dirty="0" err="1">
                <a:latin typeface="Calibri" panose="020F0502020204030204" pitchFamily="34" charset="0"/>
              </a:rPr>
              <a:t>distraksiyon</a:t>
            </a:r>
            <a:r>
              <a:rPr lang="tr-TR" altLang="tr-TR" sz="2400" dirty="0">
                <a:latin typeface="Calibri" panose="020F0502020204030204" pitchFamily="34" charset="0"/>
              </a:rPr>
              <a:t> kuvvetlerinin uygulanmasıyla başlatılan teknik, dokular iyice gerilene kadar devam ettirilmektedir. </a:t>
            </a:r>
            <a:endParaRPr lang="tr-TR" altLang="tr-TR" sz="2400" dirty="0" smtClean="0">
              <a:latin typeface="Calibri" panose="020F0502020204030204" pitchFamily="34" charset="0"/>
            </a:endParaRPr>
          </a:p>
          <a:p>
            <a:endParaRPr lang="tr-TR" altLang="tr-TR" sz="2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r-TR" altLang="tr-TR" sz="2400" dirty="0">
                <a:latin typeface="Calibri" panose="020F0502020204030204" pitchFamily="34" charset="0"/>
              </a:rPr>
              <a:t>Çekim kuvvetleri sonucu oluşan gerilim, </a:t>
            </a:r>
            <a:endParaRPr lang="tr-TR" altLang="tr-TR" sz="24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r-TR" altLang="tr-TR" sz="2400" dirty="0" err="1" smtClean="0">
                <a:latin typeface="Calibri" panose="020F0502020204030204" pitchFamily="34" charset="0"/>
              </a:rPr>
              <a:t>distraksiyon</a:t>
            </a:r>
            <a:r>
              <a:rPr lang="tr-TR" altLang="tr-TR" sz="2400" dirty="0" smtClean="0">
                <a:latin typeface="Calibri" panose="020F0502020204030204" pitchFamily="34" charset="0"/>
              </a:rPr>
              <a:t> </a:t>
            </a:r>
            <a:r>
              <a:rPr lang="tr-TR" altLang="tr-TR" sz="2400" dirty="0">
                <a:latin typeface="Calibri" panose="020F0502020204030204" pitchFamily="34" charset="0"/>
              </a:rPr>
              <a:t>vektörüne paralel olarak yeni </a:t>
            </a:r>
            <a:endParaRPr lang="tr-TR" altLang="tr-TR" sz="24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r-TR" altLang="tr-TR" sz="2400" dirty="0" smtClean="0">
                <a:latin typeface="Calibri" panose="020F0502020204030204" pitchFamily="34" charset="0"/>
              </a:rPr>
              <a:t>kemik </a:t>
            </a:r>
            <a:r>
              <a:rPr lang="tr-TR" altLang="tr-TR" sz="2400" dirty="0">
                <a:latin typeface="Calibri" panose="020F0502020204030204" pitchFamily="34" charset="0"/>
              </a:rPr>
              <a:t>formasyonunu </a:t>
            </a:r>
            <a:r>
              <a:rPr lang="tr-TR" altLang="tr-TR" sz="2400" dirty="0" err="1">
                <a:latin typeface="Calibri" panose="020F0502020204030204" pitchFamily="34" charset="0"/>
              </a:rPr>
              <a:t>stimüle</a:t>
            </a:r>
            <a:r>
              <a:rPr lang="tr-TR" altLang="tr-TR" sz="2400" dirty="0">
                <a:latin typeface="Calibri" panose="020F0502020204030204" pitchFamily="34" charset="0"/>
              </a:rPr>
              <a:t> etmektedir.</a:t>
            </a:r>
          </a:p>
          <a:p>
            <a:pPr marL="0" indent="0">
              <a:buNone/>
            </a:pPr>
            <a:endParaRPr lang="tr-TR" altLang="tr-TR" sz="2400" dirty="0" smtClean="0">
              <a:latin typeface="Calibri" panose="020F0502020204030204" pitchFamily="34" charset="0"/>
            </a:endParaRPr>
          </a:p>
        </p:txBody>
      </p:sp>
      <p:pic>
        <p:nvPicPr>
          <p:cNvPr id="5" name="Picture 4" descr="sinew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8686" y="3788229"/>
            <a:ext cx="1127577" cy="269466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 descr="snew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08576" y="3788229"/>
            <a:ext cx="1804617" cy="269466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6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033"/>
          </a:xfrm>
        </p:spPr>
        <p:txBody>
          <a:bodyPr/>
          <a:lstStyle/>
          <a:p>
            <a:pPr algn="ctr"/>
            <a:r>
              <a:rPr lang="tr-TR" dirty="0" smtClean="0"/>
              <a:t>DİSTRAKSİYON HİSTOGENEZİSİ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31495"/>
            <a:ext cx="10515600" cy="1484276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Kemiğe verilen </a:t>
            </a:r>
            <a:r>
              <a:rPr lang="tr-TR" sz="2400" dirty="0" err="1"/>
              <a:t>distraksiyon</a:t>
            </a:r>
            <a:r>
              <a:rPr lang="tr-TR" sz="2400" dirty="0"/>
              <a:t> kuvvetleri aynı zamanda çevre yumuşak dokularda da bir gerilim yaratarak, </a:t>
            </a:r>
            <a:r>
              <a:rPr lang="tr-TR" sz="2400" dirty="0">
                <a:solidFill>
                  <a:srgbClr val="FF0000"/>
                </a:solidFill>
              </a:rPr>
              <a:t>“</a:t>
            </a:r>
            <a:r>
              <a:rPr lang="tr-TR" sz="2400" dirty="0" err="1">
                <a:solidFill>
                  <a:srgbClr val="FF0000"/>
                </a:solidFill>
              </a:rPr>
              <a:t>distraksiyon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histogenezisi</a:t>
            </a:r>
            <a:r>
              <a:rPr lang="tr-TR" sz="2400" dirty="0">
                <a:solidFill>
                  <a:srgbClr val="FF0000"/>
                </a:solidFill>
              </a:rPr>
              <a:t>” </a:t>
            </a:r>
            <a:r>
              <a:rPr lang="tr-TR" sz="2400" dirty="0"/>
              <a:t>olarak isimlendirilen </a:t>
            </a:r>
            <a:r>
              <a:rPr lang="tr-TR" sz="2400" dirty="0" err="1"/>
              <a:t>adaptif</a:t>
            </a:r>
            <a:r>
              <a:rPr lang="tr-TR" sz="2400" dirty="0"/>
              <a:t> değişiklikler zincirini başlatır. </a:t>
            </a:r>
            <a:endParaRPr lang="tr-TR" sz="2400" dirty="0" smtClean="0"/>
          </a:p>
        </p:txBody>
      </p:sp>
      <p:pic>
        <p:nvPicPr>
          <p:cNvPr id="4" name="Picture 2" descr="F08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32" y="3848902"/>
            <a:ext cx="3129792" cy="208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08_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84" y="2815771"/>
            <a:ext cx="2158773" cy="207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6676571" y="3077029"/>
            <a:ext cx="4978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white"/>
                </a:solidFill>
              </a:rPr>
              <a:t>Aşamalı traksiyon kuvvetleri ile meydana getirilen gerilim streslerinin etkisi altında </a:t>
            </a:r>
            <a:r>
              <a:rPr lang="tr-TR" sz="2400" dirty="0" err="1">
                <a:solidFill>
                  <a:prstClr val="white"/>
                </a:solidFill>
              </a:rPr>
              <a:t>periferal</a:t>
            </a:r>
            <a:r>
              <a:rPr lang="tr-TR" sz="2400" dirty="0">
                <a:solidFill>
                  <a:prstClr val="white"/>
                </a:solidFill>
              </a:rPr>
              <a:t> sinirler, kas, cilt, </a:t>
            </a:r>
            <a:r>
              <a:rPr lang="tr-TR" sz="2400" dirty="0" err="1">
                <a:solidFill>
                  <a:prstClr val="white"/>
                </a:solidFill>
              </a:rPr>
              <a:t>periodontal</a:t>
            </a:r>
            <a:r>
              <a:rPr lang="tr-TR" sz="2400" dirty="0">
                <a:solidFill>
                  <a:prstClr val="white"/>
                </a:solidFill>
              </a:rPr>
              <a:t> </a:t>
            </a:r>
            <a:r>
              <a:rPr lang="tr-TR" sz="2400" dirty="0" err="1">
                <a:solidFill>
                  <a:prstClr val="white"/>
                </a:solidFill>
              </a:rPr>
              <a:t>ligament</a:t>
            </a:r>
            <a:r>
              <a:rPr lang="tr-TR" sz="2400" dirty="0">
                <a:solidFill>
                  <a:prstClr val="white"/>
                </a:solidFill>
              </a:rPr>
              <a:t> ve diş etini içeren komşu dokularda da aktif </a:t>
            </a:r>
            <a:r>
              <a:rPr lang="tr-TR" sz="2400" dirty="0" err="1">
                <a:solidFill>
                  <a:prstClr val="white"/>
                </a:solidFill>
              </a:rPr>
              <a:t>histogenezis</a:t>
            </a:r>
            <a:r>
              <a:rPr lang="tr-TR" sz="2400" dirty="0">
                <a:solidFill>
                  <a:prstClr val="white"/>
                </a:solidFill>
              </a:rPr>
              <a:t> oluşmaktadır.</a:t>
            </a:r>
          </a:p>
          <a:p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4799" y="365125"/>
            <a:ext cx="11662611" cy="87011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 smtClean="0"/>
              <a:t>DİSTRAKSİYON OSTEOGENEZİSİNİN SINIFLANDIRILMASI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9389" y="1363579"/>
            <a:ext cx="10824411" cy="48133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sz="2400" dirty="0"/>
              <a:t>Çekme-gerilme kuvvetlerinin indüklediği bölgeye göre </a:t>
            </a:r>
            <a:r>
              <a:rPr lang="tr-TR" sz="2400" dirty="0" err="1"/>
              <a:t>distraksiyon</a:t>
            </a:r>
            <a:r>
              <a:rPr lang="tr-TR" sz="2400" dirty="0"/>
              <a:t> </a:t>
            </a:r>
            <a:r>
              <a:rPr lang="tr-TR" sz="2400" dirty="0" err="1"/>
              <a:t>osteogenezisinin</a:t>
            </a:r>
            <a:r>
              <a:rPr lang="tr-TR" sz="2400" dirty="0"/>
              <a:t>  sınıflandırma şekilleri</a:t>
            </a:r>
            <a:r>
              <a:rPr lang="tr-TR" sz="2400" dirty="0" smtClean="0"/>
              <a:t>:</a:t>
            </a:r>
            <a:endParaRPr lang="tr-TR" sz="24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just">
              <a:buNone/>
            </a:pPr>
            <a:r>
              <a:rPr lang="tr-TR" sz="2400" b="1" dirty="0" smtClean="0">
                <a:solidFill>
                  <a:srgbClr val="FFFF00"/>
                </a:solidFill>
                <a:effectLst/>
              </a:rPr>
              <a:t>1</a:t>
            </a:r>
            <a:r>
              <a:rPr lang="tr-TR" sz="2400" b="1" dirty="0">
                <a:solidFill>
                  <a:srgbClr val="FFFF00"/>
                </a:solidFill>
                <a:effectLst/>
              </a:rPr>
              <a:t>. </a:t>
            </a:r>
            <a:r>
              <a:rPr lang="tr-TR" sz="2400" b="1" dirty="0" err="1">
                <a:solidFill>
                  <a:srgbClr val="FFFF00"/>
                </a:solidFill>
                <a:effectLst/>
              </a:rPr>
              <a:t>Kallotasis</a:t>
            </a:r>
            <a:r>
              <a:rPr lang="tr-TR" sz="2400" b="1" dirty="0">
                <a:solidFill>
                  <a:srgbClr val="FFFF00"/>
                </a:solidFill>
                <a:effectLst/>
              </a:rPr>
              <a:t>: </a:t>
            </a:r>
            <a:r>
              <a:rPr lang="tr-TR" sz="2400" dirty="0" err="1"/>
              <a:t>Osteotomi</a:t>
            </a:r>
            <a:r>
              <a:rPr lang="tr-TR" sz="2400" dirty="0"/>
              <a:t> ya da kırık aracılığı ile   birbirinden uzaklaştırılan kemik </a:t>
            </a:r>
            <a:r>
              <a:rPr lang="tr-TR" sz="2400" dirty="0" err="1"/>
              <a:t>segmentlerinin</a:t>
            </a:r>
            <a:r>
              <a:rPr lang="tr-TR" sz="2400" dirty="0"/>
              <a:t>  çevresinde meydana gelen onarıcı </a:t>
            </a:r>
            <a:r>
              <a:rPr lang="tr-TR" sz="2400" i="1" dirty="0" err="1"/>
              <a:t>kallus</a:t>
            </a:r>
            <a:r>
              <a:rPr lang="tr-TR" sz="2400" dirty="0"/>
              <a:t> dokusunun aşamalı olarak gerilmesi anlamında kullanılmaktadır.</a:t>
            </a:r>
            <a:endParaRPr lang="tr-TR" sz="2400" b="1" dirty="0"/>
          </a:p>
          <a:p>
            <a:pPr algn="just">
              <a:buNone/>
              <a:defRPr/>
            </a:pPr>
            <a:endParaRPr lang="tr-TR" sz="24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buNone/>
              <a:defRPr/>
            </a:pPr>
            <a:r>
              <a:rPr lang="tr-TR" sz="2400" b="1" dirty="0" smtClean="0">
                <a:solidFill>
                  <a:srgbClr val="FFFF00"/>
                </a:solidFill>
                <a:effectLst/>
              </a:rPr>
              <a:t>2</a:t>
            </a:r>
            <a:r>
              <a:rPr lang="tr-TR" sz="2400" b="1" dirty="0">
                <a:solidFill>
                  <a:srgbClr val="FFFF00"/>
                </a:solidFill>
                <a:effectLst/>
              </a:rPr>
              <a:t>. </a:t>
            </a:r>
            <a:r>
              <a:rPr lang="tr-TR" sz="2400" b="1" dirty="0" err="1">
                <a:solidFill>
                  <a:srgbClr val="FFFF00"/>
                </a:solidFill>
                <a:effectLst/>
              </a:rPr>
              <a:t>Physeal</a:t>
            </a:r>
            <a:r>
              <a:rPr lang="tr-TR" sz="2400" b="1" dirty="0">
                <a:solidFill>
                  <a:srgbClr val="FFFF00"/>
                </a:solidFill>
                <a:effectLst/>
              </a:rPr>
              <a:t> </a:t>
            </a:r>
            <a:r>
              <a:rPr lang="tr-TR" sz="2400" b="1" dirty="0" err="1">
                <a:solidFill>
                  <a:srgbClr val="FFFF00"/>
                </a:solidFill>
                <a:effectLst/>
              </a:rPr>
              <a:t>distraksiyon</a:t>
            </a:r>
            <a:r>
              <a:rPr lang="tr-TR" sz="2400" b="1" dirty="0">
                <a:solidFill>
                  <a:srgbClr val="FFFF00"/>
                </a:solidFill>
                <a:effectLst/>
              </a:rPr>
              <a:t>: </a:t>
            </a:r>
            <a:r>
              <a:rPr lang="tr-TR" sz="2400" dirty="0"/>
              <a:t>Kemik büyüme plağının </a:t>
            </a:r>
            <a:r>
              <a:rPr lang="tr-TR" sz="2400" dirty="0" err="1"/>
              <a:t>distraksiyonudur</a:t>
            </a:r>
            <a:r>
              <a:rPr lang="tr-TR" sz="2400" dirty="0"/>
              <a:t> ve 2 tipi vardır:</a:t>
            </a:r>
            <a:endParaRPr lang="tr-TR" sz="2400" b="1" dirty="0"/>
          </a:p>
          <a:p>
            <a:pPr algn="just">
              <a:buNone/>
              <a:defRPr/>
            </a:pPr>
            <a:r>
              <a:rPr lang="tr-TR" sz="2400" b="1" dirty="0"/>
              <a:t>  a) </a:t>
            </a:r>
            <a:r>
              <a:rPr lang="tr-TR" sz="2400" u="sng" dirty="0" err="1"/>
              <a:t>Distraksiyon</a:t>
            </a:r>
            <a:r>
              <a:rPr lang="tr-TR" sz="2400" u="sng" dirty="0"/>
              <a:t> </a:t>
            </a:r>
            <a:r>
              <a:rPr lang="tr-TR" sz="2400" u="sng" dirty="0" err="1"/>
              <a:t>epifizyolojizi</a:t>
            </a:r>
            <a:r>
              <a:rPr lang="tr-TR" sz="2400" u="sng" dirty="0"/>
              <a:t>: </a:t>
            </a:r>
            <a:r>
              <a:rPr lang="tr-TR" sz="2400" dirty="0"/>
              <a:t>Büyüme plağında göreceli olarak daha hızla seyreden bir gerilimle kırık oluşturur. Bunu takiben </a:t>
            </a:r>
            <a:r>
              <a:rPr lang="tr-TR" sz="2400" dirty="0" err="1"/>
              <a:t>epifizin</a:t>
            </a:r>
            <a:r>
              <a:rPr lang="tr-TR" sz="2400" dirty="0"/>
              <a:t> </a:t>
            </a:r>
            <a:r>
              <a:rPr lang="tr-TR" sz="2400" dirty="0" err="1"/>
              <a:t>metafizden</a:t>
            </a:r>
            <a:r>
              <a:rPr lang="tr-TR" sz="2400" dirty="0"/>
              <a:t> ayrılmasıdır.</a:t>
            </a:r>
            <a:endParaRPr lang="tr-TR" sz="2400" b="1" dirty="0"/>
          </a:p>
          <a:p>
            <a:pPr algn="just">
              <a:buNone/>
              <a:defRPr/>
            </a:pPr>
            <a:r>
              <a:rPr lang="tr-TR" sz="2400" b="1" dirty="0"/>
              <a:t>  b) </a:t>
            </a:r>
            <a:r>
              <a:rPr lang="tr-TR" sz="2400" u="sng" dirty="0" err="1"/>
              <a:t>Kondrodiatazis</a:t>
            </a:r>
            <a:r>
              <a:rPr lang="tr-TR" sz="2400" u="sng" dirty="0"/>
              <a:t>:</a:t>
            </a:r>
            <a:r>
              <a:rPr lang="tr-TR" sz="2400" dirty="0"/>
              <a:t> Kırık oluşmaksızın büyüme plağının yavaş bir hızla gerilmesidir </a:t>
            </a:r>
          </a:p>
          <a:p>
            <a:pPr marL="0" indent="0" algn="just">
              <a:buNone/>
            </a:pPr>
            <a:endParaRPr lang="tr-TR" sz="2400" b="1" dirty="0">
              <a:latin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07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117"/>
          </a:xfrm>
        </p:spPr>
        <p:txBody>
          <a:bodyPr/>
          <a:lstStyle/>
          <a:p>
            <a:pPr algn="ctr"/>
            <a:r>
              <a:rPr lang="tr-TR" dirty="0" smtClean="0"/>
              <a:t>ALVEOLAR DİSTRAKSİYON OSTEOGENEZİSİ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63578"/>
            <a:ext cx="10515600" cy="5053263"/>
          </a:xfrm>
        </p:spPr>
        <p:txBody>
          <a:bodyPr>
            <a:normAutofit fontScale="85000" lnSpcReduction="10000"/>
          </a:bodyPr>
          <a:lstStyle/>
          <a:p>
            <a:r>
              <a:rPr lang="tr-TR" sz="2400" dirty="0" err="1"/>
              <a:t>Alveoler</a:t>
            </a:r>
            <a:r>
              <a:rPr lang="tr-TR" sz="2400" dirty="0"/>
              <a:t> </a:t>
            </a:r>
            <a:r>
              <a:rPr lang="tr-TR" sz="2400" dirty="0" err="1"/>
              <a:t>distraksiyon</a:t>
            </a:r>
            <a:r>
              <a:rPr lang="tr-TR" sz="2400" dirty="0"/>
              <a:t> </a:t>
            </a:r>
            <a:r>
              <a:rPr lang="tr-TR" sz="2400" dirty="0" err="1"/>
              <a:t>osteogenezi</a:t>
            </a:r>
            <a:r>
              <a:rPr lang="tr-TR" sz="2400" dirty="0"/>
              <a:t> </a:t>
            </a:r>
            <a:r>
              <a:rPr lang="tr-TR" sz="2400" dirty="0" err="1"/>
              <a:t>mandibula</a:t>
            </a:r>
            <a:r>
              <a:rPr lang="tr-TR" sz="2400" dirty="0"/>
              <a:t> ve </a:t>
            </a:r>
            <a:r>
              <a:rPr lang="tr-TR" sz="2400" dirty="0" err="1"/>
              <a:t>maksillanın</a:t>
            </a:r>
            <a:r>
              <a:rPr lang="tr-TR" sz="2400" dirty="0"/>
              <a:t> </a:t>
            </a:r>
            <a:r>
              <a:rPr lang="tr-TR" sz="2400" dirty="0" err="1"/>
              <a:t>augmentasyonu</a:t>
            </a:r>
            <a:r>
              <a:rPr lang="tr-TR" sz="2400" dirty="0"/>
              <a:t> için kullanılan yeni bir yöntemdir ve başarısı </a:t>
            </a:r>
            <a:r>
              <a:rPr lang="tr-TR" sz="2400" dirty="0" err="1"/>
              <a:t>osteotomi</a:t>
            </a:r>
            <a:r>
              <a:rPr lang="tr-TR" sz="2400" dirty="0"/>
              <a:t> sahasına uygulanan uygun mekanik gerilme kuvvetine bağlıdır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smtClean="0"/>
              <a:t>Tam </a:t>
            </a:r>
            <a:r>
              <a:rPr lang="tr-TR" sz="2400" dirty="0"/>
              <a:t>kalınlıktaki bir </a:t>
            </a:r>
            <a:r>
              <a:rPr lang="tr-TR" sz="2400" dirty="0" err="1"/>
              <a:t>alveoler</a:t>
            </a:r>
            <a:r>
              <a:rPr lang="tr-TR" sz="2400" dirty="0"/>
              <a:t> </a:t>
            </a:r>
            <a:r>
              <a:rPr lang="tr-TR" sz="2400" dirty="0" err="1"/>
              <a:t>defektin</a:t>
            </a:r>
            <a:r>
              <a:rPr lang="tr-TR" sz="2400" dirty="0"/>
              <a:t> </a:t>
            </a:r>
            <a:r>
              <a:rPr lang="tr-TR" sz="2400" dirty="0" err="1"/>
              <a:t>rekonstruksiyonunda</a:t>
            </a:r>
            <a:r>
              <a:rPr lang="tr-TR" sz="2400" dirty="0"/>
              <a:t> geleneksel olarak </a:t>
            </a:r>
            <a:r>
              <a:rPr lang="tr-TR" sz="2400" dirty="0" err="1"/>
              <a:t>onlay</a:t>
            </a:r>
            <a:r>
              <a:rPr lang="tr-TR" sz="2400" dirty="0"/>
              <a:t> </a:t>
            </a:r>
            <a:r>
              <a:rPr lang="tr-TR" sz="2400" dirty="0" err="1"/>
              <a:t>otojen</a:t>
            </a:r>
            <a:r>
              <a:rPr lang="tr-TR" sz="2400" dirty="0"/>
              <a:t> kemik </a:t>
            </a:r>
            <a:r>
              <a:rPr lang="tr-TR" sz="2400" dirty="0" err="1"/>
              <a:t>greftleri</a:t>
            </a:r>
            <a:r>
              <a:rPr lang="tr-TR" sz="2400" dirty="0"/>
              <a:t> kullanılmaktadır. Son yıllarda </a:t>
            </a:r>
            <a:r>
              <a:rPr lang="tr-TR" sz="2400" dirty="0" err="1"/>
              <a:t>distraksiyon</a:t>
            </a:r>
            <a:r>
              <a:rPr lang="tr-TR" sz="2400" dirty="0"/>
              <a:t> </a:t>
            </a:r>
            <a:r>
              <a:rPr lang="tr-TR" sz="2400" dirty="0" err="1"/>
              <a:t>osteogenezi</a:t>
            </a:r>
            <a:r>
              <a:rPr lang="tr-TR" sz="2400" dirty="0"/>
              <a:t> </a:t>
            </a:r>
            <a:r>
              <a:rPr lang="tr-TR" sz="2400" dirty="0" err="1"/>
              <a:t>kret</a:t>
            </a:r>
            <a:r>
              <a:rPr lang="tr-TR" sz="2400" dirty="0"/>
              <a:t> </a:t>
            </a:r>
            <a:r>
              <a:rPr lang="tr-TR" sz="2400" dirty="0" err="1"/>
              <a:t>augmentasyonunda</a:t>
            </a:r>
            <a:r>
              <a:rPr lang="tr-TR" sz="2400" dirty="0"/>
              <a:t> alternatif bir teknik olarak </a:t>
            </a:r>
            <a:r>
              <a:rPr lang="tr-TR" sz="2400" dirty="0" smtClean="0"/>
              <a:t>kullanılmaktadır.</a:t>
            </a:r>
            <a:endParaRPr lang="tr-TR" sz="2400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37" y="2720281"/>
            <a:ext cx="2911642" cy="187177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77" y="2720281"/>
            <a:ext cx="2934201" cy="18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Microsoft Office PowerPoint</Application>
  <PresentationFormat>Geniş ekran</PresentationFormat>
  <Paragraphs>101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Rockwell</vt:lpstr>
      <vt:lpstr>Office Teması</vt:lpstr>
      <vt:lpstr>Damask</vt:lpstr>
      <vt:lpstr>PowerPoint Sunusu</vt:lpstr>
      <vt:lpstr>DİSTRAKSİYON OSTEOGENEZİSİ</vt:lpstr>
      <vt:lpstr>TANIMI</vt:lpstr>
      <vt:lpstr>TARİHÇE</vt:lpstr>
      <vt:lpstr>PowerPoint Sunusu</vt:lpstr>
      <vt:lpstr>DİSTRAKSİYON OSTEOGENEZİSİ</vt:lpstr>
      <vt:lpstr>DİSTRAKSİYON HİSTOGENEZİSİ</vt:lpstr>
      <vt:lpstr>DİSTRAKSİYON OSTEOGENEZİSİNİN SINIFLANDIRILMASI</vt:lpstr>
      <vt:lpstr>ALVEOLAR DİSTRAKSİYON OSTEOGENEZİSİ</vt:lpstr>
      <vt:lpstr>ENDİKASYONLARI</vt:lpstr>
      <vt:lpstr>KONTRAENDİKASYONLARI</vt:lpstr>
      <vt:lpstr>AVANTAJLARI</vt:lpstr>
      <vt:lpstr>AVANTAJLARI</vt:lpstr>
      <vt:lpstr>DEZAVANTAJLARI</vt:lpstr>
      <vt:lpstr>ALVEOLAR DİSTRAKSİYON PROTOKOLÜ</vt:lpstr>
      <vt:lpstr>ALVEOLAR DİSTRAKSİYON PROTOKOLÜ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Cahit</dc:creator>
  <cp:lastModifiedBy>Cahit</cp:lastModifiedBy>
  <cp:revision>1</cp:revision>
  <dcterms:created xsi:type="dcterms:W3CDTF">2018-03-21T12:30:06Z</dcterms:created>
  <dcterms:modified xsi:type="dcterms:W3CDTF">2018-03-21T12:30:13Z</dcterms:modified>
</cp:coreProperties>
</file>