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77" r:id="rId2"/>
    <p:sldId id="282" r:id="rId3"/>
    <p:sldId id="283" r:id="rId4"/>
    <p:sldId id="284" r:id="rId5"/>
    <p:sldId id="285" r:id="rId6"/>
    <p:sldId id="286" r:id="rId7"/>
    <p:sldId id="287" r:id="rId8"/>
    <p:sldId id="288" r:id="rId9"/>
    <p:sldId id="289" r:id="rId10"/>
    <p:sldId id="290" r:id="rId11"/>
    <p:sldId id="291" r:id="rId12"/>
    <p:sldId id="292" r:id="rId13"/>
    <p:sldId id="293" r:id="rId14"/>
    <p:sldId id="294" r:id="rId15"/>
    <p:sldId id="295" r:id="rId16"/>
    <p:sldId id="296" r:id="rId17"/>
    <p:sldId id="297" r:id="rId18"/>
    <p:sldId id="298"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A40C8E"/>
    <a:srgbClr val="000099"/>
    <a:srgbClr val="006600"/>
    <a:srgbClr val="800000"/>
    <a:srgbClr val="660066"/>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98" autoAdjust="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1"/>
      </p:bgRef>
    </p:bg>
    <p:spTree>
      <p:nvGrpSpPr>
        <p:cNvPr id="1" name=""/>
        <p:cNvGrpSpPr/>
        <p:nvPr/>
      </p:nvGrpSpPr>
      <p:grpSpPr>
        <a:xfrm>
          <a:off x="0" y="0"/>
          <a:ext cx="0" cy="0"/>
          <a:chOff x="0" y="0"/>
          <a:chExt cx="0" cy="0"/>
        </a:xfrm>
      </p:grpSpPr>
      <p:sp>
        <p:nvSpPr>
          <p:cNvPr id="8" name="7 Dikdörtgen"/>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Başlık"/>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tr-TR" smtClean="0"/>
              <a:t>Asıl başlık stili için tıklatın</a:t>
            </a:r>
            <a:endParaRPr kumimoji="0"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31" name="30 Veri Yer Tutucusu"/>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43B20C13-A845-429C-AE0D-B084B4FCB607}" type="datetimeFigureOut">
              <a:rPr lang="tr-TR" smtClean="0"/>
              <a:pPr/>
              <a:t>20.11.2019</a:t>
            </a:fld>
            <a:endParaRPr lang="tr-TR"/>
          </a:p>
        </p:txBody>
      </p:sp>
      <p:sp>
        <p:nvSpPr>
          <p:cNvPr id="18" name="17 Altbilgi Yer Tutucusu"/>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tr-TR"/>
          </a:p>
        </p:txBody>
      </p:sp>
      <p:sp>
        <p:nvSpPr>
          <p:cNvPr id="29" name="28 Slayt Numarası Yer Tutucusu"/>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6D9D840-124B-44A0-B4EA-0482B4D9B52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2"/>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242816" y="6557946"/>
            <a:ext cx="2002464" cy="226902"/>
          </a:xfrm>
        </p:spPr>
        <p:txBody>
          <a:bodyPr/>
          <a:lstStyle>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a:xfrm>
            <a:off x="457200" y="6556248"/>
            <a:ext cx="3657600" cy="228600"/>
          </a:xfrm>
        </p:spPr>
        <p:txBody>
          <a:bodyPr/>
          <a:lstStyle>
            <a:extLst/>
          </a:lstStyle>
          <a:p>
            <a:endParaRPr lang="tr-TR"/>
          </a:p>
        </p:txBody>
      </p:sp>
      <p:sp>
        <p:nvSpPr>
          <p:cNvPr id="6" name="5 Slayt Numarası Yer Tutucusu"/>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6D9D840-124B-44A0-B4EA-0482B4D9B52B}"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1">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tr-TR"/>
          </a:p>
        </p:txBody>
      </p:sp>
      <p:sp>
        <p:nvSpPr>
          <p:cNvPr id="6" name="5 Slayt Numarası Yer Tutucusu"/>
          <p:cNvSpPr>
            <a:spLocks noGrp="1"/>
          </p:cNvSpPr>
          <p:nvPr>
            <p:ph type="sldNum" sz="quarter" idx="12"/>
          </p:nvPr>
        </p:nvSpPr>
        <p:spPr>
          <a:xfrm>
            <a:off x="6733952" y="6555112"/>
            <a:ext cx="588336" cy="228600"/>
          </a:xfrm>
        </p:spPr>
        <p:txBody>
          <a:bodyPr/>
          <a:lstStyle>
            <a:extLst/>
          </a:lstStyle>
          <a:p>
            <a:fld id="{D6D9D840-124B-44A0-B4EA-0482B4D9B52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solidFill>
                  <a:schemeClr val="tx2"/>
                </a:solidFill>
              </a:defRPr>
            </a:lvl1pPr>
            <a:extLst/>
          </a:lstStyle>
          <a:p>
            <a:fld id="{43B20C13-A845-429C-AE0D-B084B4FCB607}" type="datetimeFigureOut">
              <a:rPr lang="tr-TR" smtClean="0"/>
              <a:pPr/>
              <a:t>20.11.2019</a:t>
            </a:fld>
            <a:endParaRPr lang="tr-TR"/>
          </a:p>
        </p:txBody>
      </p:sp>
      <p:sp>
        <p:nvSpPr>
          <p:cNvPr id="3" name="2 Altbilgi Yer Tutucusu"/>
          <p:cNvSpPr>
            <a:spLocks noGrp="1"/>
          </p:cNvSpPr>
          <p:nvPr>
            <p:ph type="ftr" sz="quarter" idx="11"/>
          </p:nvPr>
        </p:nvSpPr>
        <p:spPr/>
        <p:txBody>
          <a:bodyPr/>
          <a:lstStyle>
            <a:lvl1pPr>
              <a:defRPr>
                <a:solidFill>
                  <a:schemeClr val="tx2"/>
                </a:solidFill>
              </a:defRPr>
            </a:lvl1pPr>
            <a:extLst/>
          </a:lstStyle>
          <a:p>
            <a:endParaRPr lang="tr-TR"/>
          </a:p>
        </p:txBody>
      </p:sp>
      <p:sp>
        <p:nvSpPr>
          <p:cNvPr id="4" name="3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2"/>
      </p:bgRef>
    </p:bg>
    <p:spTree>
      <p:nvGrpSpPr>
        <p:cNvPr id="1" name=""/>
        <p:cNvGrpSpPr/>
        <p:nvPr/>
      </p:nvGrpSpPr>
      <p:grpSpPr>
        <a:xfrm>
          <a:off x="0" y="0"/>
          <a:ext cx="0" cy="0"/>
          <a:chOff x="0" y="0"/>
          <a:chExt cx="0" cy="0"/>
        </a:xfrm>
      </p:grpSpPr>
      <p:sp>
        <p:nvSpPr>
          <p:cNvPr id="8" name="7 Dikdörtgen"/>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Dikdörtgen"/>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tr-TR" smtClean="0"/>
              <a:t>Asıl başlık stili için tıklatın</a:t>
            </a:r>
            <a:endParaRPr kumimoji="0"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tr-TR" smtClean="0"/>
              <a:t>Asıl metin stillerini düzenlemek için tıklatın</a:t>
            </a:r>
          </a:p>
        </p:txBody>
      </p:sp>
      <p:sp>
        <p:nvSpPr>
          <p:cNvPr id="5" name="4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tr-TR" smtClean="0"/>
              <a:t>Resim eklemek için simgeyi tıklatın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Başlık Yer Tutucusu"/>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tr-TR" smtClean="0"/>
              <a:t>Asıl başlık stili için tıklatın</a:t>
            </a:r>
            <a:endParaRPr kumimoji="0" lang="en-US"/>
          </a:p>
        </p:txBody>
      </p:sp>
      <p:sp>
        <p:nvSpPr>
          <p:cNvPr id="31" name="30 Metin Yer Tutucusu"/>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7" name="26 Veri Yer Tutucusu"/>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43B20C13-A845-429C-AE0D-B084B4FCB607}" type="datetimeFigureOut">
              <a:rPr lang="tr-TR" smtClean="0"/>
              <a:pPr/>
              <a:t>20.11.2019</a:t>
            </a:fld>
            <a:endParaRPr lang="tr-TR"/>
          </a:p>
        </p:txBody>
      </p:sp>
      <p:sp>
        <p:nvSpPr>
          <p:cNvPr id="4" name="3 Altbilgi Yer Tutucusu"/>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tr-TR"/>
          </a:p>
        </p:txBody>
      </p:sp>
      <p:sp>
        <p:nvSpPr>
          <p:cNvPr id="16" name="15 Slayt Numarası Yer Tutucusu"/>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6D9D840-124B-44A0-B4EA-0482B4D9B52B}"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366868" y="533400"/>
            <a:ext cx="5105400" cy="3967170"/>
          </a:xfrm>
        </p:spPr>
        <p:txBody>
          <a:bodyPr anchor="ctr"/>
          <a:lstStyle/>
          <a:p>
            <a:r>
              <a:rPr lang="tr-TR" sz="4400" dirty="0" smtClean="0">
                <a:solidFill>
                  <a:schemeClr val="bg1">
                    <a:lumMod val="95000"/>
                  </a:schemeClr>
                </a:solidFill>
                <a:effectLst>
                  <a:outerShdw blurRad="38100" dist="38100" dir="2700000" algn="tl">
                    <a:srgbClr val="000000">
                      <a:alpha val="43137"/>
                    </a:srgbClr>
                  </a:outerShdw>
                </a:effectLst>
              </a:rPr>
              <a:t>TURİZMİN REEL KAYNAKLI EKONOMİK ETKİLERİ - 2</a:t>
            </a:r>
            <a:endParaRPr lang="tr-TR" sz="4400" dirty="0">
              <a:solidFill>
                <a:schemeClr val="bg1">
                  <a:lumMod val="95000"/>
                </a:schemeClr>
              </a:solidFill>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608630"/>
          </a:xfrm>
        </p:spPr>
        <p:txBody>
          <a:bodyPr>
            <a:noAutofit/>
          </a:bodyPr>
          <a:lstStyle/>
          <a:p>
            <a:pPr algn="r"/>
            <a:r>
              <a:rPr lang="tr-TR" sz="2800" b="1" dirty="0" smtClean="0">
                <a:solidFill>
                  <a:schemeClr val="tx2"/>
                </a:solidFill>
              </a:rPr>
              <a:t>Turizmin Tarım Sektörüne Etkisi </a:t>
            </a:r>
            <a:endParaRPr lang="tr-TR" sz="2800" b="1" dirty="0">
              <a:solidFill>
                <a:schemeClr val="tx2"/>
              </a:solidFill>
            </a:endParaRPr>
          </a:p>
        </p:txBody>
      </p:sp>
      <p:sp>
        <p:nvSpPr>
          <p:cNvPr id="3" name="2 İçerik Yer Tutucusu"/>
          <p:cNvSpPr>
            <a:spLocks noGrp="1"/>
          </p:cNvSpPr>
          <p:nvPr>
            <p:ph idx="1"/>
          </p:nvPr>
        </p:nvSpPr>
        <p:spPr>
          <a:xfrm>
            <a:off x="457200" y="1142984"/>
            <a:ext cx="7239000" cy="5312752"/>
          </a:xfrm>
        </p:spPr>
        <p:txBody>
          <a:bodyPr>
            <a:normAutofit fontScale="92500"/>
          </a:bodyPr>
          <a:lstStyle/>
          <a:p>
            <a:pPr marL="187325" indent="0" algn="just">
              <a:buClr>
                <a:srgbClr val="FF0000"/>
              </a:buClr>
              <a:buSzPct val="100000"/>
            </a:pPr>
            <a:r>
              <a:rPr lang="tr-TR" sz="2400" b="1" i="1" dirty="0" smtClean="0">
                <a:solidFill>
                  <a:srgbClr val="A40C8E"/>
                </a:solidFill>
              </a:rPr>
              <a:t> </a:t>
            </a:r>
            <a:r>
              <a:rPr lang="tr-TR" sz="2400" b="1" dirty="0" smtClean="0">
                <a:effectLst>
                  <a:outerShdw blurRad="38100" dist="38100" dir="2700000" algn="tl">
                    <a:srgbClr val="000000">
                      <a:alpha val="43137"/>
                    </a:srgbClr>
                  </a:outerShdw>
                </a:effectLst>
                <a:latin typeface="+mj-lt"/>
              </a:rPr>
              <a:t>Turizmin gelişmesine paralel olarak gelir etkisinin artması, tarım sektöründe üretim kalitesinin artmasına, standardizasyonun sağlanmasına ve kaliteli ürünün değerini bulmasına neden olur. Tarımsal ürünlere yönelik direkt turistik tüketim harcamaları yanında turizmden gelir elde edenlerin harcamaları da endirekt gelir etkisi yaratır. </a:t>
            </a:r>
          </a:p>
          <a:p>
            <a:pPr marL="187325" indent="0" algn="just">
              <a:buClr>
                <a:srgbClr val="FF0000"/>
              </a:buClr>
              <a:buSzPct val="100000"/>
            </a:pPr>
            <a:r>
              <a:rPr lang="tr-TR" sz="2400" b="1" dirty="0" smtClean="0">
                <a:effectLst>
                  <a:outerShdw blurRad="38100" dist="38100" dir="2700000" algn="tl">
                    <a:srgbClr val="000000">
                      <a:alpha val="43137"/>
                    </a:srgbClr>
                  </a:outerShdw>
                </a:effectLst>
                <a:latin typeface="+mj-lt"/>
              </a:rPr>
              <a:t>Turistik bölgelerde arazi sahibi olan yöre halkının sahip oldukları arazilerin değerleri artar, bu arazileri kamping ve karavan turizmine açmaları ek gelir elde etme olanaklarına kavuşmalarını sağlar. </a:t>
            </a:r>
          </a:p>
          <a:p>
            <a:pPr marL="187325" indent="0" algn="just">
              <a:buClr>
                <a:srgbClr val="FF0000"/>
              </a:buClr>
              <a:buSzPct val="100000"/>
            </a:pPr>
            <a:r>
              <a:rPr lang="tr-TR" sz="2400" b="1" dirty="0" smtClean="0">
                <a:effectLst>
                  <a:outerShdw blurRad="38100" dist="38100" dir="2700000" algn="tl">
                    <a:srgbClr val="000000">
                      <a:alpha val="43137"/>
                    </a:srgbClr>
                  </a:outerShdw>
                </a:effectLst>
                <a:latin typeface="+mj-lt"/>
              </a:rPr>
              <a:t>Turizm, tarım sektöründe görülen mevsimlik işsizliği veya atıl kapasiteyi azaltma imkanına sahiptir. </a:t>
            </a:r>
            <a:endParaRPr lang="tr-TR" sz="3200" b="1"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608630"/>
          </a:xfrm>
        </p:spPr>
        <p:txBody>
          <a:bodyPr>
            <a:noAutofit/>
          </a:bodyPr>
          <a:lstStyle/>
          <a:p>
            <a:pPr algn="r"/>
            <a:r>
              <a:rPr lang="tr-TR" sz="2800" b="1" dirty="0" smtClean="0">
                <a:solidFill>
                  <a:schemeClr val="tx2"/>
                </a:solidFill>
              </a:rPr>
              <a:t>Turizmin Hizmet Sektörüne Etkisi </a:t>
            </a:r>
            <a:endParaRPr lang="tr-TR" sz="2800" b="1" dirty="0">
              <a:solidFill>
                <a:schemeClr val="tx2"/>
              </a:solidFill>
            </a:endParaRPr>
          </a:p>
        </p:txBody>
      </p:sp>
      <p:sp>
        <p:nvSpPr>
          <p:cNvPr id="3" name="2 İçerik Yer Tutucusu"/>
          <p:cNvSpPr>
            <a:spLocks noGrp="1"/>
          </p:cNvSpPr>
          <p:nvPr>
            <p:ph idx="1"/>
          </p:nvPr>
        </p:nvSpPr>
        <p:spPr>
          <a:xfrm>
            <a:off x="457200" y="1071546"/>
            <a:ext cx="7239000" cy="5384190"/>
          </a:xfrm>
        </p:spPr>
        <p:txBody>
          <a:bodyPr>
            <a:normAutofit fontScale="92500"/>
          </a:bodyPr>
          <a:lstStyle/>
          <a:p>
            <a:pPr marL="187325" indent="0" algn="just">
              <a:buClr>
                <a:srgbClr val="FF0000"/>
              </a:buClr>
              <a:buSzPct val="100000"/>
            </a:pPr>
            <a:r>
              <a:rPr lang="tr-TR" sz="2400" b="1" i="1" dirty="0" smtClean="0">
                <a:solidFill>
                  <a:srgbClr val="A40C8E"/>
                </a:solidFill>
              </a:rPr>
              <a:t> </a:t>
            </a:r>
            <a:r>
              <a:rPr lang="tr-TR" sz="2400" b="1" dirty="0" smtClean="0">
                <a:latin typeface="+mj-lt"/>
              </a:rPr>
              <a:t>Turizmin  gelişmesi,  turistik  yörelerde  hareketlenme  ve  yatırımların  artması,  hizmet  sektörünün önem kazanmasına ve gelişmesine neden olur. Bunlar cari tüketimle ilgili ekmek, et, manav, market  vb.  sektörler,  donatım  sanatlarıyla  ilgili  elektrik,  boya,  inşaat  işçiliği  gibi  sektörler,  konforla ilgili, moda, parfümeri, kuaför, spor malzemeleri, çiçekçilik gibi sektörler, yardım ve güvenlik hizmetleriyle ilgili banka, sigorta, sağlık tesisleri, lüks hizmetlerle ilgili kuyumculuk, gece kulübü, sauna gibi sektörlerdir. </a:t>
            </a:r>
          </a:p>
          <a:p>
            <a:pPr marL="187325" indent="0" algn="just">
              <a:buClr>
                <a:srgbClr val="FF0000"/>
              </a:buClr>
              <a:buSzPct val="100000"/>
            </a:pPr>
            <a:r>
              <a:rPr lang="tr-TR" sz="2400" b="1" dirty="0" smtClean="0">
                <a:latin typeface="+mj-lt"/>
              </a:rPr>
              <a:t> </a:t>
            </a:r>
            <a:r>
              <a:rPr lang="tr-TR" sz="2400" b="1" dirty="0" smtClean="0">
                <a:solidFill>
                  <a:srgbClr val="FF0000"/>
                </a:solidFill>
                <a:latin typeface="+mj-lt"/>
              </a:rPr>
              <a:t>Turizmin Alt Yapıya Etkisi  </a:t>
            </a:r>
          </a:p>
          <a:p>
            <a:pPr marL="187325" indent="0" algn="just">
              <a:buClr>
                <a:srgbClr val="FF0000"/>
              </a:buClr>
              <a:buSzPct val="100000"/>
              <a:buNone/>
            </a:pPr>
            <a:r>
              <a:rPr lang="tr-TR" sz="2400" b="1" dirty="0" smtClean="0">
                <a:latin typeface="+mj-lt"/>
              </a:rPr>
              <a:t>Turistik amaçlı talebi karşılayabilmek için öncelikle alt yapı, ulaştırma ve diğer yerel hizmetler bakımından hazır olmak gerekir. </a:t>
            </a:r>
            <a:endParaRPr lang="tr-TR" sz="3200" b="1"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680068"/>
          </a:xfrm>
        </p:spPr>
        <p:txBody>
          <a:bodyPr>
            <a:noAutofit/>
          </a:bodyPr>
          <a:lstStyle/>
          <a:p>
            <a:pPr algn="r"/>
            <a:r>
              <a:rPr lang="tr-TR" sz="2800" b="1" dirty="0" smtClean="0">
                <a:solidFill>
                  <a:schemeClr val="tx2"/>
                </a:solidFill>
              </a:rPr>
              <a:t>Turizmin Fiziksel Altyapıya Etkisi </a:t>
            </a:r>
            <a:endParaRPr lang="tr-TR" sz="2800" b="1" dirty="0">
              <a:solidFill>
                <a:schemeClr val="tx2"/>
              </a:solidFill>
            </a:endParaRPr>
          </a:p>
        </p:txBody>
      </p:sp>
      <p:sp>
        <p:nvSpPr>
          <p:cNvPr id="3" name="2 İçerik Yer Tutucusu"/>
          <p:cNvSpPr>
            <a:spLocks noGrp="1"/>
          </p:cNvSpPr>
          <p:nvPr>
            <p:ph idx="1"/>
          </p:nvPr>
        </p:nvSpPr>
        <p:spPr>
          <a:xfrm>
            <a:off x="457200" y="1285860"/>
            <a:ext cx="7239000" cy="5169876"/>
          </a:xfrm>
        </p:spPr>
        <p:txBody>
          <a:bodyPr>
            <a:normAutofit/>
          </a:bodyPr>
          <a:lstStyle/>
          <a:p>
            <a:pPr marL="187325" indent="0" algn="just">
              <a:buClr>
                <a:srgbClr val="FF0000"/>
              </a:buClr>
              <a:buSzPct val="100000"/>
            </a:pPr>
            <a:r>
              <a:rPr lang="tr-TR" sz="2400" b="1" i="1" dirty="0" smtClean="0">
                <a:solidFill>
                  <a:srgbClr val="A40C8E"/>
                </a:solidFill>
              </a:rPr>
              <a:t> </a:t>
            </a:r>
            <a:r>
              <a:rPr lang="tr-TR" sz="2400" b="1" dirty="0" smtClean="0">
                <a:effectLst>
                  <a:outerShdw blurRad="38100" dist="38100" dir="2700000" algn="tl">
                    <a:srgbClr val="000000">
                      <a:alpha val="43137"/>
                    </a:srgbClr>
                  </a:outerShdw>
                </a:effectLst>
                <a:latin typeface="+mj-lt"/>
              </a:rPr>
              <a:t>Fiziksel altyapıdan kastedilen, bir yerleşim merkezinde devamlı oturanların yararlandıkları su, enerji,  yöre  içi  ulaşım  ağı,  kanalizasyon  sistemi,  temizlik  ile  ilgili  araçlar  ve  tesisler,  otoparklar, spor tesisleri, toplantı ve kongre tesisleri, haberleşme sistemleri gibi altyapı tesis ve hizmetleri, ulaştırma sisteminin gereği olan altyapı ve turizm endüstrisinin kurulması ile ilgili temel ihtiyaçları karşılayan alt yapılardır. Turizm arzı bir ön koşul olarak fiziksel altyapı olanaklarına bağlıdır. Turistik gelişme, alt yapı gelişimini hızlandırıcı bir etki gösterir. </a:t>
            </a:r>
            <a:endParaRPr lang="tr-TR" sz="3200" b="1"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608630"/>
          </a:xfrm>
        </p:spPr>
        <p:txBody>
          <a:bodyPr>
            <a:noAutofit/>
          </a:bodyPr>
          <a:lstStyle/>
          <a:p>
            <a:pPr algn="r"/>
            <a:r>
              <a:rPr lang="tr-TR" sz="2800" b="1" dirty="0" smtClean="0">
                <a:solidFill>
                  <a:schemeClr val="tx2"/>
                </a:solidFill>
              </a:rPr>
              <a:t>Turizmin Kurumsal Altyapıya Etkisi </a:t>
            </a:r>
            <a:endParaRPr lang="tr-TR" sz="2800" b="1" dirty="0">
              <a:solidFill>
                <a:schemeClr val="tx2"/>
              </a:solidFill>
            </a:endParaRPr>
          </a:p>
        </p:txBody>
      </p:sp>
      <p:sp>
        <p:nvSpPr>
          <p:cNvPr id="3" name="2 İçerik Yer Tutucusu"/>
          <p:cNvSpPr>
            <a:spLocks noGrp="1"/>
          </p:cNvSpPr>
          <p:nvPr>
            <p:ph idx="1"/>
          </p:nvPr>
        </p:nvSpPr>
        <p:spPr>
          <a:xfrm>
            <a:off x="457200" y="1142984"/>
            <a:ext cx="7239000" cy="5312752"/>
          </a:xfrm>
        </p:spPr>
        <p:txBody>
          <a:bodyPr>
            <a:normAutofit fontScale="92500" lnSpcReduction="10000"/>
          </a:bodyPr>
          <a:lstStyle/>
          <a:p>
            <a:pPr marL="187325" indent="0" algn="just">
              <a:buClr>
                <a:srgbClr val="FF0000"/>
              </a:buClr>
              <a:buSzPct val="100000"/>
            </a:pPr>
            <a:r>
              <a:rPr lang="tr-TR" sz="2400" b="1" i="1" dirty="0" smtClean="0">
                <a:solidFill>
                  <a:srgbClr val="A40C8E"/>
                </a:solidFill>
              </a:rPr>
              <a:t> </a:t>
            </a:r>
            <a:r>
              <a:rPr lang="tr-TR" sz="2400" b="1" dirty="0" smtClean="0">
                <a:effectLst>
                  <a:outerShdw blurRad="38100" dist="38100" dir="2700000" algn="tl">
                    <a:srgbClr val="000000">
                      <a:alpha val="43137"/>
                    </a:srgbClr>
                  </a:outerShdw>
                </a:effectLst>
                <a:latin typeface="+mj-lt"/>
              </a:rPr>
              <a:t>Kamu idarelerinin turizm nedeniyle yaptıkları bütün faaliyetler, ürettikleri mal ve hizmetler, üretime katkıda bulunan araç ve tesisler, turizmin kurumsal alt yapısını oluşturur. Turizm danışma bürolarının, turizm polisinin, tanıtma kurumlarının, çevreyi koruma ve güzelleştirme amacıyla çalışan kurumları, turizm personeli yetiştiren eğitim kurumlarının hizmetleri kurumsal altyapının içindedir. </a:t>
            </a:r>
          </a:p>
          <a:p>
            <a:pPr marL="187325" indent="0" algn="just">
              <a:buClr>
                <a:srgbClr val="FF0000"/>
              </a:buClr>
              <a:buSzPct val="100000"/>
            </a:pPr>
            <a:r>
              <a:rPr lang="tr-TR" sz="2400" b="1" dirty="0" smtClean="0">
                <a:effectLst>
                  <a:outerShdw blurRad="38100" dist="38100" dir="2700000" algn="tl">
                    <a:srgbClr val="000000">
                      <a:alpha val="43137"/>
                    </a:srgbClr>
                  </a:outerShdw>
                </a:effectLst>
                <a:latin typeface="+mj-lt"/>
              </a:rPr>
              <a:t>Doğrudan ilgili kurumlar, merkezi idare içinde bakanlık, genel müdürlük, sekreterlik gibi kurumlar, mahalli  idare  içinde  belediye  ve  derneklerden  oluşur.  Dolaylı  ilgili  kurumlar  ise  sınırda  gümrükle ilgili faaliyetleri düzenleyen, emniyet ve can güvenliği sağlayan, pasaport ve vize işlemlerini yürüten kurumlardır. Bu kurumların hizmet üretim kapasiteleri, turizm talebine göre ayarlanır. </a:t>
            </a:r>
            <a:endParaRPr lang="tr-TR" sz="3200" b="1"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537192"/>
          </a:xfrm>
        </p:spPr>
        <p:txBody>
          <a:bodyPr>
            <a:noAutofit/>
          </a:bodyPr>
          <a:lstStyle/>
          <a:p>
            <a:pPr algn="r"/>
            <a:r>
              <a:rPr lang="tr-TR" sz="2000" b="1" dirty="0" smtClean="0">
                <a:solidFill>
                  <a:schemeClr val="tx2"/>
                </a:solidFill>
              </a:rPr>
              <a:t>Turizmin Bölgelerarası Dengesizliği Giderici Etkisi</a:t>
            </a:r>
            <a:endParaRPr lang="tr-TR" sz="2000" b="1" dirty="0">
              <a:solidFill>
                <a:schemeClr val="tx2"/>
              </a:solidFill>
            </a:endParaRPr>
          </a:p>
        </p:txBody>
      </p:sp>
      <p:sp>
        <p:nvSpPr>
          <p:cNvPr id="3" name="2 İçerik Yer Tutucusu"/>
          <p:cNvSpPr>
            <a:spLocks noGrp="1"/>
          </p:cNvSpPr>
          <p:nvPr>
            <p:ph idx="1"/>
          </p:nvPr>
        </p:nvSpPr>
        <p:spPr>
          <a:xfrm>
            <a:off x="457200" y="1142984"/>
            <a:ext cx="7239000" cy="5312752"/>
          </a:xfrm>
        </p:spPr>
        <p:txBody>
          <a:bodyPr>
            <a:normAutofit fontScale="92500" lnSpcReduction="10000"/>
          </a:bodyPr>
          <a:lstStyle/>
          <a:p>
            <a:pPr marL="187325" indent="0" algn="just">
              <a:buClr>
                <a:srgbClr val="FF0000"/>
              </a:buClr>
              <a:buSzPct val="100000"/>
            </a:pPr>
            <a:r>
              <a:rPr lang="tr-TR" sz="2400" b="1" i="1" dirty="0" smtClean="0">
                <a:solidFill>
                  <a:srgbClr val="A40C8E"/>
                </a:solidFill>
              </a:rPr>
              <a:t> </a:t>
            </a:r>
            <a:r>
              <a:rPr lang="tr-TR" sz="2400" b="1" dirty="0" smtClean="0">
                <a:effectLst>
                  <a:outerShdw blurRad="38100" dist="38100" dir="2700000" algn="tl">
                    <a:srgbClr val="000000">
                      <a:alpha val="43137"/>
                    </a:srgbClr>
                  </a:outerShdw>
                </a:effectLst>
                <a:latin typeface="+mj-lt"/>
              </a:rPr>
              <a:t>Turizm  sektörü,  ülkelerin  veya  bölgelerin  sahip  oldukları  turizm  arz  kaynaklarını  en etkin şekilde  kullanarak,  bölgeler  arasındaki  dengesizliklerin  giderilmesi  ve  bölgesel  bir kalkınmanın sağlanması konusunda önemli bir yere sahiptir. </a:t>
            </a:r>
          </a:p>
          <a:p>
            <a:pPr marL="187325" indent="0" algn="just">
              <a:buClr>
                <a:srgbClr val="FF0000"/>
              </a:buClr>
              <a:buSzPct val="100000"/>
            </a:pPr>
            <a:r>
              <a:rPr lang="tr-TR" sz="2400" b="1" dirty="0" smtClean="0">
                <a:effectLst>
                  <a:outerShdw blurRad="38100" dist="38100" dir="2700000" algn="tl">
                    <a:srgbClr val="000000">
                      <a:alpha val="43137"/>
                    </a:srgbClr>
                  </a:outerShdw>
                </a:effectLst>
                <a:latin typeface="+mj-lt"/>
              </a:rPr>
              <a:t>Turizm sektörünün temel arz verileri, bölgelerin doğal, </a:t>
            </a:r>
            <a:r>
              <a:rPr lang="tr-TR" sz="2400" b="1" dirty="0" err="1" smtClean="0">
                <a:effectLst>
                  <a:outerShdw blurRad="38100" dist="38100" dir="2700000" algn="tl">
                    <a:srgbClr val="000000">
                      <a:alpha val="43137"/>
                    </a:srgbClr>
                  </a:outerShdw>
                </a:effectLst>
                <a:latin typeface="+mj-lt"/>
              </a:rPr>
              <a:t>sosyo</a:t>
            </a:r>
            <a:r>
              <a:rPr lang="tr-TR" sz="2400" b="1" dirty="0" smtClean="0">
                <a:effectLst>
                  <a:outerShdw blurRad="38100" dist="38100" dir="2700000" algn="tl">
                    <a:srgbClr val="000000">
                      <a:alpha val="43137"/>
                    </a:srgbClr>
                  </a:outerShdw>
                </a:effectLst>
                <a:latin typeface="+mj-lt"/>
              </a:rPr>
              <a:t>-kültürel ve tarihsel kaynaklara bağlı olduğundan  diğer  sektörlerden  farklı  olarak  kalkınmayı  hızlandırmaktadır. Çünkü  diğer  sektörlerin varlığı birçok faktöre bağlı olabilir ancak bunlar turizm sektörü için pek önemli değildir. Önemli olan bölgenin turizm arz potansiyelidir. Bir ülkenin veya bölgenin turizm sektörünün bölgesel kalkınmadaki ve bölgelerarası dengesizliğin giderilmesindeki etkinliği şunlara bağlıdır: </a:t>
            </a:r>
            <a:endParaRPr lang="tr-TR" sz="3200" b="1"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680068"/>
          </a:xfrm>
        </p:spPr>
        <p:txBody>
          <a:bodyPr>
            <a:noAutofit/>
          </a:bodyPr>
          <a:lstStyle/>
          <a:p>
            <a:pPr algn="r"/>
            <a:r>
              <a:rPr lang="tr-TR" sz="2000" b="1" dirty="0" smtClean="0">
                <a:solidFill>
                  <a:schemeClr val="tx2"/>
                </a:solidFill>
              </a:rPr>
              <a:t>Turizmin Bölgelerarası Dengesizliği Giderici Etkisi</a:t>
            </a:r>
            <a:endParaRPr lang="tr-TR" sz="2000" b="1" dirty="0">
              <a:solidFill>
                <a:schemeClr val="tx2"/>
              </a:solidFill>
            </a:endParaRPr>
          </a:p>
        </p:txBody>
      </p:sp>
      <p:sp>
        <p:nvSpPr>
          <p:cNvPr id="3" name="2 İçerik Yer Tutucusu"/>
          <p:cNvSpPr>
            <a:spLocks noGrp="1"/>
          </p:cNvSpPr>
          <p:nvPr>
            <p:ph idx="1"/>
          </p:nvPr>
        </p:nvSpPr>
        <p:spPr>
          <a:xfrm>
            <a:off x="457200" y="1214422"/>
            <a:ext cx="7239000" cy="5241314"/>
          </a:xfrm>
        </p:spPr>
        <p:txBody>
          <a:bodyPr>
            <a:normAutofit fontScale="92500" lnSpcReduction="20000"/>
          </a:bodyPr>
          <a:lstStyle/>
          <a:p>
            <a:pPr marL="187325" indent="0" algn="just">
              <a:buClr>
                <a:srgbClr val="FF0000"/>
              </a:buClr>
              <a:buSzPct val="100000"/>
              <a:buFont typeface="Wingdings" pitchFamily="2" charset="2"/>
              <a:buChar char="Ø"/>
            </a:pPr>
            <a:r>
              <a:rPr lang="tr-TR" sz="2400" b="1" dirty="0" smtClean="0">
                <a:effectLst>
                  <a:outerShdw blurRad="38100" dist="38100" dir="2700000" algn="tl">
                    <a:srgbClr val="000000">
                      <a:alpha val="43137"/>
                    </a:srgbClr>
                  </a:outerShdw>
                </a:effectLst>
                <a:latin typeface="+mj-lt"/>
              </a:rPr>
              <a:t>Turizm  eğitimine  önem  verilmeli,  turizm  sektöründe  çalışanların  mesleki  eğitim  seviyeleri  iyileştirilmeli,  </a:t>
            </a:r>
          </a:p>
          <a:p>
            <a:pPr marL="187325" indent="0" algn="just">
              <a:buClr>
                <a:srgbClr val="FF0000"/>
              </a:buClr>
              <a:buSzPct val="100000"/>
              <a:buFont typeface="Wingdings" pitchFamily="2" charset="2"/>
              <a:buChar char="Ø"/>
            </a:pPr>
            <a:r>
              <a:rPr lang="tr-TR" sz="2400" b="1" dirty="0" smtClean="0">
                <a:effectLst>
                  <a:outerShdw blurRad="38100" dist="38100" dir="2700000" algn="tl">
                    <a:srgbClr val="000000">
                      <a:alpha val="43137"/>
                    </a:srgbClr>
                  </a:outerShdw>
                </a:effectLst>
                <a:latin typeface="+mj-lt"/>
              </a:rPr>
              <a:t> Turistik ürünlerin tanıtımı yapılmalı, </a:t>
            </a:r>
          </a:p>
          <a:p>
            <a:pPr marL="187325" indent="0" algn="just">
              <a:buClr>
                <a:srgbClr val="FF0000"/>
              </a:buClr>
              <a:buSzPct val="100000"/>
              <a:buFont typeface="Wingdings" pitchFamily="2" charset="2"/>
              <a:buChar char="Ø"/>
            </a:pPr>
            <a:r>
              <a:rPr lang="tr-TR" sz="2400" b="1" dirty="0" smtClean="0">
                <a:effectLst>
                  <a:outerShdw blurRad="38100" dist="38100" dir="2700000" algn="tl">
                    <a:srgbClr val="000000">
                      <a:alpha val="43137"/>
                    </a:srgbClr>
                  </a:outerShdw>
                </a:effectLst>
                <a:latin typeface="+mj-lt"/>
              </a:rPr>
              <a:t> Uluslararası piyasalarda ülkenin veya bölgenin imajı olumlu yönde geliştirilmeli, </a:t>
            </a:r>
          </a:p>
          <a:p>
            <a:pPr marL="187325" indent="0" algn="just">
              <a:buClr>
                <a:srgbClr val="FF0000"/>
              </a:buClr>
              <a:buSzPct val="100000"/>
              <a:buFont typeface="Wingdings" pitchFamily="2" charset="2"/>
              <a:buChar char="Ø"/>
            </a:pPr>
            <a:r>
              <a:rPr lang="tr-TR" sz="2400" b="1" dirty="0" smtClean="0">
                <a:effectLst>
                  <a:outerShdw blurRad="38100" dist="38100" dir="2700000" algn="tl">
                    <a:srgbClr val="000000">
                      <a:alpha val="43137"/>
                    </a:srgbClr>
                  </a:outerShdw>
                </a:effectLst>
                <a:latin typeface="+mj-lt"/>
              </a:rPr>
              <a:t> Bir bölgenin diğer bölgelere göre sahip olduğu farklı turizm ürünleri ortaya konulmalı, </a:t>
            </a:r>
          </a:p>
          <a:p>
            <a:pPr marL="187325" indent="0" algn="just">
              <a:buClr>
                <a:srgbClr val="FF0000"/>
              </a:buClr>
              <a:buSzPct val="100000"/>
              <a:buFont typeface="Wingdings" pitchFamily="2" charset="2"/>
              <a:buChar char="Ø"/>
            </a:pPr>
            <a:r>
              <a:rPr lang="tr-TR" sz="2400" b="1" dirty="0" smtClean="0">
                <a:effectLst>
                  <a:outerShdw blurRad="38100" dist="38100" dir="2700000" algn="tl">
                    <a:srgbClr val="000000">
                      <a:alpha val="43137"/>
                    </a:srgbClr>
                  </a:outerShdw>
                </a:effectLst>
                <a:latin typeface="+mj-lt"/>
              </a:rPr>
              <a:t> Turistik arz verilerinin envanteri çıkarılmalı, </a:t>
            </a:r>
          </a:p>
          <a:p>
            <a:pPr marL="187325" indent="0" algn="just">
              <a:buClr>
                <a:srgbClr val="FF0000"/>
              </a:buClr>
              <a:buSzPct val="100000"/>
              <a:buFont typeface="Wingdings" pitchFamily="2" charset="2"/>
              <a:buChar char="Ø"/>
            </a:pPr>
            <a:r>
              <a:rPr lang="tr-TR" sz="2400" b="1" dirty="0" smtClean="0">
                <a:effectLst>
                  <a:outerShdw blurRad="38100" dist="38100" dir="2700000" algn="tl">
                    <a:srgbClr val="000000">
                      <a:alpha val="43137"/>
                    </a:srgbClr>
                  </a:outerShdw>
                </a:effectLst>
                <a:latin typeface="+mj-lt"/>
              </a:rPr>
              <a:t> Turizm sektöründeki modernizasyon ve yenileme eylemleri desteklenmeli, </a:t>
            </a:r>
          </a:p>
          <a:p>
            <a:pPr marL="187325" indent="0" algn="just">
              <a:buClr>
                <a:srgbClr val="FF0000"/>
              </a:buClr>
              <a:buSzPct val="100000"/>
              <a:buFont typeface="Wingdings" pitchFamily="2" charset="2"/>
              <a:buChar char="Ø"/>
            </a:pPr>
            <a:r>
              <a:rPr lang="tr-TR" sz="2400" b="1" dirty="0" smtClean="0">
                <a:effectLst>
                  <a:outerShdw blurRad="38100" dist="38100" dir="2700000" algn="tl">
                    <a:srgbClr val="000000">
                      <a:alpha val="43137"/>
                    </a:srgbClr>
                  </a:outerShdw>
                </a:effectLst>
                <a:latin typeface="+mj-lt"/>
              </a:rPr>
              <a:t> Bölgede turistik değerlerin korunması ve turizm bilincinin geliştirilmesi için sivil toplum kuruluşları ve yetkili birimler arasında koordinasyon sağlanmalı,</a:t>
            </a:r>
          </a:p>
          <a:p>
            <a:pPr marL="187325" indent="0" algn="just">
              <a:buClr>
                <a:srgbClr val="FF0000"/>
              </a:buClr>
              <a:buSzPct val="100000"/>
              <a:buFont typeface="Wingdings" pitchFamily="2" charset="2"/>
              <a:buChar char="Ø"/>
            </a:pPr>
            <a:r>
              <a:rPr lang="tr-TR" sz="2400" b="1" dirty="0" smtClean="0">
                <a:effectLst>
                  <a:outerShdw blurRad="38100" dist="38100" dir="2700000" algn="tl">
                    <a:srgbClr val="000000">
                      <a:alpha val="43137"/>
                    </a:srgbClr>
                  </a:outerShdw>
                </a:effectLst>
                <a:latin typeface="+mj-lt"/>
              </a:rPr>
              <a:t>  Hükümet politikalarında turizme gereken önem verilmelidir. </a:t>
            </a:r>
            <a:endParaRPr lang="tr-TR" sz="3200" b="1"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642918"/>
            <a:ext cx="7239000" cy="571504"/>
          </a:xfrm>
        </p:spPr>
        <p:txBody>
          <a:bodyPr>
            <a:noAutofit/>
          </a:bodyPr>
          <a:lstStyle/>
          <a:p>
            <a:pPr algn="r"/>
            <a:r>
              <a:rPr lang="tr-TR" sz="2000" b="1" dirty="0" smtClean="0">
                <a:solidFill>
                  <a:schemeClr val="tx2"/>
                </a:solidFill>
              </a:rPr>
              <a:t>Turizmin Bölgelerarası Dengesizliği Giderici Etkisi</a:t>
            </a:r>
            <a:endParaRPr lang="tr-TR" sz="2000" b="1" dirty="0">
              <a:solidFill>
                <a:schemeClr val="tx2"/>
              </a:solidFill>
            </a:endParaRPr>
          </a:p>
        </p:txBody>
      </p:sp>
      <p:sp>
        <p:nvSpPr>
          <p:cNvPr id="3" name="2 İçerik Yer Tutucusu"/>
          <p:cNvSpPr>
            <a:spLocks noGrp="1"/>
          </p:cNvSpPr>
          <p:nvPr>
            <p:ph idx="1"/>
          </p:nvPr>
        </p:nvSpPr>
        <p:spPr>
          <a:xfrm>
            <a:off x="457200" y="1357298"/>
            <a:ext cx="7239000" cy="5098438"/>
          </a:xfrm>
        </p:spPr>
        <p:txBody>
          <a:bodyPr>
            <a:normAutofit fontScale="70000" lnSpcReduction="20000"/>
          </a:bodyPr>
          <a:lstStyle/>
          <a:p>
            <a:pPr marL="187325" indent="0" algn="just">
              <a:buClr>
                <a:srgbClr val="FF0000"/>
              </a:buClr>
              <a:buSzPct val="100000"/>
              <a:buNone/>
            </a:pPr>
            <a:r>
              <a:rPr lang="tr-TR" sz="3200" b="1" dirty="0" smtClean="0">
                <a:latin typeface="+mj-lt"/>
              </a:rPr>
              <a:t>Ülkemizin  turizm  potansiyelini  daha  verimli  kullanabilmesini,  turizmin  ekonomiye  olan  katkısını daha  üst  seviyelere  çıkarabilmesini,  yerel,  bölgesel  ve  ulusal  kalkınmayı  gerçekleştirmeye  en  üst derecede katkıda bulunabilmesini, istihdamdaki payının daha da arttırılmasını sağlamak üzere Türkiye Turizm Stratejisi 2023 ve Türkiye Turizm Stratejisi Eylem Planı (2007-2013) hazırlanmıştır. </a:t>
            </a:r>
          </a:p>
          <a:p>
            <a:pPr marL="187325" indent="0" algn="just">
              <a:buClr>
                <a:srgbClr val="FF0000"/>
              </a:buClr>
              <a:buSzPct val="100000"/>
              <a:buNone/>
            </a:pPr>
            <a:endParaRPr lang="tr-TR" sz="3200" b="1" dirty="0" smtClean="0">
              <a:latin typeface="+mj-lt"/>
            </a:endParaRPr>
          </a:p>
          <a:p>
            <a:pPr marL="187325" indent="0" algn="just">
              <a:buClr>
                <a:srgbClr val="FF0000"/>
              </a:buClr>
              <a:buSzPct val="100000"/>
              <a:buNone/>
            </a:pPr>
            <a:r>
              <a:rPr lang="tr-TR" sz="3200" b="1" dirty="0" smtClean="0">
                <a:latin typeface="+mj-lt"/>
              </a:rPr>
              <a:t>Söz  konusu  çalışmada  istihdamın  arttırılmasında  ve  bölgesel  gelişmede  turizmi  öncü  bir sektör konumuna ulaştırmak ve Türkiye’yi 2023 yılına kadar, uluslararası pazarda turist sayısı ve turizm geliri bakımından ilk beş ülke arasında yerini almasını sağlamak ve Türkiye’yi uluslararası bir marka haline getirmek önemli bir varış noktasıdır.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894382"/>
          </a:xfrm>
        </p:spPr>
        <p:txBody>
          <a:bodyPr>
            <a:noAutofit/>
          </a:bodyPr>
          <a:lstStyle/>
          <a:p>
            <a:pPr algn="r"/>
            <a:r>
              <a:rPr lang="tr-TR" sz="2000" b="1" dirty="0" smtClean="0">
                <a:solidFill>
                  <a:schemeClr val="tx2"/>
                </a:solidFill>
              </a:rPr>
              <a:t>Turizmin Bölgelerarası Dengesizliği Giderici Etkisi</a:t>
            </a:r>
            <a:endParaRPr lang="tr-TR" sz="2000" b="1" dirty="0">
              <a:solidFill>
                <a:schemeClr val="tx2"/>
              </a:solidFill>
            </a:endParaRPr>
          </a:p>
        </p:txBody>
      </p:sp>
      <p:sp>
        <p:nvSpPr>
          <p:cNvPr id="3" name="2 İçerik Yer Tutucusu"/>
          <p:cNvSpPr>
            <a:spLocks noGrp="1"/>
          </p:cNvSpPr>
          <p:nvPr>
            <p:ph idx="1"/>
          </p:nvPr>
        </p:nvSpPr>
        <p:spPr/>
        <p:txBody>
          <a:bodyPr>
            <a:normAutofit/>
          </a:bodyPr>
          <a:lstStyle/>
          <a:p>
            <a:pPr marL="187325" indent="0" algn="just">
              <a:buClr>
                <a:srgbClr val="FF0000"/>
              </a:buClr>
              <a:buSzPct val="100000"/>
              <a:buNone/>
            </a:pPr>
            <a:r>
              <a:rPr lang="tr-TR" sz="2400" b="1" dirty="0" smtClean="0">
                <a:latin typeface="+mj-lt"/>
              </a:rPr>
              <a:t>Ülkemizde kültürün, doğanın ve sağlığın yeniden keşfiyle iç bölgelere olan merak ve talep artacak, ülkemiz coğrafyasında dengeli bir turizm gelişimi yaşama geçirilecektir. Bunun için en önemli çalışma Kentsel Ölçekte Markalaşma Stratejisidir. Bu yaklaşımla zengin kültürel ve doğal değerlere sahip kentler markalaştırılarak, turistler için çekim noktası haline getirilmesi öngörülmektedir.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None/>
            </a:pPr>
            <a:r>
              <a:rPr lang="tr-TR" dirty="0" err="1" smtClean="0"/>
              <a:t>KAYNAKÇA:Ankuzem</a:t>
            </a:r>
            <a:r>
              <a:rPr lang="tr-TR" dirty="0" smtClean="0"/>
              <a:t> modül.</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608630"/>
          </a:xfrm>
        </p:spPr>
        <p:txBody>
          <a:bodyPr>
            <a:noAutofit/>
          </a:bodyPr>
          <a:lstStyle/>
          <a:p>
            <a:pPr algn="r"/>
            <a:r>
              <a:rPr lang="tr-TR" sz="2800" b="1" dirty="0" smtClean="0">
                <a:solidFill>
                  <a:schemeClr val="tx2"/>
                </a:solidFill>
              </a:rPr>
              <a:t>Turizmin İstihdama Etkisi </a:t>
            </a:r>
            <a:endParaRPr lang="tr-TR" sz="2800" b="1" dirty="0">
              <a:solidFill>
                <a:schemeClr val="tx2"/>
              </a:solidFill>
            </a:endParaRPr>
          </a:p>
        </p:txBody>
      </p:sp>
      <p:sp>
        <p:nvSpPr>
          <p:cNvPr id="3" name="2 İçerik Yer Tutucusu"/>
          <p:cNvSpPr>
            <a:spLocks noGrp="1"/>
          </p:cNvSpPr>
          <p:nvPr>
            <p:ph idx="1"/>
          </p:nvPr>
        </p:nvSpPr>
        <p:spPr>
          <a:xfrm>
            <a:off x="457200" y="1214422"/>
            <a:ext cx="7239000" cy="5429288"/>
          </a:xfrm>
        </p:spPr>
        <p:txBody>
          <a:bodyPr>
            <a:normAutofit lnSpcReduction="10000"/>
          </a:bodyPr>
          <a:lstStyle/>
          <a:p>
            <a:pPr marL="187325" indent="0" algn="just">
              <a:buClr>
                <a:srgbClr val="FF0000"/>
              </a:buClr>
              <a:buSzPct val="100000"/>
            </a:pPr>
            <a:r>
              <a:rPr lang="tr-TR" sz="2400" b="1" i="1" dirty="0" smtClean="0">
                <a:solidFill>
                  <a:srgbClr val="A40C8E"/>
                </a:solidFill>
              </a:rPr>
              <a:t> </a:t>
            </a:r>
            <a:r>
              <a:rPr lang="tr-TR" sz="2400" b="1" dirty="0" smtClean="0">
                <a:effectLst>
                  <a:outerShdw blurRad="38100" dist="38100" dir="2700000" algn="tl">
                    <a:srgbClr val="000000">
                      <a:alpha val="43137"/>
                    </a:srgbClr>
                  </a:outerShdw>
                </a:effectLst>
                <a:latin typeface="+mj-lt"/>
              </a:rPr>
              <a:t>Çalışma ve gelir sağlama kararında olan bireylerin, hizmetlerinden yararlanmak üzere çalıştırılmalarına </a:t>
            </a:r>
            <a:r>
              <a:rPr lang="tr-TR" sz="2400" b="1" dirty="0" smtClean="0">
                <a:solidFill>
                  <a:srgbClr val="FF0000"/>
                </a:solidFill>
                <a:effectLst>
                  <a:outerShdw blurRad="38100" dist="38100" dir="2700000" algn="tl">
                    <a:srgbClr val="000000">
                      <a:alpha val="43137"/>
                    </a:srgbClr>
                  </a:outerShdw>
                </a:effectLst>
                <a:latin typeface="+mj-lt"/>
              </a:rPr>
              <a:t>istihdam</a:t>
            </a:r>
            <a:r>
              <a:rPr lang="tr-TR" sz="2400" b="1" dirty="0" smtClean="0">
                <a:effectLst>
                  <a:outerShdw blurRad="38100" dist="38100" dir="2700000" algn="tl">
                    <a:srgbClr val="000000">
                      <a:alpha val="43137"/>
                    </a:srgbClr>
                  </a:outerShdw>
                </a:effectLst>
                <a:latin typeface="+mj-lt"/>
              </a:rPr>
              <a:t> denir.  </a:t>
            </a:r>
          </a:p>
          <a:p>
            <a:pPr marL="187325" indent="0" algn="just">
              <a:buClr>
                <a:srgbClr val="FF0000"/>
              </a:buClr>
              <a:buSzPct val="100000"/>
            </a:pPr>
            <a:r>
              <a:rPr lang="tr-TR" sz="2400" b="1" dirty="0" smtClean="0">
                <a:effectLst>
                  <a:outerShdw blurRad="38100" dist="38100" dir="2700000" algn="tl">
                    <a:srgbClr val="000000">
                      <a:alpha val="43137"/>
                    </a:srgbClr>
                  </a:outerShdw>
                </a:effectLst>
                <a:latin typeface="+mj-lt"/>
              </a:rPr>
              <a:t>Bir ekonomide çalışanlarla iş arayanların toplamı işgücünü oluşturur.  </a:t>
            </a:r>
          </a:p>
          <a:p>
            <a:pPr marL="187325" indent="0" algn="just">
              <a:buClr>
                <a:srgbClr val="FF0000"/>
              </a:buClr>
              <a:buSzPct val="100000"/>
            </a:pPr>
            <a:r>
              <a:rPr lang="tr-TR" sz="2400" b="1" dirty="0" smtClean="0">
                <a:effectLst>
                  <a:outerShdw blurRad="38100" dist="38100" dir="2700000" algn="tl">
                    <a:srgbClr val="000000">
                      <a:alpha val="43137"/>
                    </a:srgbClr>
                  </a:outerShdw>
                </a:effectLst>
                <a:latin typeface="+mj-lt"/>
              </a:rPr>
              <a:t>Çalışmak  azminde  ve  gücünde  olup,  cari  ücret  düzeyinde  çalışma  ve  gelir  sağlama isteğinde olduğu halde iş bulamayan kişiler </a:t>
            </a:r>
            <a:r>
              <a:rPr lang="tr-TR" sz="2400" b="1" dirty="0" smtClean="0">
                <a:solidFill>
                  <a:srgbClr val="FF0000"/>
                </a:solidFill>
                <a:effectLst>
                  <a:outerShdw blurRad="38100" dist="38100" dir="2700000" algn="tl">
                    <a:srgbClr val="000000">
                      <a:alpha val="43137"/>
                    </a:srgbClr>
                  </a:outerShdw>
                </a:effectLst>
                <a:latin typeface="+mj-lt"/>
              </a:rPr>
              <a:t>“işsiz” </a:t>
            </a:r>
            <a:r>
              <a:rPr lang="tr-TR" sz="2400" b="1" dirty="0" smtClean="0">
                <a:effectLst>
                  <a:outerShdw blurRad="38100" dist="38100" dir="2700000" algn="tl">
                    <a:srgbClr val="000000">
                      <a:alpha val="43137"/>
                    </a:srgbClr>
                  </a:outerShdw>
                </a:effectLst>
                <a:latin typeface="+mj-lt"/>
              </a:rPr>
              <a:t>olarak nitelendirilir. </a:t>
            </a:r>
          </a:p>
          <a:p>
            <a:pPr marL="187325" indent="0" algn="just">
              <a:buClr>
                <a:srgbClr val="FF0000"/>
              </a:buClr>
              <a:buSzPct val="100000"/>
            </a:pPr>
            <a:r>
              <a:rPr lang="tr-TR" sz="2400" b="1" dirty="0" smtClean="0">
                <a:effectLst>
                  <a:outerShdw blurRad="38100" dist="38100" dir="2700000" algn="tl">
                    <a:srgbClr val="000000">
                      <a:alpha val="43137"/>
                    </a:srgbClr>
                  </a:outerShdw>
                </a:effectLst>
                <a:latin typeface="+mj-lt"/>
              </a:rPr>
              <a:t>Eğer bir ekonomide üretim faktörlerinin tümü çalışıyor ve üretime katılıyorsa bu durum tam  istihdam  durumudur.  Tam  istihdam  halinde  bulunan  bir  ekonomi,  belli  bir teknoloji düzeyinde üretebileceği mal ve hizmetlerin en fazlasını üretmektedir. </a:t>
            </a:r>
            <a:endParaRPr lang="tr-TR" sz="3200" b="1"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7239000" cy="5955694"/>
          </a:xfrm>
        </p:spPr>
        <p:txBody>
          <a:bodyPr>
            <a:normAutofit/>
          </a:bodyPr>
          <a:lstStyle/>
          <a:p>
            <a:pPr marL="187325" indent="0" algn="just">
              <a:buClr>
                <a:srgbClr val="FF0000"/>
              </a:buClr>
              <a:buSzPct val="100000"/>
            </a:pPr>
            <a:r>
              <a:rPr lang="tr-TR" sz="2400" b="1" i="1" dirty="0" smtClean="0">
                <a:solidFill>
                  <a:srgbClr val="A40C8E"/>
                </a:solidFill>
              </a:rPr>
              <a:t> </a:t>
            </a:r>
            <a:r>
              <a:rPr lang="tr-TR" sz="2400" b="1" dirty="0" smtClean="0">
                <a:effectLst>
                  <a:outerShdw blurRad="38100" dist="38100" dir="2700000" algn="tl">
                    <a:srgbClr val="000000">
                      <a:alpha val="43137"/>
                    </a:srgbClr>
                  </a:outerShdw>
                </a:effectLst>
                <a:latin typeface="+mj-lt"/>
              </a:rPr>
              <a:t>Bir ekonomide mevcut üretim faktörlerinden sadece bir kısmı üretime katılıyorsa o ekonomide eksik istihdam durumu mevcuttur. </a:t>
            </a:r>
          </a:p>
          <a:p>
            <a:pPr marL="187325" indent="0" algn="just">
              <a:buClr>
                <a:srgbClr val="FF0000"/>
              </a:buClr>
              <a:buSzPct val="100000"/>
            </a:pPr>
            <a:r>
              <a:rPr lang="tr-TR" sz="2400" b="1" dirty="0" smtClean="0">
                <a:effectLst>
                  <a:outerShdw blurRad="38100" dist="38100" dir="2700000" algn="tl">
                    <a:srgbClr val="000000">
                      <a:alpha val="43137"/>
                    </a:srgbClr>
                  </a:outerShdw>
                </a:effectLst>
                <a:latin typeface="+mj-lt"/>
              </a:rPr>
              <a:t>Eğer mevcut üretim faktörlerinin tümü çalıştığı halde üretilen mal ve hizmet miktarı toplam talebi karşılamıyorsa bu durum aşırı istihdam durumudur. </a:t>
            </a:r>
          </a:p>
          <a:p>
            <a:pPr marL="187325" indent="0" algn="just">
              <a:buClr>
                <a:srgbClr val="FF0000"/>
              </a:buClr>
              <a:buSzPct val="100000"/>
            </a:pPr>
            <a:r>
              <a:rPr lang="tr-TR" sz="2400" b="1" dirty="0" smtClean="0">
                <a:effectLst>
                  <a:outerShdw blurRad="38100" dist="38100" dir="2700000" algn="tl">
                    <a:srgbClr val="000000">
                      <a:alpha val="43137"/>
                    </a:srgbClr>
                  </a:outerShdw>
                </a:effectLst>
                <a:latin typeface="+mj-lt"/>
              </a:rPr>
              <a:t>İşsizliğin  büyümesi,  üretime  katılamayan  grubun  sayısının  artmasına  ve  daha  önce  üretken  olan insanların da tüketici gruba katılmasına yol açmaktadır. Bu da üretken nüfusun bakacağı insan sayısını  arttıracaktır. Dolayısıyla  yatırımlara ayrılacak  olan  fonlar  tüketime gidecek,  iktisadi büyüme ve kalkınma yavaşlayacaktır.</a:t>
            </a:r>
            <a:endParaRPr lang="tr-TR" sz="3200" b="1"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7239000" cy="5884256"/>
          </a:xfrm>
        </p:spPr>
        <p:txBody>
          <a:bodyPr>
            <a:normAutofit lnSpcReduction="10000"/>
          </a:bodyPr>
          <a:lstStyle/>
          <a:p>
            <a:pPr marL="187325" indent="0" algn="just">
              <a:buClr>
                <a:srgbClr val="FF0000"/>
              </a:buClr>
              <a:buSzPct val="100000"/>
            </a:pPr>
            <a:r>
              <a:rPr lang="tr-TR" sz="2400" b="1" i="1" dirty="0" smtClean="0">
                <a:solidFill>
                  <a:srgbClr val="A40C8E"/>
                </a:solidFill>
              </a:rPr>
              <a:t> </a:t>
            </a:r>
            <a:r>
              <a:rPr lang="tr-TR" sz="2400" b="1" dirty="0" smtClean="0">
                <a:latin typeface="+mj-lt"/>
              </a:rPr>
              <a:t>Yapısı ve nedeni ne olursa olsun işsizliğin tamamı ortadan kaldırılamaz. İşsizliğin bir bölümü geçici de olabilir.  </a:t>
            </a:r>
          </a:p>
          <a:p>
            <a:pPr marL="187325" indent="0" algn="just">
              <a:buClr>
                <a:srgbClr val="FF0000"/>
              </a:buClr>
              <a:buSzPct val="100000"/>
            </a:pPr>
            <a:r>
              <a:rPr lang="tr-TR" sz="2400" b="1" dirty="0" smtClean="0">
                <a:latin typeface="+mj-lt"/>
              </a:rPr>
              <a:t> </a:t>
            </a:r>
            <a:r>
              <a:rPr lang="tr-TR" sz="2400" b="1" dirty="0" smtClean="0">
                <a:solidFill>
                  <a:srgbClr val="FF0000"/>
                </a:solidFill>
                <a:latin typeface="+mj-lt"/>
              </a:rPr>
              <a:t>Geçici işsizlik; </a:t>
            </a:r>
            <a:r>
              <a:rPr lang="tr-TR" sz="2400" b="1" dirty="0" err="1" smtClean="0">
                <a:latin typeface="+mj-lt"/>
              </a:rPr>
              <a:t>friksiyonel</a:t>
            </a:r>
            <a:r>
              <a:rPr lang="tr-TR" sz="2400" b="1" dirty="0" smtClean="0">
                <a:latin typeface="+mj-lt"/>
              </a:rPr>
              <a:t> yani </a:t>
            </a:r>
            <a:r>
              <a:rPr lang="tr-TR" sz="2400" b="1" dirty="0" err="1" smtClean="0">
                <a:latin typeface="+mj-lt"/>
              </a:rPr>
              <a:t>arizidir</a:t>
            </a:r>
            <a:r>
              <a:rPr lang="tr-TR" sz="2400" b="1" dirty="0" smtClean="0">
                <a:latin typeface="+mj-lt"/>
              </a:rPr>
              <a:t>. Bu tür işsizlik daha iyi çalışma imkanları daha yüksek ücret elde etmek amacıyla işçilerin yer ve meslek değiştirmelerinden doğar.  </a:t>
            </a:r>
          </a:p>
          <a:p>
            <a:pPr marL="187325" indent="0" algn="just">
              <a:buClr>
                <a:srgbClr val="FF0000"/>
              </a:buClr>
              <a:buSzPct val="100000"/>
            </a:pPr>
            <a:r>
              <a:rPr lang="tr-TR" sz="2400" b="1" dirty="0" err="1" smtClean="0">
                <a:solidFill>
                  <a:srgbClr val="FF0000"/>
                </a:solidFill>
                <a:latin typeface="+mj-lt"/>
              </a:rPr>
              <a:t>Konjonktürel</a:t>
            </a:r>
            <a:r>
              <a:rPr lang="tr-TR" sz="2400" b="1" dirty="0" smtClean="0">
                <a:solidFill>
                  <a:srgbClr val="FF0000"/>
                </a:solidFill>
                <a:latin typeface="+mj-lt"/>
              </a:rPr>
              <a:t> işsizlik; </a:t>
            </a:r>
            <a:r>
              <a:rPr lang="tr-TR" sz="2400" b="1" dirty="0" smtClean="0">
                <a:latin typeface="+mj-lt"/>
              </a:rPr>
              <a:t>ekonomik hayatta zaman zaman ortaya çıkan daralmaların yarattığı işsizliktir.  </a:t>
            </a:r>
          </a:p>
          <a:p>
            <a:pPr marL="187325" indent="0" algn="just">
              <a:buClr>
                <a:srgbClr val="FF0000"/>
              </a:buClr>
              <a:buSzPct val="100000"/>
            </a:pPr>
            <a:r>
              <a:rPr lang="tr-TR" sz="2400" b="1" dirty="0" smtClean="0">
                <a:solidFill>
                  <a:srgbClr val="FF0000"/>
                </a:solidFill>
                <a:latin typeface="+mj-lt"/>
              </a:rPr>
              <a:t>Mevsimlik işsizlik; </a:t>
            </a:r>
            <a:r>
              <a:rPr lang="tr-TR" sz="2400" b="1" dirty="0" smtClean="0">
                <a:latin typeface="+mj-lt"/>
              </a:rPr>
              <a:t>mevsim değişmeleri ile birlikte ekonomik hayatta dalgalanmalar görülür. Mevsimlik işsizlik daha çok tarıma dayalı ekonomilerde görülür. Aynı şekilde inşaat sektörü, turizm sektöründe de bu çeşit işsizliğe rastlanmaktadır.</a:t>
            </a:r>
            <a:endParaRPr lang="tr-TR" sz="3200" b="1"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7239000" cy="5884256"/>
          </a:xfrm>
        </p:spPr>
        <p:txBody>
          <a:bodyPr>
            <a:normAutofit fontScale="92500" lnSpcReduction="10000"/>
          </a:bodyPr>
          <a:lstStyle/>
          <a:p>
            <a:pPr marL="187325" indent="0" algn="just">
              <a:buClr>
                <a:srgbClr val="FF0000"/>
              </a:buClr>
              <a:buSzPct val="100000"/>
            </a:pPr>
            <a:r>
              <a:rPr lang="tr-TR" sz="2400" b="1" i="1" dirty="0" smtClean="0">
                <a:solidFill>
                  <a:srgbClr val="A40C8E"/>
                </a:solidFill>
              </a:rPr>
              <a:t> </a:t>
            </a:r>
            <a:r>
              <a:rPr lang="tr-TR" sz="2400" b="1" dirty="0" smtClean="0">
                <a:solidFill>
                  <a:srgbClr val="FF0000"/>
                </a:solidFill>
                <a:latin typeface="+mj-lt"/>
              </a:rPr>
              <a:t>Teknolojik işsizlik; </a:t>
            </a:r>
            <a:r>
              <a:rPr lang="tr-TR" sz="2400" b="1" dirty="0" smtClean="0">
                <a:latin typeface="+mj-lt"/>
              </a:rPr>
              <a:t>üretimde emeğin yerini makinelerin almasıyla ortaya çıkan işsizliktir. Hizmet sektörü içinde yer alan turizmde makineleşme ve otomasyon imkanı diğer sektörlere göre oldukça sınırlı kaldığından bu sektörde teknolojik işsizlik fazla ortaya çıkmaz. </a:t>
            </a:r>
          </a:p>
          <a:p>
            <a:pPr marL="187325" indent="0" algn="just">
              <a:buClr>
                <a:srgbClr val="FF0000"/>
              </a:buClr>
              <a:buSzPct val="100000"/>
            </a:pPr>
            <a:r>
              <a:rPr lang="tr-TR" sz="2400" b="1" dirty="0" smtClean="0">
                <a:solidFill>
                  <a:srgbClr val="FF0000"/>
                </a:solidFill>
                <a:latin typeface="+mj-lt"/>
              </a:rPr>
              <a:t>Yapısal işsizlik; </a:t>
            </a:r>
            <a:r>
              <a:rPr lang="tr-TR" sz="2400" b="1" dirty="0" smtClean="0">
                <a:latin typeface="+mj-lt"/>
              </a:rPr>
              <a:t>ekonominin bütün sektörleriyle toplu ve devamlı olarak durgun bir düzeyde kaldığı dönemlerde ortaya çıkan işsizliktir. Strüktürel veya </a:t>
            </a:r>
            <a:r>
              <a:rPr lang="tr-TR" sz="2400" b="1" dirty="0" err="1" smtClean="0">
                <a:latin typeface="+mj-lt"/>
              </a:rPr>
              <a:t>bünyevi</a:t>
            </a:r>
            <a:r>
              <a:rPr lang="tr-TR" sz="2400" b="1" dirty="0" smtClean="0">
                <a:latin typeface="+mj-lt"/>
              </a:rPr>
              <a:t> işsizlik olarak da ifade edilen yapısal işsizlik bir ekonominin ekonomik yapısında ve toplam talebin bünyesinde meydana gelen değişmelerden kaynaklanır.  </a:t>
            </a:r>
          </a:p>
          <a:p>
            <a:pPr marL="187325" indent="0" algn="just">
              <a:buClr>
                <a:srgbClr val="FF0000"/>
              </a:buClr>
              <a:buSzPct val="100000"/>
            </a:pPr>
            <a:r>
              <a:rPr lang="tr-TR" sz="2400" b="1" dirty="0" smtClean="0">
                <a:solidFill>
                  <a:srgbClr val="FF0000"/>
                </a:solidFill>
                <a:latin typeface="+mj-lt"/>
              </a:rPr>
              <a:t>Gizli işsizlik; </a:t>
            </a:r>
            <a:r>
              <a:rPr lang="tr-TR" sz="2400" b="1" dirty="0" smtClean="0">
                <a:latin typeface="+mj-lt"/>
              </a:rPr>
              <a:t>bu tür işsizlik, üretim teknolojisi sabitken, istihdam edilenlerden bir kısmı bu faaliyetten çekildiği zaman üretim hacminde bir daralma meydana gelmiyorsa, o faaliyet kolunda gizli işsizlik söz konusudur. </a:t>
            </a:r>
            <a:endParaRPr lang="tr-TR" sz="3200" b="1"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608630"/>
          </a:xfrm>
        </p:spPr>
        <p:txBody>
          <a:bodyPr>
            <a:noAutofit/>
          </a:bodyPr>
          <a:lstStyle/>
          <a:p>
            <a:pPr algn="r"/>
            <a:r>
              <a:rPr lang="tr-TR" sz="2800" b="1" dirty="0" smtClean="0">
                <a:solidFill>
                  <a:schemeClr val="tx2"/>
                </a:solidFill>
              </a:rPr>
              <a:t>Turizm ve İstihdam</a:t>
            </a:r>
            <a:endParaRPr lang="tr-TR" sz="2800" b="1" dirty="0">
              <a:solidFill>
                <a:schemeClr val="tx2"/>
              </a:solidFill>
            </a:endParaRPr>
          </a:p>
        </p:txBody>
      </p:sp>
      <p:sp>
        <p:nvSpPr>
          <p:cNvPr id="3" name="2 İçerik Yer Tutucusu"/>
          <p:cNvSpPr>
            <a:spLocks noGrp="1"/>
          </p:cNvSpPr>
          <p:nvPr>
            <p:ph idx="1"/>
          </p:nvPr>
        </p:nvSpPr>
        <p:spPr>
          <a:xfrm>
            <a:off x="457200" y="1214422"/>
            <a:ext cx="7239000" cy="5241314"/>
          </a:xfrm>
        </p:spPr>
        <p:txBody>
          <a:bodyPr>
            <a:normAutofit fontScale="85000" lnSpcReduction="20000"/>
          </a:bodyPr>
          <a:lstStyle/>
          <a:p>
            <a:pPr marL="187325" indent="0" algn="just">
              <a:buClr>
                <a:srgbClr val="FF0000"/>
              </a:buClr>
              <a:buSzPct val="100000"/>
            </a:pPr>
            <a:r>
              <a:rPr lang="tr-TR" sz="2400" b="1" i="1" dirty="0" smtClean="0">
                <a:solidFill>
                  <a:srgbClr val="A40C8E"/>
                </a:solidFill>
              </a:rPr>
              <a:t> </a:t>
            </a:r>
            <a:r>
              <a:rPr lang="tr-TR" sz="2400" b="1" dirty="0" smtClean="0">
                <a:effectLst>
                  <a:outerShdw blurRad="38100" dist="38100" dir="2700000" algn="tl">
                    <a:srgbClr val="000000">
                      <a:alpha val="43137"/>
                    </a:srgbClr>
                  </a:outerShdw>
                </a:effectLst>
                <a:latin typeface="+mj-lt"/>
              </a:rPr>
              <a:t>Turizm, gelişimine ve talebin yoğunluğuna bağlı olarak ekonomide istihdam etkisi yaratır. Bu etki direkt, endirekt ve ek istihdam olmak üzere üç şekilde gerçekleşir.  </a:t>
            </a:r>
          </a:p>
          <a:p>
            <a:pPr marL="187325" indent="0" algn="just">
              <a:buClr>
                <a:srgbClr val="FF0000"/>
              </a:buClr>
              <a:buSzPct val="100000"/>
              <a:buNone/>
            </a:pPr>
            <a:r>
              <a:rPr lang="tr-TR" sz="2400" b="1" dirty="0" smtClean="0">
                <a:solidFill>
                  <a:srgbClr val="FF0000"/>
                </a:solidFill>
                <a:effectLst>
                  <a:outerShdw blurRad="38100" dist="38100" dir="2700000" algn="tl">
                    <a:srgbClr val="000000">
                      <a:alpha val="43137"/>
                    </a:srgbClr>
                  </a:outerShdw>
                </a:effectLst>
                <a:latin typeface="+mj-lt"/>
              </a:rPr>
              <a:t>Direkt  istihdam,  </a:t>
            </a:r>
            <a:r>
              <a:rPr lang="tr-TR" sz="2400" b="1" dirty="0" smtClean="0">
                <a:effectLst>
                  <a:outerShdw blurRad="38100" dist="38100" dir="2700000" algn="tl">
                    <a:srgbClr val="000000">
                      <a:alpha val="43137"/>
                    </a:srgbClr>
                  </a:outerShdw>
                </a:effectLst>
                <a:latin typeface="+mj-lt"/>
              </a:rPr>
              <a:t>turizm  sektöründe  doğrudan  yaratılan  istihdamdır.  Turizm  sektörü emek-yoğun üretim ile çalıştığından makineleşme ve otomasyona gitmenin sınırlı oluşu nedeniyle direkt istihdam etkisini arttırır. Otel, motel, restoran, seyahat acenteleri vb… gibi işletmelerde sağlanan istihdam bu türlüdür. </a:t>
            </a:r>
          </a:p>
          <a:p>
            <a:pPr marL="187325" indent="0" algn="just">
              <a:buClr>
                <a:srgbClr val="FF0000"/>
              </a:buClr>
              <a:buSzPct val="100000"/>
              <a:buNone/>
            </a:pPr>
            <a:r>
              <a:rPr lang="tr-TR" sz="2400" b="1" dirty="0" smtClean="0">
                <a:solidFill>
                  <a:srgbClr val="FF0000"/>
                </a:solidFill>
                <a:effectLst>
                  <a:outerShdw blurRad="38100" dist="38100" dir="2700000" algn="tl">
                    <a:srgbClr val="000000">
                      <a:alpha val="43137"/>
                    </a:srgbClr>
                  </a:outerShdw>
                </a:effectLst>
                <a:latin typeface="+mj-lt"/>
              </a:rPr>
              <a:t>Endirekt  istihdam  </a:t>
            </a:r>
            <a:r>
              <a:rPr lang="tr-TR" sz="2400" b="1" dirty="0" smtClean="0">
                <a:effectLst>
                  <a:outerShdw blurRad="38100" dist="38100" dir="2700000" algn="tl">
                    <a:srgbClr val="000000">
                      <a:alpha val="43137"/>
                    </a:srgbClr>
                  </a:outerShdw>
                </a:effectLst>
                <a:latin typeface="+mj-lt"/>
              </a:rPr>
              <a:t>turizm  sektörüne  mal  ve  hizmet  veren  yan  sektörlerde  yaratılan istihdamdır. Bir konaklama işletmesinin satışa sunduğu hediyelik eşyaları üreten imalat sanayi işletmesinde çalışanlar dolaylı istihdamı oluştururlar.  </a:t>
            </a:r>
          </a:p>
          <a:p>
            <a:pPr marL="187325" indent="0" algn="just">
              <a:buClr>
                <a:srgbClr val="FF0000"/>
              </a:buClr>
              <a:buSzPct val="100000"/>
              <a:buNone/>
            </a:pPr>
            <a:r>
              <a:rPr lang="tr-TR" sz="2400" b="1" dirty="0" smtClean="0">
                <a:solidFill>
                  <a:srgbClr val="FF0000"/>
                </a:solidFill>
                <a:effectLst>
                  <a:outerShdw blurRad="38100" dist="38100" dir="2700000" algn="tl">
                    <a:srgbClr val="000000">
                      <a:alpha val="43137"/>
                    </a:srgbClr>
                  </a:outerShdw>
                </a:effectLst>
                <a:latin typeface="+mj-lt"/>
              </a:rPr>
              <a:t>Ek  istihdam  </a:t>
            </a:r>
            <a:r>
              <a:rPr lang="tr-TR" sz="2400" b="1" dirty="0" smtClean="0">
                <a:effectLst>
                  <a:outerShdw blurRad="38100" dist="38100" dir="2700000" algn="tl">
                    <a:srgbClr val="000000">
                      <a:alpha val="43137"/>
                    </a:srgbClr>
                  </a:outerShdw>
                </a:effectLst>
                <a:latin typeface="+mj-lt"/>
              </a:rPr>
              <a:t>ise  direkt  ve  endirekt  istihdamla  sağlanan  gelir  harcandıkça  turizm çarpanının etkisiyle ekonomide yaratılan istihdamı kapsar. </a:t>
            </a:r>
            <a:endParaRPr lang="tr-TR" sz="3200" b="1"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7239000" cy="5884256"/>
          </a:xfrm>
        </p:spPr>
        <p:txBody>
          <a:bodyPr>
            <a:normAutofit/>
          </a:bodyPr>
          <a:lstStyle/>
          <a:p>
            <a:pPr marL="187325" indent="0" algn="just">
              <a:buClr>
                <a:srgbClr val="FF0000"/>
              </a:buClr>
              <a:buSzPct val="100000"/>
            </a:pPr>
            <a:r>
              <a:rPr lang="tr-TR" sz="2400" b="1" i="1" dirty="0" smtClean="0">
                <a:solidFill>
                  <a:srgbClr val="A40C8E"/>
                </a:solidFill>
              </a:rPr>
              <a:t> </a:t>
            </a:r>
            <a:r>
              <a:rPr lang="tr-TR" sz="2400" b="1" dirty="0" smtClean="0">
                <a:latin typeface="+mj-lt"/>
              </a:rPr>
              <a:t>Turizmin istihdam üzerindeki etkisini belirleyen birtakım faktörler vardır. Bunlar şöyle sıralanabilir: </a:t>
            </a:r>
          </a:p>
          <a:p>
            <a:pPr marL="187325" indent="0" algn="just">
              <a:buClr>
                <a:srgbClr val="FF0000"/>
              </a:buClr>
              <a:buSzPct val="100000"/>
            </a:pPr>
            <a:r>
              <a:rPr lang="tr-TR" sz="2400" b="1" dirty="0" smtClean="0">
                <a:latin typeface="+mj-lt"/>
              </a:rPr>
              <a:t> Ülkelerin ekonomik yapıları, </a:t>
            </a:r>
          </a:p>
          <a:p>
            <a:pPr marL="187325" indent="0" algn="just">
              <a:buClr>
                <a:srgbClr val="FF0000"/>
              </a:buClr>
              <a:buSzPct val="100000"/>
            </a:pPr>
            <a:r>
              <a:rPr lang="tr-TR" sz="2400" b="1" dirty="0" smtClean="0">
                <a:latin typeface="+mj-lt"/>
              </a:rPr>
              <a:t> İşgücü politikaları, </a:t>
            </a:r>
          </a:p>
          <a:p>
            <a:pPr marL="187325" indent="0" algn="just">
              <a:buClr>
                <a:srgbClr val="FF0000"/>
              </a:buClr>
              <a:buSzPct val="100000"/>
            </a:pPr>
            <a:r>
              <a:rPr lang="tr-TR" sz="2400" b="1" dirty="0" smtClean="0">
                <a:latin typeface="+mj-lt"/>
              </a:rPr>
              <a:t> Turizm sektörünün özellikleri, </a:t>
            </a:r>
          </a:p>
          <a:p>
            <a:pPr marL="187325" indent="0" algn="just">
              <a:buClr>
                <a:srgbClr val="FF0000"/>
              </a:buClr>
              <a:buSzPct val="100000"/>
            </a:pPr>
            <a:r>
              <a:rPr lang="tr-TR" sz="2400" b="1" dirty="0" smtClean="0">
                <a:latin typeface="+mj-lt"/>
              </a:rPr>
              <a:t> İstihdam edilen işgücünün yetenek, verim, yeterlilik düzeyi, </a:t>
            </a:r>
          </a:p>
          <a:p>
            <a:pPr marL="187325" indent="0" algn="just">
              <a:buClr>
                <a:srgbClr val="FF0000"/>
              </a:buClr>
              <a:buSzPct val="100000"/>
            </a:pPr>
            <a:r>
              <a:rPr lang="tr-TR" sz="2400" b="1" dirty="0" smtClean="0">
                <a:latin typeface="+mj-lt"/>
              </a:rPr>
              <a:t> Diğer sektörlerle turizm sektörü arasındaki ücret maaş düzeylerine ilişkin rekabet durumu, </a:t>
            </a:r>
          </a:p>
          <a:p>
            <a:pPr marL="187325" indent="0" algn="just">
              <a:buClr>
                <a:srgbClr val="FF0000"/>
              </a:buClr>
              <a:buSzPct val="100000"/>
            </a:pPr>
            <a:r>
              <a:rPr lang="tr-TR" sz="2400" b="1" dirty="0" smtClean="0">
                <a:latin typeface="+mj-lt"/>
              </a:rPr>
              <a:t> Turizm işletmelerinin faaliyetlerinin süresi, </a:t>
            </a:r>
          </a:p>
          <a:p>
            <a:pPr marL="187325" indent="0" algn="just">
              <a:buClr>
                <a:srgbClr val="FF0000"/>
              </a:buClr>
              <a:buSzPct val="100000"/>
            </a:pPr>
            <a:r>
              <a:rPr lang="tr-TR" sz="2400" b="1" dirty="0" smtClean="0">
                <a:latin typeface="+mj-lt"/>
              </a:rPr>
              <a:t>  Turizm sektörünün imajı, </a:t>
            </a:r>
          </a:p>
          <a:p>
            <a:pPr marL="187325" indent="0" algn="just">
              <a:buClr>
                <a:srgbClr val="FF0000"/>
              </a:buClr>
              <a:buSzPct val="100000"/>
            </a:pPr>
            <a:r>
              <a:rPr lang="tr-TR" sz="2400" b="1" dirty="0" smtClean="0">
                <a:latin typeface="+mj-lt"/>
              </a:rPr>
              <a:t> Yapılan işlerin süreleri, </a:t>
            </a:r>
            <a:endParaRPr lang="tr-TR" sz="3200" b="1"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751506"/>
          </a:xfrm>
        </p:spPr>
        <p:txBody>
          <a:bodyPr>
            <a:noAutofit/>
          </a:bodyPr>
          <a:lstStyle/>
          <a:p>
            <a:pPr algn="r"/>
            <a:r>
              <a:rPr lang="tr-TR" sz="2800" b="1" dirty="0" smtClean="0">
                <a:solidFill>
                  <a:schemeClr val="tx2"/>
                </a:solidFill>
              </a:rPr>
              <a:t>Turizm Sektöründe İstihdamın Payı</a:t>
            </a:r>
            <a:endParaRPr lang="tr-TR" sz="2800" b="1" dirty="0">
              <a:solidFill>
                <a:schemeClr val="tx2"/>
              </a:solidFill>
            </a:endParaRPr>
          </a:p>
        </p:txBody>
      </p:sp>
      <p:sp>
        <p:nvSpPr>
          <p:cNvPr id="3" name="2 İçerik Yer Tutucusu"/>
          <p:cNvSpPr>
            <a:spLocks noGrp="1"/>
          </p:cNvSpPr>
          <p:nvPr>
            <p:ph idx="1"/>
          </p:nvPr>
        </p:nvSpPr>
        <p:spPr/>
        <p:txBody>
          <a:bodyPr>
            <a:normAutofit/>
          </a:bodyPr>
          <a:lstStyle/>
          <a:p>
            <a:pPr marL="187325" indent="0" algn="just">
              <a:buClr>
                <a:srgbClr val="FF0000"/>
              </a:buClr>
              <a:buSzPct val="100000"/>
            </a:pPr>
            <a:r>
              <a:rPr lang="tr-TR" sz="2400" b="1" i="1" dirty="0" smtClean="0">
                <a:solidFill>
                  <a:srgbClr val="A40C8E"/>
                </a:solidFill>
              </a:rPr>
              <a:t> </a:t>
            </a:r>
            <a:r>
              <a:rPr lang="tr-TR" sz="2400" b="1" dirty="0" smtClean="0">
                <a:effectLst>
                  <a:outerShdw blurRad="38100" dist="38100" dir="2700000" algn="tl">
                    <a:srgbClr val="000000">
                      <a:alpha val="43137"/>
                    </a:srgbClr>
                  </a:outerShdw>
                </a:effectLst>
                <a:latin typeface="+mj-lt"/>
              </a:rPr>
              <a:t>Turizm sektörü otomasyon imkanlarının uygulandığı sınırlı bir sektör olduğu için istihdam yoğunluğu yüksektir. Bu nedenle istihdam sorununun çözümlenmesine büyük katkılar sağlamaktadır.</a:t>
            </a:r>
          </a:p>
          <a:p>
            <a:pPr marL="187325" indent="0" algn="just">
              <a:buClr>
                <a:srgbClr val="FF0000"/>
              </a:buClr>
              <a:buSzPct val="100000"/>
            </a:pPr>
            <a:r>
              <a:rPr lang="tr-TR" sz="2400" b="1" dirty="0" smtClean="0">
                <a:effectLst>
                  <a:outerShdw blurRad="38100" dist="38100" dir="2700000" algn="tl">
                    <a:srgbClr val="000000">
                      <a:alpha val="43137"/>
                    </a:srgbClr>
                  </a:outerShdw>
                </a:effectLst>
                <a:latin typeface="+mj-lt"/>
              </a:rPr>
              <a:t> Türkiye’de turizm elliden fazla sektörde yarattığı katma değer yanında yapılan tüm bu yatırımlar nedeniyle istihdama büyük katkı sağlamaktadır. Özellikle sanayi sektöründe istihdam gerilerken otellerde çalışanların sayısı artmaktadır.</a:t>
            </a:r>
          </a:p>
          <a:p>
            <a:pPr marL="187325" indent="0" algn="just">
              <a:buClr>
                <a:srgbClr val="FF0000"/>
              </a:buClr>
              <a:buSzPct val="100000"/>
              <a:buNone/>
            </a:pPr>
            <a:endParaRPr lang="tr-TR" sz="3200" b="1"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680068"/>
          </a:xfrm>
        </p:spPr>
        <p:txBody>
          <a:bodyPr>
            <a:noAutofit/>
          </a:bodyPr>
          <a:lstStyle/>
          <a:p>
            <a:pPr algn="r"/>
            <a:r>
              <a:rPr lang="tr-TR" sz="2800" b="1" dirty="0" smtClean="0">
                <a:solidFill>
                  <a:schemeClr val="tx2"/>
                </a:solidFill>
              </a:rPr>
              <a:t>Turizmin Sektörler Üzerindeki Etkisi </a:t>
            </a:r>
            <a:endParaRPr lang="tr-TR" sz="2800" b="1" dirty="0">
              <a:solidFill>
                <a:schemeClr val="tx2"/>
              </a:solidFill>
            </a:endParaRPr>
          </a:p>
        </p:txBody>
      </p:sp>
      <p:sp>
        <p:nvSpPr>
          <p:cNvPr id="3" name="2 İçerik Yer Tutucusu"/>
          <p:cNvSpPr>
            <a:spLocks noGrp="1"/>
          </p:cNvSpPr>
          <p:nvPr>
            <p:ph idx="1"/>
          </p:nvPr>
        </p:nvSpPr>
        <p:spPr>
          <a:xfrm>
            <a:off x="457200" y="1142984"/>
            <a:ext cx="7239000" cy="5312752"/>
          </a:xfrm>
        </p:spPr>
        <p:txBody>
          <a:bodyPr>
            <a:normAutofit/>
          </a:bodyPr>
          <a:lstStyle/>
          <a:p>
            <a:pPr marL="187325" indent="0" algn="just">
              <a:buClr>
                <a:srgbClr val="FF0000"/>
              </a:buClr>
              <a:buSzPct val="100000"/>
            </a:pPr>
            <a:r>
              <a:rPr lang="tr-TR" sz="2400" b="1" i="1" dirty="0" smtClean="0">
                <a:solidFill>
                  <a:srgbClr val="A40C8E"/>
                </a:solidFill>
              </a:rPr>
              <a:t> </a:t>
            </a:r>
            <a:r>
              <a:rPr lang="tr-TR" sz="2400" b="1" dirty="0" smtClean="0">
                <a:effectLst>
                  <a:outerShdw blurRad="38100" dist="38100" dir="2700000" algn="tl">
                    <a:srgbClr val="000000">
                      <a:alpha val="43137"/>
                    </a:srgbClr>
                  </a:outerShdw>
                </a:effectLst>
                <a:latin typeface="+mj-lt"/>
              </a:rPr>
              <a:t>Bir ülke ekonomisinde analizi kolaylaştırmak ve hangi sektörlere daha fazla önem verildiğini belirlemek  amacıyla  ekonomi  sektörlerine  ayrılır.  Temelde  ekonomi  tarım,  sanayi  ve  hizmetler  olmak üzere üç temel sektörden oluşur. </a:t>
            </a:r>
          </a:p>
          <a:p>
            <a:pPr marL="187325" indent="0" algn="just">
              <a:buClr>
                <a:srgbClr val="FF0000"/>
              </a:buClr>
              <a:buSzPct val="100000"/>
            </a:pPr>
            <a:r>
              <a:rPr lang="tr-TR" sz="2400" b="1" dirty="0" smtClean="0">
                <a:effectLst>
                  <a:outerShdw blurRad="38100" dist="38100" dir="2700000" algn="tl">
                    <a:srgbClr val="000000">
                      <a:alpha val="43137"/>
                    </a:srgbClr>
                  </a:outerShdw>
                </a:effectLst>
                <a:latin typeface="+mj-lt"/>
              </a:rPr>
              <a:t>Turizm sektörü, hizmet sektörünün bir alt dalıdır. Bu sektör, en az maliyetle ve en kısa sürede en  fazla  istihdam  yaratan  bir sektördür. Dolayısıyla  yapısı  gereği ekonomideki diğer  sektörlerle  de  ilişkilidir.  O  sektörlerin  gelişmesine  katkı  sağlamakta;  yani  iş alanlarının oluşmasına sebep olmaktadır. </a:t>
            </a:r>
            <a:endParaRPr lang="tr-TR" sz="3200" b="1"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1264</TotalTime>
  <Words>1488</Words>
  <Application>Microsoft Office PowerPoint</Application>
  <PresentationFormat>Ekran Gösterisi (4:3)</PresentationFormat>
  <Paragraphs>68</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Zengin</vt:lpstr>
      <vt:lpstr>TURİZMİN REEL KAYNAKLI EKONOMİK ETKİLERİ - 2</vt:lpstr>
      <vt:lpstr>Turizmin İstihdama Etkisi </vt:lpstr>
      <vt:lpstr>PowerPoint Sunusu</vt:lpstr>
      <vt:lpstr>PowerPoint Sunusu</vt:lpstr>
      <vt:lpstr>PowerPoint Sunusu</vt:lpstr>
      <vt:lpstr>Turizm ve İstihdam</vt:lpstr>
      <vt:lpstr>PowerPoint Sunusu</vt:lpstr>
      <vt:lpstr>Turizm Sektöründe İstihdamın Payı</vt:lpstr>
      <vt:lpstr>Turizmin Sektörler Üzerindeki Etkisi </vt:lpstr>
      <vt:lpstr>Turizmin Tarım Sektörüne Etkisi </vt:lpstr>
      <vt:lpstr>Turizmin Hizmet Sektörüne Etkisi </vt:lpstr>
      <vt:lpstr>Turizmin Fiziksel Altyapıya Etkisi </vt:lpstr>
      <vt:lpstr>Turizmin Kurumsal Altyapıya Etkisi </vt:lpstr>
      <vt:lpstr>Turizmin Bölgelerarası Dengesizliği Giderici Etkisi</vt:lpstr>
      <vt:lpstr>Turizmin Bölgelerarası Dengesizliği Giderici Etkisi</vt:lpstr>
      <vt:lpstr>Turizmin Bölgelerarası Dengesizliği Giderici Etkisi</vt:lpstr>
      <vt:lpstr>Turizmin Bölgelerarası Dengesizliği Giderici Etkisi</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EKONOMİSİ</dc:title>
  <dc:creator>asus</dc:creator>
  <cp:lastModifiedBy>kumsaal</cp:lastModifiedBy>
  <cp:revision>158</cp:revision>
  <dcterms:created xsi:type="dcterms:W3CDTF">2014-10-03T13:39:49Z</dcterms:created>
  <dcterms:modified xsi:type="dcterms:W3CDTF">2019-11-20T18:37:25Z</dcterms:modified>
</cp:coreProperties>
</file>