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4" r:id="rId4"/>
    <p:sldId id="265" r:id="rId5"/>
    <p:sldId id="266" r:id="rId6"/>
    <p:sldId id="267" r:id="rId7"/>
    <p:sldId id="268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licey.net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CB0B1-BEF2-4B2E-A81B-47F6AA2B0E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Синтаксис </a:t>
            </a:r>
            <a:r>
              <a:rPr lang="tr-TR" dirty="0"/>
              <a:t>II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08CD69-D3F2-4000-8667-1A55860AC7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Лекция 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438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2739A-383E-4938-BB80-40B9DF8A4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08722"/>
            <a:ext cx="9601200" cy="1063487"/>
          </a:xfrm>
        </p:spPr>
        <p:txBody>
          <a:bodyPr>
            <a:normAutofit fontScale="90000"/>
          </a:bodyPr>
          <a:lstStyle/>
          <a:p>
            <a:r>
              <a:rPr lang="ru-RU" dirty="0"/>
              <a:t>Предложения с придаточными изъяснительными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14844-0193-4624-B852-256761BA1F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272209"/>
            <a:ext cx="9601200" cy="4899992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Семантика сложных предложений с придаточными изъяснительными связана с особенностями тех слов главного предложения, к которым относится придаточное предложение. </a:t>
            </a:r>
          </a:p>
          <a:p>
            <a:pPr algn="just"/>
            <a:r>
              <a:rPr lang="ru-RU" dirty="0"/>
              <a:t>В качестве слов, к которым относятся придаточные изъяснительные выступают:</a:t>
            </a:r>
          </a:p>
          <a:p>
            <a:pPr lvl="1" algn="just"/>
            <a:r>
              <a:rPr lang="ru-RU" i="0" dirty="0"/>
              <a:t>Глаголы речи, интеллектуальной деятельности, восприятия, эмоционального состояния или эмоционального воздействия</a:t>
            </a:r>
          </a:p>
          <a:p>
            <a:pPr marL="530352" lvl="1" indent="0" algn="just">
              <a:buNone/>
            </a:pPr>
            <a:r>
              <a:rPr lang="ru-RU" i="0" dirty="0"/>
              <a:t>Пример: </a:t>
            </a:r>
            <a:r>
              <a:rPr lang="ru-RU" dirty="0"/>
              <a:t>Он предупредил, что нельзя смотреть вниз</a:t>
            </a:r>
            <a:r>
              <a:rPr lang="ru-RU" i="0" dirty="0"/>
              <a:t>.</a:t>
            </a:r>
          </a:p>
          <a:p>
            <a:pPr lvl="1" algn="just"/>
            <a:r>
              <a:rPr lang="ru-RU" dirty="0"/>
              <a:t> </a:t>
            </a:r>
            <a:r>
              <a:rPr lang="ru-RU" i="0" dirty="0"/>
              <a:t>Семантически соотносительные с вышеперечисленной группой глаголов лексемы других частей</a:t>
            </a:r>
          </a:p>
          <a:p>
            <a:pPr marL="530352" lvl="1" indent="0" algn="just">
              <a:buNone/>
            </a:pPr>
            <a:r>
              <a:rPr lang="ru-RU" dirty="0"/>
              <a:t>Пример: Странно, что все остальное было сделано безукоризненно. </a:t>
            </a:r>
          </a:p>
          <a:p>
            <a:pPr lvl="1" algn="just"/>
            <a:r>
              <a:rPr lang="ru-RU" i="0" dirty="0"/>
              <a:t>Краткие прилагательные среднего рода</a:t>
            </a:r>
          </a:p>
          <a:p>
            <a:pPr marL="530352" lvl="1" indent="0" algn="just">
              <a:buNone/>
            </a:pPr>
            <a:r>
              <a:rPr lang="ru-RU" dirty="0"/>
              <a:t>Пример: Рад, что у вас все получилось.</a:t>
            </a:r>
          </a:p>
          <a:p>
            <a:pPr marL="530352" lvl="1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7819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339376-EB34-4813-8944-89D2AEFE11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808382"/>
            <a:ext cx="9601200" cy="5059017"/>
          </a:xfrm>
        </p:spPr>
        <p:txBody>
          <a:bodyPr/>
          <a:lstStyle/>
          <a:p>
            <a:r>
              <a:rPr lang="ru-RU" dirty="0"/>
              <a:t>Если вышеперечисленные слова употребляются без дополнения или подлежащего, то главное предложение оказывается неполным, семантически незавершенным. В данном случае придаточное изъяснительное восполняет смысловую недостаточность. </a:t>
            </a:r>
          </a:p>
          <a:p>
            <a:r>
              <a:rPr lang="ru-RU" dirty="0"/>
              <a:t>Придаточное изъяснительное заменяет отсутствующий член в главном предложении, при этом передает необходимую информацию подробно и развернуто.</a:t>
            </a:r>
          </a:p>
          <a:p>
            <a:r>
              <a:rPr lang="ru-RU" dirty="0"/>
              <a:t>Придаточное изъяснительное раскрывает содержание речи, мысли, восприятия</a:t>
            </a:r>
          </a:p>
          <a:p>
            <a:r>
              <a:rPr lang="ru-RU" dirty="0"/>
              <a:t>Придаточное изъяснительное обозначает ситуацию, являющуюся предметом оценки или эмоциональной реакции. </a:t>
            </a:r>
          </a:p>
          <a:p>
            <a:r>
              <a:rPr lang="ru-RU" dirty="0"/>
              <a:t>Неполнота главной предикативной части обуславливает тесную связь главной и придаточной частей.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450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138A70-2E86-4D61-86AC-C2C2CC1AC1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543339"/>
            <a:ext cx="9601200" cy="5910470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Часто придаточные изъяснительные содержат основное содержание сложного  предложения, т</a:t>
            </a:r>
            <a:r>
              <a:rPr lang="tr-TR" dirty="0"/>
              <a:t>.</a:t>
            </a:r>
            <a:r>
              <a:rPr lang="en-US" dirty="0"/>
              <a:t>e.</a:t>
            </a:r>
            <a:r>
              <a:rPr lang="ru-RU" dirty="0"/>
              <a:t> наиболее важное в коммуникативном плане. 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Пришло сообщение, что моя кредитная карта заблокирована.</a:t>
            </a:r>
          </a:p>
          <a:p>
            <a:endParaRPr lang="ru-RU" i="1" dirty="0"/>
          </a:p>
          <a:p>
            <a:r>
              <a:rPr lang="ru-RU" dirty="0"/>
              <a:t>Грамматическая особенность изъяснительных предложений характеризуется доминирующим употреблением союза </a:t>
            </a:r>
            <a:r>
              <a:rPr lang="ru-RU" b="1" i="1" dirty="0"/>
              <a:t>что</a:t>
            </a:r>
            <a:r>
              <a:rPr lang="ru-RU" dirty="0"/>
              <a:t>, а также возможностью употребления с глаголами речи или мысли любого союза.</a:t>
            </a:r>
          </a:p>
          <a:p>
            <a:pPr marL="0" indent="0">
              <a:buNone/>
            </a:pPr>
            <a:endParaRPr lang="ru-RU" i="1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i="1" dirty="0"/>
              <a:t>	Я знаю, что …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i="1" dirty="0"/>
              <a:t>		когда…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i="1" dirty="0"/>
              <a:t>		кто…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i="1" dirty="0"/>
              <a:t>		где…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i="1" dirty="0"/>
              <a:t>		какой…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i="1" dirty="0"/>
              <a:t>		почему…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i="1" dirty="0"/>
              <a:t>		чей…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i="1" dirty="0"/>
              <a:t>		как…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i="1" dirty="0"/>
              <a:t>		зачем…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i="1" dirty="0"/>
              <a:t>		сколько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i="1" dirty="0"/>
              <a:t>		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ru-RU" i="1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i="1" dirty="0"/>
              <a:t>	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544560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1EFE36-1584-4658-A76D-C4685BCD2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7922" y="543337"/>
            <a:ext cx="9601200" cy="5565915"/>
          </a:xfrm>
        </p:spPr>
        <p:txBody>
          <a:bodyPr/>
          <a:lstStyle/>
          <a:p>
            <a:r>
              <a:rPr lang="ru-RU" dirty="0"/>
              <a:t>С глаголами желания или волеизъявления, а также с прилагательными среднего рода (желательно, целесообразно </a:t>
            </a:r>
            <a:r>
              <a:rPr lang="ru-RU" dirty="0" err="1"/>
              <a:t>и.др</a:t>
            </a:r>
            <a:r>
              <a:rPr lang="ru-RU" dirty="0"/>
              <a:t>.) возможен только союз </a:t>
            </a:r>
            <a:r>
              <a:rPr lang="ru-RU" b="1" i="1" dirty="0"/>
              <a:t>чтобы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Директор хотел, чтобы ты задержался</a:t>
            </a:r>
            <a:r>
              <a:rPr lang="ru-RU" dirty="0"/>
              <a:t>. </a:t>
            </a:r>
          </a:p>
          <a:p>
            <a:r>
              <a:rPr lang="ru-RU" dirty="0"/>
              <a:t>С глаголами </a:t>
            </a:r>
            <a:r>
              <a:rPr lang="ru-RU" i="1" dirty="0"/>
              <a:t>бояться, опасаться </a:t>
            </a:r>
            <a:r>
              <a:rPr lang="ru-RU" dirty="0"/>
              <a:t>возможно использование трех союзов: </a:t>
            </a:r>
            <a:r>
              <a:rPr lang="ru-RU" b="1" i="1" dirty="0"/>
              <a:t>что, как бы, чтобы.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Мы боялись, как бы погода не испортилась</a:t>
            </a:r>
            <a:r>
              <a:rPr lang="ru-RU" dirty="0"/>
              <a:t>.</a:t>
            </a:r>
          </a:p>
          <a:p>
            <a:r>
              <a:rPr lang="ru-RU" dirty="0"/>
              <a:t>С лексемами восприятия (увидеть, услышать, почувствовать и др.) в придаточных изъяснительных  используется союз </a:t>
            </a:r>
            <a:r>
              <a:rPr lang="ru-RU" b="1" i="1" dirty="0"/>
              <a:t>как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Маша почувствовала, как кто-то дотронулся до ее волос</a:t>
            </a:r>
            <a:r>
              <a:rPr lang="ru-RU" dirty="0"/>
              <a:t>.</a:t>
            </a:r>
          </a:p>
          <a:p>
            <a:r>
              <a:rPr lang="ru-RU" dirty="0"/>
              <a:t>Для выражения неполной достоверности или субъективного представления используется союз </a:t>
            </a:r>
            <a:r>
              <a:rPr lang="ru-RU" b="1" i="1" dirty="0"/>
              <a:t>будто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Слышится мне, будто кто-то скребется под дверью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19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4BF80B-3CA9-4D3A-9D56-2E1E2533DE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636104"/>
            <a:ext cx="9601200" cy="5231296"/>
          </a:xfrm>
        </p:spPr>
        <p:txBody>
          <a:bodyPr/>
          <a:lstStyle/>
          <a:p>
            <a:r>
              <a:rPr lang="ru-RU" dirty="0"/>
              <a:t>Придаточное изъяснительное обычно находится после главного предложения.</a:t>
            </a:r>
          </a:p>
          <a:p>
            <a:pPr marL="0" indent="0">
              <a:buNone/>
            </a:pPr>
            <a:r>
              <a:rPr lang="ru-RU" i="1" dirty="0"/>
              <a:t>Пример: Мы не знали, кто он, зачем он здесь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i="1" dirty="0"/>
              <a:t>Остается загадкой, как это случилось.</a:t>
            </a:r>
          </a:p>
          <a:p>
            <a:pPr marL="0" indent="0">
              <a:buNone/>
            </a:pPr>
            <a:endParaRPr lang="ru-RU" i="1" dirty="0"/>
          </a:p>
          <a:p>
            <a:r>
              <a:rPr lang="ru-RU" dirty="0"/>
              <a:t>Если придаточное изъяснительное находится перед главным предложением, то и главная, и придаточная части становятся коммуникативно более акцентированным. </a:t>
            </a:r>
          </a:p>
          <a:p>
            <a:pPr marL="0" indent="0">
              <a:buNone/>
            </a:pPr>
            <a:r>
              <a:rPr lang="ru-RU" i="1" dirty="0"/>
              <a:t>Пример: Кто он, зачем он здесь, мы не знали.</a:t>
            </a:r>
          </a:p>
          <a:p>
            <a:pPr marL="0" indent="0">
              <a:buNone/>
            </a:pPr>
            <a:r>
              <a:rPr lang="ru-RU" i="1" dirty="0"/>
              <a:t>	Как это случилось, остается загадкой.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504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46BA9E-978B-4877-A23B-756A3A7B03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596348"/>
            <a:ext cx="9601200" cy="5271052"/>
          </a:xfrm>
        </p:spPr>
        <p:txBody>
          <a:bodyPr/>
          <a:lstStyle/>
          <a:p>
            <a:r>
              <a:rPr lang="ru-RU" dirty="0"/>
              <a:t>Изъяснительные придаточные предложения с союзом-частицей </a:t>
            </a:r>
            <a:r>
              <a:rPr lang="ru-RU" b="1" i="1" dirty="0"/>
              <a:t>ли</a:t>
            </a:r>
            <a:r>
              <a:rPr lang="ru-RU" dirty="0"/>
              <a:t> называются косвенно-вопросительными или косвенным вопросом. Частица </a:t>
            </a:r>
            <a:r>
              <a:rPr lang="ru-RU" b="1" i="1" dirty="0"/>
              <a:t>ли</a:t>
            </a:r>
            <a:r>
              <a:rPr lang="ru-RU" dirty="0"/>
              <a:t> придает предложению оттенок неуверенности, сомнения в реальности фактов. 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Он спросил, купил ли я хлеб.  </a:t>
            </a:r>
          </a:p>
          <a:p>
            <a:pPr marL="0" indent="0">
              <a:buNone/>
            </a:pPr>
            <a:r>
              <a:rPr lang="ru-RU" i="1" dirty="0"/>
              <a:t>	Интересно, будет ли завтра лекция по литературе. 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dirty="0"/>
              <a:t>Если в главном предложении выражается предположение или надежда на осуществление действия в придаточном изъяснительном, а также неуверенность или опасение, что действие осуществится, то употребляется конструкция </a:t>
            </a:r>
            <a:r>
              <a:rPr lang="ru-RU" b="1" i="1" dirty="0"/>
              <a:t>не… ли.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Интересно, не забыл ли он ключ.</a:t>
            </a:r>
          </a:p>
          <a:p>
            <a:pPr marL="0" indent="0">
              <a:buNone/>
            </a:pPr>
            <a:r>
              <a:rPr lang="ru-RU" i="1" dirty="0"/>
              <a:t>	Вот думаю, не сосед ли рассказал ей обо всем.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159208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21D1D-5D66-4DB7-A70C-9CE2B2CC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4704"/>
          </a:xfrm>
        </p:spPr>
        <p:txBody>
          <a:bodyPr/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28E66-6187-4CB0-8599-77BFBBAB5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22784"/>
            <a:ext cx="9601200" cy="3988904"/>
          </a:xfrm>
        </p:spPr>
        <p:txBody>
          <a:bodyPr>
            <a:normAutofit/>
          </a:bodyPr>
          <a:lstStyle/>
          <a:p>
            <a:r>
              <a:rPr lang="tr-TR" dirty="0" err="1"/>
              <a:t>Nenkova</a:t>
            </a:r>
            <a:r>
              <a:rPr lang="tr-TR" dirty="0"/>
              <a:t>, T. </a:t>
            </a:r>
            <a:r>
              <a:rPr lang="tr-TR" dirty="0" err="1"/>
              <a:t>Praktiçeskaya</a:t>
            </a:r>
            <a:r>
              <a:rPr lang="tr-TR" dirty="0"/>
              <a:t> </a:t>
            </a:r>
            <a:r>
              <a:rPr lang="tr-TR" dirty="0" err="1"/>
              <a:t>grammatika</a:t>
            </a:r>
            <a:r>
              <a:rPr lang="tr-TR" dirty="0"/>
              <a:t> </a:t>
            </a:r>
            <a:r>
              <a:rPr lang="tr-TR" dirty="0" err="1"/>
              <a:t>russkogo</a:t>
            </a:r>
            <a:r>
              <a:rPr lang="tr-TR" dirty="0"/>
              <a:t> </a:t>
            </a:r>
            <a:r>
              <a:rPr lang="tr-TR" dirty="0" err="1"/>
              <a:t>yazıka</a:t>
            </a:r>
            <a:r>
              <a:rPr lang="tr-TR" dirty="0"/>
              <a:t>, </a:t>
            </a:r>
            <a:r>
              <a:rPr lang="tr-TR" dirty="0" err="1"/>
              <a:t>Veles</a:t>
            </a:r>
            <a:r>
              <a:rPr lang="tr-TR" dirty="0"/>
              <a:t>, Sofya, 2002.</a:t>
            </a:r>
          </a:p>
          <a:p>
            <a:r>
              <a:rPr lang="tr-TR" dirty="0" err="1"/>
              <a:t>Lekant</a:t>
            </a:r>
            <a:r>
              <a:rPr lang="tr-TR" dirty="0"/>
              <a:t>, P.A.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2001.</a:t>
            </a:r>
          </a:p>
          <a:p>
            <a:r>
              <a:rPr lang="tr-TR" dirty="0" err="1"/>
              <a:t>İvanova</a:t>
            </a:r>
            <a:r>
              <a:rPr lang="tr-TR" dirty="0"/>
              <a:t>, İ.S.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Sintaksis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Veliçko</a:t>
            </a:r>
            <a:r>
              <a:rPr lang="tr-TR" dirty="0"/>
              <a:t>, A.V.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Kniga</a:t>
            </a:r>
            <a:r>
              <a:rPr lang="tr-TR" dirty="0"/>
              <a:t> o </a:t>
            </a:r>
            <a:r>
              <a:rPr lang="tr-TR" dirty="0" err="1"/>
              <a:t>grammatike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Babaytseva</a:t>
            </a:r>
            <a:r>
              <a:rPr lang="tr-TR" dirty="0"/>
              <a:t>, V.V.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2010.</a:t>
            </a:r>
          </a:p>
          <a:p>
            <a:r>
              <a:rPr lang="tr-TR" dirty="0" err="1"/>
              <a:t>Rozental</a:t>
            </a:r>
            <a:r>
              <a:rPr lang="tr-TR" dirty="0"/>
              <a:t>, D.E.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Ayris-Press</a:t>
            </a:r>
            <a:r>
              <a:rPr lang="tr-TR" dirty="0"/>
              <a:t>: </a:t>
            </a:r>
            <a:r>
              <a:rPr lang="tr-TR" dirty="0" err="1"/>
              <a:t>Moskva</a:t>
            </a:r>
            <a:r>
              <a:rPr lang="tr-TR" dirty="0"/>
              <a:t>, 2004.</a:t>
            </a:r>
            <a:endParaRPr lang="ru-RU" dirty="0"/>
          </a:p>
          <a:p>
            <a:r>
              <a:rPr lang="tr-TR" dirty="0" err="1"/>
              <a:t>Skoblikova</a:t>
            </a:r>
            <a:r>
              <a:rPr lang="tr-TR" dirty="0"/>
              <a:t>, Ye.S.,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yazık. </a:t>
            </a:r>
            <a:r>
              <a:rPr lang="tr-TR" dirty="0" err="1"/>
              <a:t>Sintaksis</a:t>
            </a:r>
            <a:r>
              <a:rPr lang="tr-TR" dirty="0"/>
              <a:t> </a:t>
            </a:r>
            <a:r>
              <a:rPr lang="tr-TR" dirty="0" err="1"/>
              <a:t>slojnogopredlojeniya</a:t>
            </a:r>
            <a:r>
              <a:rPr lang="tr-TR" dirty="0"/>
              <a:t>, </a:t>
            </a:r>
            <a:r>
              <a:rPr lang="tr-TR" dirty="0" err="1"/>
              <a:t>Flinta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2006.</a:t>
            </a:r>
            <a:endParaRPr lang="ru-RU" dirty="0"/>
          </a:p>
          <a:p>
            <a:r>
              <a:rPr lang="en-US" dirty="0">
                <a:hlinkClick r:id="rId2"/>
              </a:rPr>
              <a:t>https://licey.net/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35112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721</TotalTime>
  <Words>692</Words>
  <Application>Microsoft Office PowerPoint</Application>
  <PresentationFormat>Widescreen</PresentationFormat>
  <Paragraphs>65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Franklin Gothic Book</vt:lpstr>
      <vt:lpstr>Crop</vt:lpstr>
      <vt:lpstr>Синтаксис II</vt:lpstr>
      <vt:lpstr>Предложения с придаточными изъяснительными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Синтаксис II</dc:title>
  <dc:creator>asus</dc:creator>
  <cp:lastModifiedBy>asus</cp:lastModifiedBy>
  <cp:revision>81</cp:revision>
  <dcterms:created xsi:type="dcterms:W3CDTF">2020-03-16T17:46:39Z</dcterms:created>
  <dcterms:modified xsi:type="dcterms:W3CDTF">2020-03-18T15:41:11Z</dcterms:modified>
</cp:coreProperties>
</file>