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22"/>
            <a:ext cx="9601200" cy="1063487"/>
          </a:xfrm>
        </p:spPr>
        <p:txBody>
          <a:bodyPr>
            <a:normAutofit fontScale="90000"/>
          </a:bodyPr>
          <a:lstStyle/>
          <a:p>
            <a:r>
              <a:rPr lang="ru-RU" dirty="0"/>
              <a:t>Предложения с придаточными изъяснительными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2209"/>
            <a:ext cx="9601200" cy="489999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Семантика сложных предложений с придаточными изъяснительными связана с особенностями тех слов главного предложения, к которым относится придаточное предложение. </a:t>
            </a:r>
          </a:p>
          <a:p>
            <a:pPr algn="just"/>
            <a:r>
              <a:rPr lang="ru-RU" dirty="0"/>
              <a:t>В качестве слов, к которым относятся придаточные изъяснительные выступают:</a:t>
            </a:r>
          </a:p>
          <a:p>
            <a:pPr lvl="1" algn="just"/>
            <a:r>
              <a:rPr lang="ru-RU" i="0" dirty="0"/>
              <a:t>Глаголы речи, интеллектуальной деятельности, восприятия, эмоционального состояния или эмоционального воздействия</a:t>
            </a:r>
          </a:p>
          <a:p>
            <a:pPr marL="530352" lvl="1" indent="0" algn="just">
              <a:buNone/>
            </a:pPr>
            <a:r>
              <a:rPr lang="ru-RU" i="0" dirty="0"/>
              <a:t>Пример: </a:t>
            </a:r>
            <a:r>
              <a:rPr lang="ru-RU" dirty="0"/>
              <a:t>Он предупредил, что нельзя смотреть вниз</a:t>
            </a:r>
            <a:r>
              <a:rPr lang="ru-RU" i="0" dirty="0"/>
              <a:t>.</a:t>
            </a:r>
          </a:p>
          <a:p>
            <a:pPr lvl="1" algn="just"/>
            <a:r>
              <a:rPr lang="ru-RU" dirty="0"/>
              <a:t> </a:t>
            </a:r>
            <a:r>
              <a:rPr lang="ru-RU" i="0" dirty="0"/>
              <a:t>Семантически соотносительные с вышеперечисленной группой глаголов лексемы других частей</a:t>
            </a:r>
          </a:p>
          <a:p>
            <a:pPr marL="530352" lvl="1" indent="0" algn="just">
              <a:buNone/>
            </a:pPr>
            <a:r>
              <a:rPr lang="ru-RU" dirty="0"/>
              <a:t>Пример: Странно, что все остальное было сделано безукоризненно. </a:t>
            </a:r>
          </a:p>
          <a:p>
            <a:pPr lvl="1" algn="just"/>
            <a:r>
              <a:rPr lang="ru-RU" i="0" dirty="0"/>
              <a:t>Краткие прилагательные среднего рода</a:t>
            </a:r>
          </a:p>
          <a:p>
            <a:pPr marL="530352" lvl="1" indent="0" algn="just">
              <a:buNone/>
            </a:pPr>
            <a:r>
              <a:rPr lang="ru-RU" dirty="0"/>
              <a:t>Пример: Рад, что у вас все получилось.</a:t>
            </a:r>
          </a:p>
          <a:p>
            <a:pPr marL="530352" lvl="1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39376-EB34-4813-8944-89D2AEFE1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08382"/>
            <a:ext cx="9601200" cy="5059017"/>
          </a:xfrm>
        </p:spPr>
        <p:txBody>
          <a:bodyPr/>
          <a:lstStyle/>
          <a:p>
            <a:r>
              <a:rPr lang="ru-RU" dirty="0"/>
              <a:t>Если вышеперечисленные слова употребляются без дополнения или подлежащего, то главное предложение оказывается неполным, семантически незавершенным. В данном случае придаточное изъяснительное восполняет смысловую недостаточность. </a:t>
            </a:r>
          </a:p>
          <a:p>
            <a:r>
              <a:rPr lang="ru-RU" dirty="0"/>
              <a:t>Придаточное изъяснительное заменяет отсутствующий член в главном предложении, при этом передает необходимую информацию подробно и развернуто.</a:t>
            </a:r>
          </a:p>
          <a:p>
            <a:r>
              <a:rPr lang="ru-RU" dirty="0"/>
              <a:t>Придаточное изъяснительное раскрывает содержание речи, мысли, восприятия</a:t>
            </a:r>
          </a:p>
          <a:p>
            <a:r>
              <a:rPr lang="ru-RU" dirty="0"/>
              <a:t>Придаточное изъяснительное обозначает ситуацию, являющуюся предметом оценки или эмоциональной реакции. </a:t>
            </a:r>
          </a:p>
          <a:p>
            <a:r>
              <a:rPr lang="ru-RU" dirty="0"/>
              <a:t>Неполнота главной предикативной части обуславливает тесную связь главной и придаточной частей.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45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38A70-2E86-4D61-86AC-C2C2CC1AC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43339"/>
            <a:ext cx="9601200" cy="591047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Часто придаточные изъяснительные содержат основное содержание сложного  предложения, т</a:t>
            </a:r>
            <a:r>
              <a:rPr lang="tr-TR" dirty="0"/>
              <a:t>.</a:t>
            </a:r>
            <a:r>
              <a:rPr lang="en-US" dirty="0"/>
              <a:t>e.</a:t>
            </a:r>
            <a:r>
              <a:rPr lang="ru-RU" dirty="0"/>
              <a:t> наиболее важное в коммуникативном плане.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Пришло сообщение, что моя кредитная карта заблокирована.</a:t>
            </a:r>
          </a:p>
          <a:p>
            <a:endParaRPr lang="ru-RU" i="1" dirty="0"/>
          </a:p>
          <a:p>
            <a:r>
              <a:rPr lang="ru-RU" dirty="0"/>
              <a:t>Грамматическая особенность изъяснительных предложений характеризуется доминирующим употреблением союза </a:t>
            </a:r>
            <a:r>
              <a:rPr lang="ru-RU" b="1" i="1" dirty="0"/>
              <a:t>что</a:t>
            </a:r>
            <a:r>
              <a:rPr lang="ru-RU" dirty="0"/>
              <a:t>, а также возможностью употребления с глаголами речи или мысли любого союза.</a:t>
            </a:r>
          </a:p>
          <a:p>
            <a:pPr marL="0" indent="0">
              <a:buNone/>
            </a:pPr>
            <a:endParaRPr lang="ru-RU" i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Я знаю, что 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когда…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кто…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где…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какой…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почему…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чей…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как…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зачем…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сколько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i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	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44560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EFE36-1584-4658-A76D-C4685BCD2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7922" y="543337"/>
            <a:ext cx="9601200" cy="5565915"/>
          </a:xfrm>
        </p:spPr>
        <p:txBody>
          <a:bodyPr/>
          <a:lstStyle/>
          <a:p>
            <a:r>
              <a:rPr lang="ru-RU" dirty="0"/>
              <a:t>С глаголами желания или волеизъявления, а также с прилагательными среднего рода (желательно, целесообразно </a:t>
            </a:r>
            <a:r>
              <a:rPr lang="ru-RU" dirty="0" err="1"/>
              <a:t>и.др</a:t>
            </a:r>
            <a:r>
              <a:rPr lang="ru-RU" dirty="0"/>
              <a:t>.) возможен только союз </a:t>
            </a:r>
            <a:r>
              <a:rPr lang="ru-RU" b="1" i="1" dirty="0"/>
              <a:t>чтобы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Директор хотел, чтобы ты задержался</a:t>
            </a:r>
            <a:r>
              <a:rPr lang="ru-RU" dirty="0"/>
              <a:t>. </a:t>
            </a:r>
          </a:p>
          <a:p>
            <a:r>
              <a:rPr lang="ru-RU" dirty="0"/>
              <a:t>С глаголами </a:t>
            </a:r>
            <a:r>
              <a:rPr lang="ru-RU" i="1" dirty="0"/>
              <a:t>бояться, опасаться </a:t>
            </a:r>
            <a:r>
              <a:rPr lang="ru-RU" dirty="0"/>
              <a:t>возможно использование трех союзов: </a:t>
            </a:r>
            <a:r>
              <a:rPr lang="ru-RU" b="1" i="1" dirty="0"/>
              <a:t>что, как бы, чтобы.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Мы боялись, как бы погода не испортилась</a:t>
            </a:r>
            <a:r>
              <a:rPr lang="ru-RU" dirty="0"/>
              <a:t>.</a:t>
            </a:r>
          </a:p>
          <a:p>
            <a:r>
              <a:rPr lang="ru-RU" dirty="0"/>
              <a:t>С лексемами восприятия (увидеть, услышать, почувствовать и др.) в придаточных изъяснительных  используется союз </a:t>
            </a:r>
            <a:r>
              <a:rPr lang="ru-RU" b="1" i="1" dirty="0"/>
              <a:t>как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Маша почувствовала, как кто-то дотронулся до ее волос</a:t>
            </a:r>
            <a:r>
              <a:rPr lang="ru-RU" dirty="0"/>
              <a:t>.</a:t>
            </a:r>
          </a:p>
          <a:p>
            <a:r>
              <a:rPr lang="ru-RU" dirty="0"/>
              <a:t>Для выражения неполной достоверности или субъективного представления используется союз </a:t>
            </a:r>
            <a:r>
              <a:rPr lang="ru-RU" b="1" i="1" dirty="0"/>
              <a:t>будто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Слышится мне, будто кто-то скребется под дверью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1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BF80B-3CA9-4D3A-9D56-2E1E2533D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36104"/>
            <a:ext cx="9601200" cy="5231296"/>
          </a:xfrm>
        </p:spPr>
        <p:txBody>
          <a:bodyPr/>
          <a:lstStyle/>
          <a:p>
            <a:r>
              <a:rPr lang="ru-RU" dirty="0"/>
              <a:t>Придаточное изъяснительное обычно находится после главного предложения.</a:t>
            </a:r>
          </a:p>
          <a:p>
            <a:pPr marL="0" indent="0">
              <a:buNone/>
            </a:pPr>
            <a:r>
              <a:rPr lang="ru-RU" i="1" dirty="0"/>
              <a:t>Пример: Мы не знали, кто он, зачем он здесь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Остается загадкой, как это случилось.</a:t>
            </a:r>
          </a:p>
          <a:p>
            <a:pPr marL="0" indent="0">
              <a:buNone/>
            </a:pPr>
            <a:endParaRPr lang="ru-RU" i="1" dirty="0"/>
          </a:p>
          <a:p>
            <a:r>
              <a:rPr lang="ru-RU" dirty="0"/>
              <a:t>Если придаточное изъяснительное находится перед главным предложением, то и главная, и придаточная части становятся коммуникативно более акцентированным. </a:t>
            </a:r>
          </a:p>
          <a:p>
            <a:pPr marL="0" indent="0">
              <a:buNone/>
            </a:pPr>
            <a:r>
              <a:rPr lang="ru-RU" i="1" dirty="0"/>
              <a:t>Пример: Кто он, зачем он здесь, мы не знали.</a:t>
            </a:r>
          </a:p>
          <a:p>
            <a:pPr marL="0" indent="0">
              <a:buNone/>
            </a:pPr>
            <a:r>
              <a:rPr lang="ru-RU" i="1" dirty="0"/>
              <a:t>	Как это случилось, остается загадкой.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04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6BA9E-978B-4877-A23B-756A3A7B0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8"/>
            <a:ext cx="9601200" cy="5271052"/>
          </a:xfrm>
        </p:spPr>
        <p:txBody>
          <a:bodyPr/>
          <a:lstStyle/>
          <a:p>
            <a:r>
              <a:rPr lang="ru-RU" dirty="0"/>
              <a:t>Изъяснительные придаточные предложения с союзом-частицей </a:t>
            </a:r>
            <a:r>
              <a:rPr lang="ru-RU" b="1" i="1" dirty="0"/>
              <a:t>ли</a:t>
            </a:r>
            <a:r>
              <a:rPr lang="ru-RU" dirty="0"/>
              <a:t> называются косвенно-вопросительными или косвенным вопросом. Частица </a:t>
            </a:r>
            <a:r>
              <a:rPr lang="ru-RU" b="1" i="1" dirty="0"/>
              <a:t>ли</a:t>
            </a:r>
            <a:r>
              <a:rPr lang="ru-RU" dirty="0"/>
              <a:t> придает предложению оттенок неуверенности, сомнения в реальности фактов.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Он спросил, купил ли я хлеб.  </a:t>
            </a:r>
          </a:p>
          <a:p>
            <a:pPr marL="0" indent="0">
              <a:buNone/>
            </a:pPr>
            <a:r>
              <a:rPr lang="ru-RU" i="1" dirty="0"/>
              <a:t>	Интересно, будет ли завтра лекция по литературе. 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Если в главном предложении выражается предположение или надежда на осуществление действия в придаточном изъяснительном, а также неуверенность или опасение, что действие осуществится, то употребляется конструкция </a:t>
            </a:r>
            <a:r>
              <a:rPr lang="ru-RU" b="1" i="1" dirty="0"/>
              <a:t>не… ли.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Интересно, не забыл ли он ключ.</a:t>
            </a:r>
          </a:p>
          <a:p>
            <a:pPr marL="0" indent="0">
              <a:buNone/>
            </a:pPr>
            <a:r>
              <a:rPr lang="ru-RU" i="1" dirty="0"/>
              <a:t>	Вот думаю, не сосед ли рассказал ей обо всем.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59208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721</TotalTime>
  <Words>692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Синтаксис II</vt:lpstr>
      <vt:lpstr>Предложения с придаточными изъяснительными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81</cp:revision>
  <dcterms:created xsi:type="dcterms:W3CDTF">2020-03-16T17:46:39Z</dcterms:created>
  <dcterms:modified xsi:type="dcterms:W3CDTF">2020-03-18T15:41:11Z</dcterms:modified>
</cp:coreProperties>
</file>