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2" r:id="rId6"/>
    <p:sldId id="277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71" r:id="rId15"/>
    <p:sldId id="278" r:id="rId16"/>
    <p:sldId id="279" r:id="rId17"/>
    <p:sldId id="280" r:id="rId18"/>
    <p:sldId id="28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2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82E447-D280-4763-8C38-8FA5DFAD3CAC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8F414-1E75-43EB-A5B1-469631649C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063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tr-TR" altLang="tr-TR" smtClean="0"/>
          </a:p>
        </p:txBody>
      </p:sp>
      <p:sp>
        <p:nvSpPr>
          <p:cNvPr id="86020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379AF0D-2DD1-43BB-B75F-8D39E51414FD}" type="slidenum">
              <a:rPr lang="tr-TR" altLang="tr-TR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tr-TR" altLang="tr-TR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166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ayt Görüntüsü Yer Tutucus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 Yer Tutucusu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95236" name="Slayt Numarası Yer Tutucus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1E2DDF3-9A73-4802-AC1E-597B1103772A}" type="slidenum">
              <a:rPr lang="tr-TR" altLang="tr-TR" smtClean="0"/>
              <a:pPr/>
              <a:t>8</a:t>
            </a:fld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val="3408477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DAB9-7649-4216-ADC3-BC232B79644D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602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EDAB9-7649-4216-ADC3-BC232B79644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1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7A0-14B1-4D26-9115-0DAA3569EEE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CA14-5628-445C-B7FB-A9EE822E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712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7A0-14B1-4D26-9115-0DAA3569EEE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CA14-5628-445C-B7FB-A9EE822E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67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7A0-14B1-4D26-9115-0DAA3569EEE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CA14-5628-445C-B7FB-A9EE822E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119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7A0-14B1-4D26-9115-0DAA3569EEE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CA14-5628-445C-B7FB-A9EE822E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41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7A0-14B1-4D26-9115-0DAA3569EEE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CA14-5628-445C-B7FB-A9EE822E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19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7A0-14B1-4D26-9115-0DAA3569EEE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CA14-5628-445C-B7FB-A9EE822E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66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7A0-14B1-4D26-9115-0DAA3569EEE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CA14-5628-445C-B7FB-A9EE822E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196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7A0-14B1-4D26-9115-0DAA3569EEE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CA14-5628-445C-B7FB-A9EE822E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98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7A0-14B1-4D26-9115-0DAA3569EEE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CA14-5628-445C-B7FB-A9EE822E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5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7A0-14B1-4D26-9115-0DAA3569EEE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CA14-5628-445C-B7FB-A9EE822E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8613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4A7A0-14B1-4D26-9115-0DAA3569EEE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DCA14-5628-445C-B7FB-A9EE822E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60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C4A7A0-14B1-4D26-9115-0DAA3569EEE2}" type="datetimeFigureOut">
              <a:rPr lang="en-US" smtClean="0"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CA14-5628-445C-B7FB-A9EE822EE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91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todate.com/contents/ceftazidime-drug-information?source=see_link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9E74712E-2721-4013-995D-9CF71C8BDB20}"/>
              </a:ext>
            </a:extLst>
          </p:cNvPr>
          <p:cNvSpPr txBox="1"/>
          <p:nvPr/>
        </p:nvSpPr>
        <p:spPr>
          <a:xfrm>
            <a:off x="2" y="2"/>
            <a:ext cx="3190875" cy="523875"/>
          </a:xfrm>
          <a:prstGeom prst="rect">
            <a:avLst/>
          </a:prstGeom>
          <a:solidFill>
            <a:srgbClr val="FF0066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2800" spc="300" dirty="0" err="1">
                <a:solidFill>
                  <a:schemeClr val="bg1"/>
                </a:solidFill>
                <a:latin typeface="Bahnschrift" pitchFamily="34" charset="0"/>
              </a:rPr>
              <a:t>Karbapenemler</a:t>
            </a:r>
            <a:endParaRPr lang="en-US" sz="2800" spc="300" dirty="0">
              <a:solidFill>
                <a:schemeClr val="bg1"/>
              </a:solidFill>
              <a:latin typeface="Bahnschrift" pitchFamily="34" charset="0"/>
            </a:endParaRPr>
          </a:p>
        </p:txBody>
      </p:sp>
      <p:pic>
        <p:nvPicPr>
          <p:cNvPr id="84995" name="Picture 12" descr="http://www.life.umd.edu/classroom/bsci424/Images/PathogenImages/BetaLacta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25540"/>
            <a:ext cx="2246312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Slayt Numarası Yer Tutucusu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134F6DA-F695-48CB-95CF-751FF7109DE7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tr-TR" sz="1400"/>
          </a:p>
        </p:txBody>
      </p:sp>
      <p:pic>
        <p:nvPicPr>
          <p:cNvPr id="84997" name="Resim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1844677"/>
            <a:ext cx="658495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Düz Ok Bağlayıcısı 2"/>
          <p:cNvCxnSpPr/>
          <p:nvPr/>
        </p:nvCxnSpPr>
        <p:spPr>
          <a:xfrm>
            <a:off x="2827338" y="523875"/>
            <a:ext cx="3725862" cy="3697288"/>
          </a:xfrm>
          <a:prstGeom prst="straightConnector1">
            <a:avLst/>
          </a:prstGeom>
          <a:ln w="5715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63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60" name="Picture 2" descr="Image result for Ceftazidime-avibact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8" t="7240" r="4689" b="10699"/>
          <a:stretch>
            <a:fillRect/>
          </a:stretch>
        </p:blipFill>
        <p:spPr bwMode="auto">
          <a:xfrm>
            <a:off x="5651500" y="53977"/>
            <a:ext cx="3492500" cy="1914525"/>
          </a:xfrm>
          <a:prstGeom prst="rect">
            <a:avLst/>
          </a:prstGeom>
          <a:solidFill>
            <a:schemeClr val="bg2">
              <a:alpha val="79000"/>
            </a:schemeClr>
          </a:solidFill>
          <a:ln>
            <a:noFill/>
          </a:ln>
        </p:spPr>
      </p:pic>
      <p:sp>
        <p:nvSpPr>
          <p:cNvPr id="9625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838BFC-2CE5-4116-96E4-BDA66E4BBE52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tr-TR" sz="1400"/>
          </a:p>
        </p:txBody>
      </p:sp>
      <p:sp>
        <p:nvSpPr>
          <p:cNvPr id="96259" name="Dikdörtgen 4"/>
          <p:cNvSpPr>
            <a:spLocks noChangeArrowheads="1"/>
          </p:cNvSpPr>
          <p:nvPr/>
        </p:nvSpPr>
        <p:spPr bwMode="auto">
          <a:xfrm>
            <a:off x="131818" y="1667765"/>
            <a:ext cx="8928100" cy="4893647"/>
          </a:xfrm>
          <a:prstGeom prst="rect">
            <a:avLst/>
          </a:prstGeom>
          <a:solidFill>
            <a:schemeClr val="bg2">
              <a:alpha val="5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 err="1" smtClean="0">
                <a:solidFill>
                  <a:srgbClr val="FF0000"/>
                </a:solidFill>
              </a:rPr>
              <a:t>Avibaktam</a:t>
            </a:r>
            <a:r>
              <a:rPr lang="tr-TR" altLang="tr-TR" sz="2800" dirty="0" smtClean="0">
                <a:solidFill>
                  <a:srgbClr val="000000"/>
                </a:solidFill>
              </a:rPr>
              <a:t> </a:t>
            </a:r>
            <a:r>
              <a:rPr lang="tr-TR" altLang="tr-TR" sz="2800" dirty="0">
                <a:solidFill>
                  <a:srgbClr val="000000"/>
                </a:solidFill>
              </a:rPr>
              <a:t>yeni ve geniş spektrumlu beta-</a:t>
            </a:r>
            <a:r>
              <a:rPr lang="tr-TR" altLang="tr-TR" sz="2800" dirty="0" err="1">
                <a:solidFill>
                  <a:srgbClr val="000000"/>
                </a:solidFill>
              </a:rPr>
              <a:t>laktamaz</a:t>
            </a:r>
            <a:r>
              <a:rPr lang="tr-TR" altLang="tr-TR" sz="2800" dirty="0">
                <a:solidFill>
                  <a:srgbClr val="000000"/>
                </a:solidFill>
              </a:rPr>
              <a:t>  inhibitörü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u="sng" dirty="0" err="1">
                <a:solidFill>
                  <a:srgbClr val="00905A"/>
                </a:solidFill>
                <a:hlinkClick r:id="rId3"/>
              </a:rPr>
              <a:t>Seftazidime</a:t>
            </a:r>
            <a:r>
              <a:rPr lang="tr-TR" altLang="tr-TR" sz="2800" dirty="0">
                <a:solidFill>
                  <a:srgbClr val="000000"/>
                </a:solidFill>
              </a:rPr>
              <a:t> </a:t>
            </a:r>
            <a:r>
              <a:rPr lang="tr-TR" altLang="tr-TR" sz="2800" dirty="0" smtClean="0">
                <a:solidFill>
                  <a:srgbClr val="000000"/>
                </a:solidFill>
              </a:rPr>
              <a:t>eklenmesi, </a:t>
            </a:r>
            <a:r>
              <a:rPr lang="tr-TR" altLang="tr-TR" sz="2800" dirty="0">
                <a:solidFill>
                  <a:srgbClr val="000000"/>
                </a:solidFill>
              </a:rPr>
              <a:t>etki spektrumunu  </a:t>
            </a:r>
            <a:r>
              <a:rPr lang="tr-TR" altLang="tr-TR" sz="2800" dirty="0" err="1">
                <a:solidFill>
                  <a:srgbClr val="000000"/>
                </a:solidFill>
              </a:rPr>
              <a:t>Enterobacteriaceae’nin</a:t>
            </a:r>
            <a:r>
              <a:rPr lang="tr-TR" altLang="tr-TR" sz="2800" dirty="0">
                <a:solidFill>
                  <a:srgbClr val="000000"/>
                </a:solidFill>
              </a:rPr>
              <a:t> çoğunu </a:t>
            </a:r>
            <a:r>
              <a:rPr lang="tr-TR" altLang="tr-TR" sz="4000" dirty="0">
                <a:solidFill>
                  <a:srgbClr val="000000"/>
                </a:solidFill>
              </a:rPr>
              <a:t>(</a:t>
            </a:r>
            <a:r>
              <a:rPr lang="tr-TR" altLang="tr-TR" sz="4000" dirty="0" err="1">
                <a:solidFill>
                  <a:srgbClr val="000000"/>
                </a:solidFill>
              </a:rPr>
              <a:t>AmpC</a:t>
            </a:r>
            <a:r>
              <a:rPr lang="tr-TR" altLang="tr-TR" sz="4000" dirty="0">
                <a:solidFill>
                  <a:srgbClr val="000000"/>
                </a:solidFill>
              </a:rPr>
              <a:t> beta-</a:t>
            </a:r>
            <a:r>
              <a:rPr lang="tr-TR" altLang="tr-TR" sz="4000" dirty="0" err="1">
                <a:solidFill>
                  <a:srgbClr val="000000"/>
                </a:solidFill>
              </a:rPr>
              <a:t>laktamaz</a:t>
            </a:r>
            <a:r>
              <a:rPr lang="tr-TR" altLang="tr-TR" sz="4000" dirty="0">
                <a:solidFill>
                  <a:srgbClr val="000000"/>
                </a:solidFill>
              </a:rPr>
              <a:t>, ESBL ve bazı  OXA-tipi </a:t>
            </a:r>
            <a:r>
              <a:rPr lang="tr-TR" altLang="tr-TR" sz="4000" dirty="0" err="1">
                <a:solidFill>
                  <a:srgbClr val="000000"/>
                </a:solidFill>
              </a:rPr>
              <a:t>karbapenemazları</a:t>
            </a:r>
            <a:r>
              <a:rPr lang="tr-TR" altLang="tr-TR" sz="4000" dirty="0">
                <a:solidFill>
                  <a:srgbClr val="000000"/>
                </a:solidFill>
              </a:rPr>
              <a:t> üretenler dahil) </a:t>
            </a:r>
            <a:r>
              <a:rPr lang="tr-TR" altLang="tr-TR" sz="2800" dirty="0">
                <a:solidFill>
                  <a:srgbClr val="000000"/>
                </a:solidFill>
              </a:rPr>
              <a:t>ve tek başına </a:t>
            </a:r>
            <a:r>
              <a:rPr lang="tr-TR" altLang="tr-TR" sz="2800" dirty="0" err="1">
                <a:solidFill>
                  <a:srgbClr val="000000"/>
                </a:solidFill>
              </a:rPr>
              <a:t>seftazidime</a:t>
            </a:r>
            <a:r>
              <a:rPr lang="tr-TR" altLang="tr-TR" sz="2800" dirty="0">
                <a:solidFill>
                  <a:srgbClr val="000000"/>
                </a:solidFill>
              </a:rPr>
              <a:t> yüksek MIC gösteren</a:t>
            </a:r>
            <a:r>
              <a:rPr lang="tr-TR" altLang="tr-TR" sz="4000" dirty="0">
                <a:solidFill>
                  <a:srgbClr val="000000"/>
                </a:solidFill>
              </a:rPr>
              <a:t> </a:t>
            </a:r>
            <a:r>
              <a:rPr lang="tr-TR" altLang="tr-TR" sz="4000" i="1" dirty="0">
                <a:solidFill>
                  <a:srgbClr val="000000"/>
                </a:solidFill>
              </a:rPr>
              <a:t>P. </a:t>
            </a:r>
            <a:r>
              <a:rPr lang="tr-TR" altLang="tr-TR" sz="4000" i="1" dirty="0" err="1">
                <a:solidFill>
                  <a:srgbClr val="000000"/>
                </a:solidFill>
              </a:rPr>
              <a:t>aeruginosa</a:t>
            </a:r>
            <a:r>
              <a:rPr lang="tr-TR" altLang="tr-TR" sz="4000" dirty="0">
                <a:solidFill>
                  <a:srgbClr val="000000"/>
                </a:solidFill>
              </a:rPr>
              <a:t> türlerini de </a:t>
            </a:r>
            <a:r>
              <a:rPr lang="tr-TR" altLang="tr-TR" sz="2800" dirty="0">
                <a:solidFill>
                  <a:srgbClr val="000000"/>
                </a:solidFill>
              </a:rPr>
              <a:t>kapsayacak şekilde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solidFill>
                  <a:srgbClr val="000000"/>
                </a:solidFill>
              </a:rPr>
              <a:t>genişletir</a:t>
            </a:r>
            <a:endParaRPr lang="tr-TR" altLang="tr-TR" sz="2800" dirty="0"/>
          </a:p>
        </p:txBody>
      </p:sp>
      <p:sp>
        <p:nvSpPr>
          <p:cNvPr id="6" name="Dikdörtgen 5"/>
          <p:cNvSpPr/>
          <p:nvPr/>
        </p:nvSpPr>
        <p:spPr>
          <a:xfrm>
            <a:off x="30163" y="292102"/>
            <a:ext cx="5302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spc="3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Seftazidim-Avibaktam</a:t>
            </a:r>
            <a:endParaRPr lang="tr-TR" sz="3200" spc="3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70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05F5CC-A8A0-4F2F-ACEB-109B5342C77F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tr-TR" sz="1400"/>
          </a:p>
        </p:txBody>
      </p:sp>
      <p:pic>
        <p:nvPicPr>
          <p:cNvPr id="98307" name="Picture 2" descr="https://www.idstewardship.com/wp-content/uploads/2017/10/Screen-Shot-2017-10-12-at-11.09.09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341438"/>
            <a:ext cx="73152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2069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94D6A59-C13E-4634-BB09-2CF408A38BAE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tr-TR" sz="1400"/>
          </a:p>
        </p:txBody>
      </p:sp>
      <p:pic>
        <p:nvPicPr>
          <p:cNvPr id="99331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5" y="153990"/>
            <a:ext cx="7381875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76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F11782-999B-45D4-9C0F-9BA93BF3B5CA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tr-TR" sz="1400"/>
          </a:p>
        </p:txBody>
      </p:sp>
      <p:pic>
        <p:nvPicPr>
          <p:cNvPr id="10035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-2942" b="66458"/>
          <a:stretch>
            <a:fillRect/>
          </a:stretch>
        </p:blipFill>
        <p:spPr bwMode="auto">
          <a:xfrm>
            <a:off x="827088" y="2"/>
            <a:ext cx="756126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49277"/>
            <a:ext cx="7524750" cy="630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7705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ext Box 3"/>
          <p:cNvSpPr txBox="1">
            <a:spLocks noChangeArrowheads="1"/>
          </p:cNvSpPr>
          <p:nvPr/>
        </p:nvSpPr>
        <p:spPr bwMode="auto">
          <a:xfrm>
            <a:off x="1042990" y="14288"/>
            <a:ext cx="7951787" cy="646112"/>
          </a:xfrm>
          <a:prstGeom prst="rect">
            <a:avLst/>
          </a:prstGeom>
          <a:solidFill>
            <a:srgbClr val="0020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chemeClr val="bg1"/>
                </a:solidFill>
                <a:latin typeface="Calibri" panose="020F0502020204030204" pitchFamily="34" charset="0"/>
              </a:rPr>
              <a:t>Hücre Duvar Sentezinin Diğer İnhibitörleri</a:t>
            </a:r>
            <a:endParaRPr lang="en-US" altLang="tr-TR" sz="360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5475" name="Text Box 4"/>
          <p:cNvSpPr txBox="1">
            <a:spLocks noChangeArrowheads="1"/>
          </p:cNvSpPr>
          <p:nvPr/>
        </p:nvSpPr>
        <p:spPr bwMode="auto">
          <a:xfrm>
            <a:off x="103680" y="658648"/>
            <a:ext cx="852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4000" i="1">
                <a:solidFill>
                  <a:srgbClr val="FF33CC"/>
                </a:solidFill>
                <a:latin typeface="Calibri" panose="020F0502020204030204" pitchFamily="34" charset="0"/>
              </a:rPr>
              <a:t>Vankomisin</a:t>
            </a:r>
            <a:r>
              <a:rPr lang="tr-TR" altLang="tr-TR" sz="2800" i="1">
                <a:solidFill>
                  <a:srgbClr val="FF33CC"/>
                </a:solidFill>
                <a:latin typeface="Calibri" panose="020F0502020204030204" pitchFamily="34" charset="0"/>
              </a:rPr>
              <a:t> (Türkiye’de yalnızca parenteral preparat)</a:t>
            </a:r>
            <a:endParaRPr lang="en-US" altLang="tr-TR" sz="2800" i="1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333375" y="1306513"/>
            <a:ext cx="42243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>
              <a:spcBef>
                <a:spcPct val="0"/>
              </a:spcBef>
              <a:defRPr/>
            </a:pPr>
            <a:r>
              <a:rPr lang="tr-TR" altLang="tr-TR" sz="2800" dirty="0">
                <a:latin typeface="Calibri" panose="020F0502020204030204" pitchFamily="34" charset="0"/>
              </a:rPr>
              <a:t>beta- </a:t>
            </a:r>
            <a:r>
              <a:rPr lang="tr-TR" altLang="tr-TR" sz="2800" dirty="0" err="1">
                <a:latin typeface="Calibri" panose="020F0502020204030204" pitchFamily="34" charset="0"/>
              </a:rPr>
              <a:t>laktam</a:t>
            </a:r>
            <a:r>
              <a:rPr lang="tr-TR" altLang="tr-TR" sz="2800" dirty="0">
                <a:latin typeface="Calibri" panose="020F0502020204030204" pitchFamily="34" charset="0"/>
              </a:rPr>
              <a:t> halkası YOK</a:t>
            </a:r>
          </a:p>
          <a:p>
            <a:pPr marL="457200" indent="-457200">
              <a:spcBef>
                <a:spcPct val="0"/>
              </a:spcBef>
              <a:defRPr/>
            </a:pPr>
            <a:r>
              <a:rPr lang="tr-TR" altLang="tr-TR" sz="2800" dirty="0" err="1">
                <a:latin typeface="Calibri" panose="020F0502020204030204" pitchFamily="34" charset="0"/>
              </a:rPr>
              <a:t>PBPlere</a:t>
            </a:r>
            <a:r>
              <a:rPr lang="tr-TR" altLang="tr-TR" sz="2800" dirty="0">
                <a:latin typeface="Calibri" panose="020F0502020204030204" pitchFamily="34" charset="0"/>
              </a:rPr>
              <a:t> BAĞLANMIYOR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tr-TR" altLang="tr-TR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05477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FAFF6E-D7CE-4406-BD6D-1C6BF4CA9133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tr-TR" sz="1400"/>
          </a:p>
        </p:txBody>
      </p:sp>
      <p:pic>
        <p:nvPicPr>
          <p:cNvPr id="10547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9113" y="1044575"/>
            <a:ext cx="3384550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479" name="Picture 4" descr="Image result for vancomycin mechanism of a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90" y="2433640"/>
            <a:ext cx="5443537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321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5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5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5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5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/>
      <p:bldP spid="77828" grpId="0"/>
      <p:bldP spid="1054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BCEB4ABD-F671-4CD0-AD08-15B8BC197C53}"/>
              </a:ext>
            </a:extLst>
          </p:cNvPr>
          <p:cNvSpPr txBox="1"/>
          <p:nvPr/>
        </p:nvSpPr>
        <p:spPr>
          <a:xfrm>
            <a:off x="467544" y="260648"/>
            <a:ext cx="4826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f </a:t>
            </a:r>
            <a:r>
              <a:rPr lang="tr-TR" sz="6600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AUC</a:t>
            </a:r>
            <a:r>
              <a:rPr lang="en-US" sz="6600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:</a:t>
            </a:r>
            <a:r>
              <a:rPr lang="tr-TR" sz="6600" spc="300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MIC</a:t>
            </a:r>
            <a:endParaRPr lang="en-US" sz="6600" spc="3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40F68ED7-7722-4DF3-A713-0E2146813EA0}"/>
              </a:ext>
            </a:extLst>
          </p:cNvPr>
          <p:cNvSpPr/>
          <p:nvPr/>
        </p:nvSpPr>
        <p:spPr>
          <a:xfrm>
            <a:off x="131677" y="1395084"/>
            <a:ext cx="84056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32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Konsantrasyon VE</a:t>
            </a:r>
          </a:p>
          <a:p>
            <a:pPr>
              <a:lnSpc>
                <a:spcPct val="150000"/>
              </a:lnSpc>
            </a:pPr>
            <a:r>
              <a:rPr lang="tr-TR" sz="3200" u="sng" dirty="0">
                <a:solidFill>
                  <a:schemeClr val="accent2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  <a:cs typeface="Calibri" panose="020F0502020204030204" pitchFamily="34" charset="0"/>
              </a:rPr>
              <a:t>zamana bağlı</a:t>
            </a:r>
            <a:endParaRPr lang="tr-TR" sz="3200" dirty="0">
              <a:solidFill>
                <a:schemeClr val="accent2">
                  <a:lumMod val="60000"/>
                  <a:lumOff val="40000"/>
                </a:schemeClr>
              </a:solidFill>
              <a:latin typeface="Arial Rounded MT Bold" panose="020F07040305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dirty="0">
                <a:latin typeface="Arial Rounded MT Bold" panose="020F0704030504030204" pitchFamily="34" charset="0"/>
              </a:rPr>
              <a:t>24 saatlik </a:t>
            </a:r>
          </a:p>
          <a:p>
            <a:pPr>
              <a:lnSpc>
                <a:spcPct val="150000"/>
              </a:lnSpc>
            </a:pPr>
            <a:r>
              <a:rPr lang="tr-TR" sz="3200" dirty="0">
                <a:latin typeface="Arial Rounded MT Bold" panose="020F0704030504030204" pitchFamily="34" charset="0"/>
              </a:rPr>
              <a:t>serbest [AB] </a:t>
            </a:r>
            <a:r>
              <a:rPr lang="tr-TR" sz="3200" dirty="0" err="1">
                <a:latin typeface="Arial Rounded MT Bold" panose="020F0704030504030204" pitchFamily="34" charset="0"/>
              </a:rPr>
              <a:t>maruziyeti</a:t>
            </a:r>
            <a:r>
              <a:rPr lang="tr-TR" sz="3200" dirty="0">
                <a:latin typeface="Arial Rounded MT Bold" panose="020F0704030504030204" pitchFamily="34" charset="0"/>
              </a:rPr>
              <a:t> ile </a:t>
            </a:r>
          </a:p>
          <a:p>
            <a:pPr>
              <a:lnSpc>
                <a:spcPct val="150000"/>
              </a:lnSpc>
            </a:pPr>
            <a:r>
              <a:rPr lang="tr-TR" sz="3200" dirty="0">
                <a:latin typeface="Arial Rounded MT Bold" panose="020F0704030504030204" pitchFamily="34" charset="0"/>
              </a:rPr>
              <a:t>MIC ilişkisi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dirty="0">
                <a:latin typeface="Arial Rounded MT Bold" panose="020F0704030504030204" pitchFamily="34" charset="0"/>
                <a:cs typeface="Calibri" panose="020F0502020204030204" pitchFamily="34" charset="0"/>
              </a:rPr>
              <a:t>Prototip </a:t>
            </a:r>
            <a:r>
              <a:rPr lang="tr-TR" sz="3200" dirty="0" err="1">
                <a:latin typeface="Arial Rounded MT Bold" panose="020F0704030504030204" pitchFamily="34" charset="0"/>
                <a:cs typeface="Calibri" panose="020F0502020204030204" pitchFamily="34" charset="0"/>
              </a:rPr>
              <a:t>vankomisin</a:t>
            </a:r>
            <a:r>
              <a:rPr lang="tr-TR" sz="3200" dirty="0">
                <a:latin typeface="Arial Rounded MT Bold" panose="020F0704030504030204" pitchFamily="34" charset="0"/>
                <a:cs typeface="Calibri" panose="020F0502020204030204" pitchFamily="34" charset="0"/>
              </a:rPr>
              <a:t> (+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kinolonlar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; </a:t>
            </a:r>
            <a:r>
              <a:rPr lang="tr-TR" sz="3200" dirty="0" err="1" smtClean="0">
                <a:latin typeface="Arial Rounded MT Bold" panose="020F0704030504030204" pitchFamily="34" charset="0"/>
                <a:cs typeface="Calibri" panose="020F0502020204030204" pitchFamily="34" charset="0"/>
              </a:rPr>
              <a:t>teikoplanin</a:t>
            </a:r>
            <a:r>
              <a:rPr lang="tr-TR" sz="3200" dirty="0" smtClean="0">
                <a:latin typeface="Arial Rounded MT Bold" panose="020F0704030504030204" pitchFamily="34" charset="0"/>
                <a:cs typeface="Calibri" panose="020F0502020204030204" pitchFamily="34" charset="0"/>
              </a:rPr>
              <a:t>)</a:t>
            </a:r>
            <a:endParaRPr lang="tr-TR" sz="3200" dirty="0">
              <a:latin typeface="Arial Rounded MT Bold" panose="020F07040305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1B4244EB-BF6C-4777-A378-E662DEE739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633" y="870321"/>
            <a:ext cx="3509690" cy="2739472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773112E8-2C29-436E-9066-545F702984E8}"/>
              </a:ext>
            </a:extLst>
          </p:cNvPr>
          <p:cNvSpPr txBox="1"/>
          <p:nvPr/>
        </p:nvSpPr>
        <p:spPr>
          <a:xfrm>
            <a:off x="7020272" y="3429000"/>
            <a:ext cx="1858457" cy="461665"/>
          </a:xfrm>
          <a:prstGeom prst="rect">
            <a:avLst/>
          </a:prstGeom>
          <a:solidFill>
            <a:srgbClr val="FF0000"/>
          </a:solidFill>
          <a:effectLst>
            <a:softEdge rad="31750"/>
          </a:effectLst>
        </p:spPr>
        <p:txBody>
          <a:bodyPr wrap="none" rtlCol="0">
            <a:spAutoFit/>
          </a:bodyPr>
          <a:lstStyle/>
          <a:p>
            <a:r>
              <a:rPr lang="tr-TR" sz="2400" dirty="0" err="1">
                <a:latin typeface="Arial Rounded MT Bold" panose="020F0704030504030204" pitchFamily="34" charset="0"/>
              </a:rPr>
              <a:t>vankomisin</a:t>
            </a:r>
            <a:endParaRPr lang="tr-TR" sz="24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450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92DC8D2B-F59A-4256-A312-34D857D4C965}"/>
              </a:ext>
            </a:extLst>
          </p:cNvPr>
          <p:cNvSpPr/>
          <p:nvPr/>
        </p:nvSpPr>
        <p:spPr>
          <a:xfrm>
            <a:off x="226357" y="1171548"/>
            <a:ext cx="81369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dirty="0" err="1">
                <a:latin typeface="Arial Rounded MT Bold" panose="020F0704030504030204" pitchFamily="34" charset="0"/>
                <a:cs typeface="Calibri" panose="020F0502020204030204" pitchFamily="34" charset="0"/>
              </a:rPr>
              <a:t>Dozlamada</a:t>
            </a:r>
            <a:r>
              <a:rPr lang="tr-TR" sz="3200" dirty="0">
                <a:latin typeface="Arial Rounded MT Bold" panose="020F0704030504030204" pitchFamily="34" charset="0"/>
                <a:cs typeface="Calibri" panose="020F0502020204030204" pitchFamily="34" charset="0"/>
              </a:rPr>
              <a:t> daha serbestiz: dozu ve/ya uygulama sıklığını değiştirerek aynı </a:t>
            </a:r>
            <a:r>
              <a:rPr lang="tr-TR" sz="3200" i="1" spc="300" dirty="0" err="1">
                <a:latin typeface="Arial Rounded MT Bold" panose="020F0704030504030204" pitchFamily="34" charset="0"/>
                <a:cs typeface="Calibri" panose="020F0502020204030204" pitchFamily="34" charset="0"/>
              </a:rPr>
              <a:t>f</a:t>
            </a:r>
            <a:r>
              <a:rPr lang="tr-TR" sz="3200" spc="300" dirty="0" err="1">
                <a:latin typeface="Arial Rounded MT Bold" panose="020F0704030504030204" pitchFamily="34" charset="0"/>
                <a:cs typeface="Calibri" panose="020F0502020204030204" pitchFamily="34" charset="0"/>
              </a:rPr>
              <a:t>AUC</a:t>
            </a:r>
            <a:r>
              <a:rPr lang="tr-TR" sz="3200" spc="300" dirty="0">
                <a:latin typeface="Arial Rounded MT Bold" panose="020F0704030504030204" pitchFamily="34" charset="0"/>
                <a:cs typeface="Calibri" panose="020F0502020204030204" pitchFamily="34" charset="0"/>
              </a:rPr>
              <a:t> </a:t>
            </a:r>
            <a:r>
              <a:rPr lang="tr-TR" sz="3200" dirty="0">
                <a:latin typeface="Arial Rounded MT Bold" panose="020F0704030504030204" pitchFamily="34" charset="0"/>
                <a:cs typeface="Calibri" panose="020F0502020204030204" pitchFamily="34" charset="0"/>
              </a:rPr>
              <a:t>değerlerine ulaşabiliyoruz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3200" dirty="0">
                <a:latin typeface="Arial Rounded MT Bold" panose="020F0704030504030204" pitchFamily="34" charset="0"/>
                <a:cs typeface="Calibri" panose="020F0502020204030204" pitchFamily="34" charset="0"/>
              </a:rPr>
              <a:t>…</a:t>
            </a:r>
          </a:p>
        </p:txBody>
      </p:sp>
      <p:sp>
        <p:nvSpPr>
          <p:cNvPr id="5" name="Metin kutusu 4">
            <a:extLst>
              <a:ext uri="{FF2B5EF4-FFF2-40B4-BE49-F238E27FC236}">
                <a16:creationId xmlns:a16="http://schemas.microsoft.com/office/drawing/2014/main" id="{AD4A705B-9E18-4BBE-9FDE-59F5C34BA596}"/>
              </a:ext>
            </a:extLst>
          </p:cNvPr>
          <p:cNvSpPr txBox="1"/>
          <p:nvPr/>
        </p:nvSpPr>
        <p:spPr>
          <a:xfrm>
            <a:off x="226357" y="44624"/>
            <a:ext cx="482683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i="1" spc="3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f </a:t>
            </a:r>
            <a:r>
              <a:rPr lang="tr-TR" sz="6600" spc="3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AUC</a:t>
            </a:r>
            <a:r>
              <a:rPr lang="en-US" sz="6600" spc="3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:</a:t>
            </a:r>
            <a:r>
              <a:rPr lang="tr-TR" sz="6600" spc="3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MIC</a:t>
            </a:r>
            <a:endParaRPr lang="en-US" sz="6600" spc="3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B176099A-ECD1-4AB1-B5E7-AD6912FC4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483768" y="3429000"/>
            <a:ext cx="5472608" cy="32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12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>
            <a:extLst>
              <a:ext uri="{FF2B5EF4-FFF2-40B4-BE49-F238E27FC236}">
                <a16:creationId xmlns:a16="http://schemas.microsoft.com/office/drawing/2014/main" id="{E9C6ED69-DF81-4784-B857-CA4C883C4A9D}"/>
              </a:ext>
            </a:extLst>
          </p:cNvPr>
          <p:cNvSpPr/>
          <p:nvPr/>
        </p:nvSpPr>
        <p:spPr>
          <a:xfrm>
            <a:off x="323528" y="332656"/>
            <a:ext cx="5059527" cy="523220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Grudge match:  </a:t>
            </a:r>
            <a:r>
              <a:rPr lang="tr-TR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Dip </a:t>
            </a:r>
            <a:r>
              <a:rPr lang="en-US" sz="2800" dirty="0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vs</a:t>
            </a:r>
            <a:r>
              <a:rPr lang="en-US" sz="28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. AUC </a:t>
            </a:r>
            <a:endParaRPr lang="tr-TR" sz="2800" dirty="0">
              <a:latin typeface="Arial Rounded MT Bold" panose="020F0704030504030204" pitchFamily="34" charset="0"/>
            </a:endParaRPr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id="{F6FF7A14-D68E-48FC-9182-C6E3D2651DE8}"/>
              </a:ext>
            </a:extLst>
          </p:cNvPr>
          <p:cNvSpPr/>
          <p:nvPr/>
        </p:nvSpPr>
        <p:spPr>
          <a:xfrm>
            <a:off x="0" y="1196752"/>
            <a:ext cx="76507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MIC </a:t>
            </a:r>
            <a:r>
              <a:rPr lang="tr-T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artışı </a:t>
            </a:r>
            <a:endParaRPr lang="tr-TR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>
                <a:latin typeface="Arial Rounded MT Bold" panose="020F0704030504030204" pitchFamily="34" charset="0"/>
              </a:rPr>
              <a:t>Through 5-10mg/L </a:t>
            </a:r>
            <a:r>
              <a:rPr lang="tr-TR" sz="2800" dirty="0">
                <a:latin typeface="Arial Rounded MT Bold" panose="020F0704030504030204" pitchFamily="34" charset="0"/>
                <a:sym typeface="Symbol" panose="05050102010706020507" pitchFamily="18" charset="2"/>
              </a:rPr>
              <a:t> </a:t>
            </a:r>
            <a:r>
              <a:rPr lang="tr-TR" sz="4000" dirty="0">
                <a:latin typeface="Arial Rounded MT Bold" panose="020F0704030504030204" pitchFamily="34" charset="0"/>
                <a:sym typeface="Symbol" panose="05050102010706020507" pitchFamily="18" charset="2"/>
              </a:rPr>
              <a:t>15 (20)mg/L  </a:t>
            </a:r>
          </a:p>
          <a:p>
            <a:endParaRPr lang="tr-TR" sz="2800" dirty="0">
              <a:latin typeface="Arial Rounded MT Bold" panose="020F0704030504030204" pitchFamily="34" charset="0"/>
              <a:sym typeface="Symbol" panose="05050102010706020507" pitchFamily="18" charset="2"/>
            </a:endParaRPr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BE71B4FD-41DF-45AF-9172-97DE50B5D32B}"/>
              </a:ext>
            </a:extLst>
          </p:cNvPr>
          <p:cNvGrpSpPr/>
          <p:nvPr/>
        </p:nvGrpSpPr>
        <p:grpSpPr>
          <a:xfrm>
            <a:off x="251520" y="2657718"/>
            <a:ext cx="6876497" cy="3867626"/>
            <a:chOff x="251520" y="2657718"/>
            <a:chExt cx="6876497" cy="3867626"/>
          </a:xfrm>
        </p:grpSpPr>
        <p:pic>
          <p:nvPicPr>
            <p:cNvPr id="9" name="Resim 8">
              <a:extLst>
                <a:ext uri="{FF2B5EF4-FFF2-40B4-BE49-F238E27FC236}">
                  <a16:creationId xmlns:a16="http://schemas.microsoft.com/office/drawing/2014/main" id="{E3814C40-51B9-4448-B85F-88E94362E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2657718"/>
              <a:ext cx="6876497" cy="3867626"/>
            </a:xfrm>
            <a:prstGeom prst="rect">
              <a:avLst/>
            </a:prstGeom>
          </p:spPr>
        </p:pic>
        <p:sp>
          <p:nvSpPr>
            <p:cNvPr id="10" name="Metin kutusu 9">
              <a:extLst>
                <a:ext uri="{FF2B5EF4-FFF2-40B4-BE49-F238E27FC236}">
                  <a16:creationId xmlns:a16="http://schemas.microsoft.com/office/drawing/2014/main" id="{F83ABFE9-6669-4ED2-8B5E-FA4F33429BDF}"/>
                </a:ext>
              </a:extLst>
            </p:cNvPr>
            <p:cNvSpPr txBox="1"/>
            <p:nvPr/>
          </p:nvSpPr>
          <p:spPr>
            <a:xfrm>
              <a:off x="3221716" y="5445224"/>
              <a:ext cx="990244" cy="369332"/>
            </a:xfrm>
            <a:prstGeom prst="rect">
              <a:avLst/>
            </a:prstGeom>
            <a:solidFill>
              <a:schemeClr val="tx1"/>
            </a:solidFill>
            <a:effectLst>
              <a:softEdge rad="31750"/>
            </a:effectLst>
          </p:spPr>
          <p:txBody>
            <a:bodyPr wrap="square" rtlCol="0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24 saat</a:t>
              </a:r>
            </a:p>
          </p:txBody>
        </p:sp>
        <p:sp>
          <p:nvSpPr>
            <p:cNvPr id="11" name="Metin kutusu 10">
              <a:extLst>
                <a:ext uri="{FF2B5EF4-FFF2-40B4-BE49-F238E27FC236}">
                  <a16:creationId xmlns:a16="http://schemas.microsoft.com/office/drawing/2014/main" id="{8150A34C-1D12-46A6-B2A3-483E625B623D}"/>
                </a:ext>
              </a:extLst>
            </p:cNvPr>
            <p:cNvSpPr txBox="1"/>
            <p:nvPr/>
          </p:nvSpPr>
          <p:spPr>
            <a:xfrm>
              <a:off x="2813018" y="4549770"/>
              <a:ext cx="1955985" cy="64633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rtlCol="0">
              <a:spAutoFit/>
            </a:bodyPr>
            <a:lstStyle/>
            <a:p>
              <a:r>
                <a:rPr lang="tr-TR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15x24=360mg/L</a:t>
              </a:r>
            </a:p>
            <a:p>
              <a:r>
                <a:rPr lang="tr-TR" dirty="0">
                  <a:solidFill>
                    <a:schemeClr val="bg1"/>
                  </a:solidFill>
                  <a:latin typeface="Arial Rounded MT Bold" panose="020F0704030504030204" pitchFamily="34" charset="0"/>
                </a:rPr>
                <a:t>…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9318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B5FA5E2-E6D7-4E49-97D7-BFC24D2C20E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5743"/>
          <a:stretch/>
        </p:blipFill>
        <p:spPr>
          <a:xfrm>
            <a:off x="323528" y="714617"/>
            <a:ext cx="6640016" cy="4536504"/>
          </a:xfrm>
          <a:prstGeom prst="rect">
            <a:avLst/>
          </a:prstGeom>
        </p:spPr>
      </p:pic>
      <p:sp>
        <p:nvSpPr>
          <p:cNvPr id="5" name="Metin kutusu 4">
            <a:extLst>
              <a:ext uri="{FF2B5EF4-FFF2-40B4-BE49-F238E27FC236}">
                <a16:creationId xmlns:a16="http://schemas.microsoft.com/office/drawing/2014/main" id="{92B38B04-9426-46AE-A059-E201A8DB1796}"/>
              </a:ext>
            </a:extLst>
          </p:cNvPr>
          <p:cNvSpPr txBox="1"/>
          <p:nvPr/>
        </p:nvSpPr>
        <p:spPr>
          <a:xfrm>
            <a:off x="7157065" y="2752963"/>
            <a:ext cx="22322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>
                <a:latin typeface="Arial Rounded MT Bold" panose="020F0704030504030204" pitchFamily="34" charset="0"/>
              </a:rPr>
              <a:t>Sürekli </a:t>
            </a:r>
          </a:p>
          <a:p>
            <a:r>
              <a:rPr lang="tr-TR" sz="3200" dirty="0" err="1">
                <a:latin typeface="Arial Rounded MT Bold" panose="020F0704030504030204" pitchFamily="34" charset="0"/>
              </a:rPr>
              <a:t>İnfüzyon</a:t>
            </a:r>
            <a:endParaRPr lang="tr-TR" sz="3200" dirty="0">
              <a:latin typeface="Arial Rounded MT Bold" panose="020F0704030504030204" pitchFamily="34" charset="0"/>
            </a:endParaRPr>
          </a:p>
        </p:txBody>
      </p:sp>
      <p:cxnSp>
        <p:nvCxnSpPr>
          <p:cNvPr id="7" name="Düz Ok Bağlayıcısı 6">
            <a:extLst>
              <a:ext uri="{FF2B5EF4-FFF2-40B4-BE49-F238E27FC236}">
                <a16:creationId xmlns:a16="http://schemas.microsoft.com/office/drawing/2014/main" id="{8CEB5A3B-7DD9-42D0-861C-812B24A7FFA4}"/>
              </a:ext>
            </a:extLst>
          </p:cNvPr>
          <p:cNvCxnSpPr/>
          <p:nvPr/>
        </p:nvCxnSpPr>
        <p:spPr>
          <a:xfrm>
            <a:off x="6747520" y="3140968"/>
            <a:ext cx="432048" cy="0"/>
          </a:xfrm>
          <a:prstGeom prst="straightConnector1">
            <a:avLst/>
          </a:prstGeom>
          <a:ln w="60325" cmpd="sng">
            <a:solidFill>
              <a:srgbClr val="FF0000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Dikdörtgen 7">
            <a:extLst>
              <a:ext uri="{FF2B5EF4-FFF2-40B4-BE49-F238E27FC236}">
                <a16:creationId xmlns:a16="http://schemas.microsoft.com/office/drawing/2014/main" id="{65012FBE-C2A7-4F2B-BF40-5C8D994576AD}"/>
              </a:ext>
            </a:extLst>
          </p:cNvPr>
          <p:cNvSpPr/>
          <p:nvPr/>
        </p:nvSpPr>
        <p:spPr>
          <a:xfrm>
            <a:off x="5796136" y="6353182"/>
            <a:ext cx="32752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https://emcrit.org/squirt/vanco/</a:t>
            </a: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98FEBAA7-97FC-49CD-A2C4-052302F3F250}"/>
              </a:ext>
            </a:extLst>
          </p:cNvPr>
          <p:cNvSpPr/>
          <p:nvPr/>
        </p:nvSpPr>
        <p:spPr>
          <a:xfrm>
            <a:off x="2627784" y="241484"/>
            <a:ext cx="2931380" cy="52322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tr-TR" sz="2800" dirty="0">
                <a:latin typeface="Arial Rounded MT Bold" panose="020F0704030504030204" pitchFamily="34" charset="0"/>
              </a:rPr>
              <a:t>AUC</a:t>
            </a:r>
            <a:r>
              <a:rPr lang="tr-TR" sz="2800" baseline="-25000" dirty="0">
                <a:latin typeface="Arial Rounded MT Bold" panose="020F0704030504030204" pitchFamily="34" charset="0"/>
              </a:rPr>
              <a:t>24</a:t>
            </a:r>
            <a:r>
              <a:rPr lang="tr-TR" sz="2800" dirty="0">
                <a:latin typeface="Arial Rounded MT Bold" panose="020F0704030504030204" pitchFamily="34" charset="0"/>
              </a:rPr>
              <a:t> 630mg/L </a:t>
            </a:r>
          </a:p>
        </p:txBody>
      </p:sp>
      <p:sp>
        <p:nvSpPr>
          <p:cNvPr id="11" name="Dikdörtgen 10">
            <a:extLst>
              <a:ext uri="{FF2B5EF4-FFF2-40B4-BE49-F238E27FC236}">
                <a16:creationId xmlns:a16="http://schemas.microsoft.com/office/drawing/2014/main" id="{16EA16E6-E2EC-461A-9467-AE21EA570D8E}"/>
              </a:ext>
            </a:extLst>
          </p:cNvPr>
          <p:cNvSpPr/>
          <p:nvPr/>
        </p:nvSpPr>
        <p:spPr>
          <a:xfrm>
            <a:off x="3008772" y="836712"/>
            <a:ext cx="2931380" cy="523220"/>
          </a:xfrm>
          <a:prstGeom prst="rect">
            <a:avLst/>
          </a:prstGeom>
          <a:solidFill>
            <a:srgbClr val="0070C0"/>
          </a:solidFill>
        </p:spPr>
        <p:txBody>
          <a:bodyPr wrap="none">
            <a:spAutoFit/>
          </a:bodyPr>
          <a:lstStyle/>
          <a:p>
            <a:r>
              <a:rPr lang="tr-TR" sz="2800" dirty="0">
                <a:latin typeface="Arial Rounded MT Bold" panose="020F0704030504030204" pitchFamily="34" charset="0"/>
              </a:rPr>
              <a:t>AUC</a:t>
            </a:r>
            <a:r>
              <a:rPr lang="tr-TR" sz="2800" baseline="-25000" dirty="0">
                <a:latin typeface="Arial Rounded MT Bold" panose="020F0704030504030204" pitchFamily="34" charset="0"/>
              </a:rPr>
              <a:t>24</a:t>
            </a:r>
            <a:r>
              <a:rPr lang="tr-TR" sz="2800" dirty="0">
                <a:latin typeface="Arial Rounded MT Bold" panose="020F0704030504030204" pitchFamily="34" charset="0"/>
              </a:rPr>
              <a:t> 500mg/L 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id="{038D8DF2-1DD9-4531-8932-2368B868DF94}"/>
              </a:ext>
            </a:extLst>
          </p:cNvPr>
          <p:cNvSpPr/>
          <p:nvPr/>
        </p:nvSpPr>
        <p:spPr>
          <a:xfrm>
            <a:off x="7092280" y="3848854"/>
            <a:ext cx="1979112" cy="954107"/>
          </a:xfrm>
          <a:prstGeom prst="rect">
            <a:avLst/>
          </a:prstGeom>
          <a:solidFill>
            <a:srgbClr val="CC00CC"/>
          </a:solidFill>
        </p:spPr>
        <p:txBody>
          <a:bodyPr wrap="square">
            <a:spAutoFit/>
          </a:bodyPr>
          <a:lstStyle/>
          <a:p>
            <a:r>
              <a:rPr lang="tr-TR" sz="2800" dirty="0">
                <a:latin typeface="Arial Rounded MT Bold" panose="020F0704030504030204" pitchFamily="34" charset="0"/>
              </a:rPr>
              <a:t>AUC</a:t>
            </a:r>
            <a:r>
              <a:rPr lang="tr-TR" sz="2800" baseline="-25000" dirty="0">
                <a:latin typeface="Arial Rounded MT Bold" panose="020F0704030504030204" pitchFamily="34" charset="0"/>
              </a:rPr>
              <a:t>24</a:t>
            </a:r>
            <a:r>
              <a:rPr lang="tr-TR" sz="2800" dirty="0">
                <a:latin typeface="Arial Rounded MT Bold" panose="020F0704030504030204" pitchFamily="34" charset="0"/>
              </a:rPr>
              <a:t> 370mg/L 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73BAEFBA-132E-427B-BBE2-68BFDBD4EE6A}"/>
              </a:ext>
            </a:extLst>
          </p:cNvPr>
          <p:cNvSpPr txBox="1"/>
          <p:nvPr/>
        </p:nvSpPr>
        <p:spPr>
          <a:xfrm>
            <a:off x="482824" y="5509764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err="1">
                <a:latin typeface="Bookman Old Style" panose="02050604050505020204" pitchFamily="18" charset="0"/>
              </a:rPr>
              <a:t>Drennan</a:t>
            </a:r>
            <a:r>
              <a:rPr lang="tr-TR" sz="1600" dirty="0">
                <a:latin typeface="Bookman Old Style" panose="02050604050505020204" pitchFamily="18" charset="0"/>
              </a:rPr>
              <a:t> et al. </a:t>
            </a:r>
            <a:r>
              <a:rPr lang="tr-TR" sz="1600" b="1" dirty="0">
                <a:latin typeface="Bookman Old Style" panose="02050604050505020204" pitchFamily="18" charset="0"/>
              </a:rPr>
              <a:t>2019</a:t>
            </a:r>
            <a:r>
              <a:rPr lang="tr-TR" sz="1600" dirty="0">
                <a:latin typeface="Bookman Old Style" panose="02050604050505020204" pitchFamily="18" charset="0"/>
              </a:rPr>
              <a:t>. </a:t>
            </a:r>
            <a:r>
              <a:rPr lang="en-US" sz="1600" dirty="0">
                <a:latin typeface="Bookman Old Style" panose="02050604050505020204" pitchFamily="18" charset="0"/>
              </a:rPr>
              <a:t>The dosing and monitoring of vancomycin: what is the best way forward?</a:t>
            </a:r>
            <a:r>
              <a:rPr lang="tr-TR" sz="1600" dirty="0">
                <a:latin typeface="Bookman Old Style" panose="02050604050505020204" pitchFamily="18" charset="0"/>
              </a:rPr>
              <a:t> </a:t>
            </a:r>
            <a:r>
              <a:rPr lang="tr-TR" sz="1600" i="1" dirty="0" err="1">
                <a:latin typeface="Bookman Old Style" panose="02050604050505020204" pitchFamily="18" charset="0"/>
              </a:rPr>
              <a:t>Int</a:t>
            </a:r>
            <a:r>
              <a:rPr lang="tr-TR" sz="1600" i="1" dirty="0">
                <a:latin typeface="Bookman Old Style" panose="02050604050505020204" pitchFamily="18" charset="0"/>
              </a:rPr>
              <a:t> J </a:t>
            </a:r>
            <a:r>
              <a:rPr lang="tr-TR" sz="1600" i="1" dirty="0" err="1">
                <a:latin typeface="Bookman Old Style" panose="02050604050505020204" pitchFamily="18" charset="0"/>
              </a:rPr>
              <a:t>Antimicrob</a:t>
            </a:r>
            <a:r>
              <a:rPr lang="tr-TR" sz="1600" i="1" dirty="0">
                <a:latin typeface="Bookman Old Style" panose="02050604050505020204" pitchFamily="18" charset="0"/>
              </a:rPr>
              <a:t> </a:t>
            </a:r>
            <a:r>
              <a:rPr lang="tr-TR" sz="1600" i="1" dirty="0" err="1">
                <a:latin typeface="Bookman Old Style" panose="02050604050505020204" pitchFamily="18" charset="0"/>
              </a:rPr>
              <a:t>Agents</a:t>
            </a:r>
            <a:endParaRPr lang="tr-TR" sz="16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652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ikdörtgen 4"/>
          <p:cNvSpPr>
            <a:spLocks noChangeArrowheads="1"/>
          </p:cNvSpPr>
          <p:nvPr/>
        </p:nvSpPr>
        <p:spPr bwMode="auto">
          <a:xfrm>
            <a:off x="179388" y="1676400"/>
            <a:ext cx="8856662" cy="120015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3600">
                <a:solidFill>
                  <a:schemeClr val="bg1"/>
                </a:solidFill>
                <a:latin typeface="Calibri" panose="020F0502020204030204" pitchFamily="34" charset="0"/>
              </a:rPr>
              <a:t>antibiyotikle-indüklenen psödomembranöz kolit (ORAL KULLANIM!!)</a:t>
            </a:r>
            <a:endParaRPr lang="tr-TR" altLang="tr-TR" sz="3600">
              <a:solidFill>
                <a:schemeClr val="bg1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50827" y="260350"/>
            <a:ext cx="4765675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800" dirty="0" err="1">
                <a:solidFill>
                  <a:srgbClr val="FF33CC"/>
                </a:solidFill>
                <a:latin typeface="Calibri" panose="020F0502020204030204" pitchFamily="34" charset="0"/>
              </a:rPr>
              <a:t>Teicoplanin</a:t>
            </a:r>
            <a:r>
              <a:rPr lang="tr-TR" altLang="tr-TR" sz="2800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2800" dirty="0">
                <a:latin typeface="Calibri" panose="020F0502020204030204" pitchFamily="34" charset="0"/>
              </a:rPr>
              <a:t>(sadece Avrupa’da)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800" dirty="0" err="1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Telavancin</a:t>
            </a:r>
            <a:r>
              <a:rPr lang="tr-TR" altLang="tr-TR" sz="2800" dirty="0">
                <a:latin typeface="Calibri" panose="020F0502020204030204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tr-TR" altLang="tr-TR" sz="2800" i="1" dirty="0" err="1">
                <a:latin typeface="Calibri" panose="020F0502020204030204" pitchFamily="34" charset="0"/>
              </a:rPr>
              <a:t>vankomisine</a:t>
            </a:r>
            <a:r>
              <a:rPr lang="tr-TR" altLang="tr-TR" sz="2800" i="1" dirty="0">
                <a:latin typeface="Calibri" panose="020F0502020204030204" pitchFamily="34" charset="0"/>
              </a:rPr>
              <a:t> benzer ilaçlar </a:t>
            </a:r>
            <a:endParaRPr lang="en-US" altLang="tr-TR" sz="2800" i="1" dirty="0">
              <a:latin typeface="Calibri" panose="020F0502020204030204" pitchFamily="34" charset="0"/>
            </a:endParaRPr>
          </a:p>
        </p:txBody>
      </p:sp>
      <p:pic>
        <p:nvPicPr>
          <p:cNvPr id="102404" name="Picture 6" descr="Image result for vancomycin drugs table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916240"/>
            <a:ext cx="2495550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Metin kutusu 6"/>
          <p:cNvSpPr txBox="1">
            <a:spLocks noChangeArrowheads="1"/>
          </p:cNvSpPr>
          <p:nvPr/>
        </p:nvSpPr>
        <p:spPr bwMode="auto">
          <a:xfrm>
            <a:off x="2746375" y="3321050"/>
            <a:ext cx="2825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/>
              <a:t>Türkiye’de yok</a:t>
            </a:r>
          </a:p>
        </p:txBody>
      </p:sp>
      <p:sp>
        <p:nvSpPr>
          <p:cNvPr id="8" name="Dikdörtgen 7"/>
          <p:cNvSpPr>
            <a:spLocks noChangeArrowheads="1"/>
          </p:cNvSpPr>
          <p:nvPr/>
        </p:nvSpPr>
        <p:spPr bwMode="auto">
          <a:xfrm>
            <a:off x="31752" y="4179888"/>
            <a:ext cx="900112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>
                <a:solidFill>
                  <a:srgbClr val="FF33CC"/>
                </a:solidFill>
              </a:rPr>
              <a:t>«</a:t>
            </a:r>
            <a:r>
              <a:rPr lang="tr-TR" altLang="tr-TR" sz="2800" dirty="0" err="1">
                <a:solidFill>
                  <a:srgbClr val="FF33CC"/>
                </a:solidFill>
              </a:rPr>
              <a:t>Flakon</a:t>
            </a:r>
            <a:r>
              <a:rPr lang="tr-TR" altLang="tr-TR" sz="2800" dirty="0">
                <a:solidFill>
                  <a:srgbClr val="FF33CC"/>
                </a:solidFill>
              </a:rPr>
              <a:t> hazırlandıktan sonra, seçilen dozlar 250 mg (5ml) veya 125 </a:t>
            </a:r>
            <a:r>
              <a:rPr lang="tr-TR" altLang="tr-TR" sz="2800" dirty="0"/>
              <a:t>mg (</a:t>
            </a:r>
            <a:r>
              <a:rPr lang="tr-TR" altLang="tr-TR" sz="2800" dirty="0" smtClean="0"/>
              <a:t>2,5ml</a:t>
            </a:r>
            <a:r>
              <a:rPr lang="tr-TR" altLang="tr-TR" sz="2800" dirty="0"/>
              <a:t>), 30 ml su ile seyreltilebilir ve hastaya içmesi için verilebilir veya seyreltilen madde </a:t>
            </a:r>
            <a:r>
              <a:rPr lang="tr-TR" altLang="tr-TR" sz="2800" dirty="0" err="1"/>
              <a:t>nazogastrik</a:t>
            </a:r>
            <a:r>
              <a:rPr lang="tr-TR" altLang="tr-TR" sz="2800" dirty="0"/>
              <a:t> tüp ile uygulanabilir. </a:t>
            </a:r>
            <a:r>
              <a:rPr lang="tr-TR" altLang="tr-TR" sz="2800" u="sng" dirty="0" err="1"/>
              <a:t>Psödomembranöz</a:t>
            </a:r>
            <a:r>
              <a:rPr lang="tr-TR" altLang="tr-TR" sz="2800" u="sng" dirty="0"/>
              <a:t> kolit ve </a:t>
            </a:r>
            <a:r>
              <a:rPr lang="tr-TR" altLang="tr-TR" sz="2800" u="sng" dirty="0" err="1"/>
              <a:t>stafilokokal</a:t>
            </a:r>
            <a:r>
              <a:rPr lang="tr-TR" altLang="tr-TR" sz="2800" u="sng" dirty="0"/>
              <a:t> </a:t>
            </a:r>
            <a:r>
              <a:rPr lang="tr-TR" altLang="tr-TR" sz="2800" u="sng" dirty="0" err="1"/>
              <a:t>enterokolit</a:t>
            </a:r>
            <a:r>
              <a:rPr lang="tr-TR" altLang="tr-TR" sz="2800" u="sng" dirty="0"/>
              <a:t> dışındaki durumlar için </a:t>
            </a:r>
            <a:r>
              <a:rPr lang="tr-TR" altLang="tr-TR" sz="2800" u="sng" dirty="0" err="1"/>
              <a:t>vankomisin</a:t>
            </a:r>
            <a:r>
              <a:rPr lang="tr-TR" altLang="tr-TR" sz="2800" u="sng" dirty="0"/>
              <a:t> oral olarak etkili değildir</a:t>
            </a:r>
            <a:r>
              <a:rPr lang="tr-TR" altLang="tr-TR" sz="28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200613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3"/>
          <p:cNvSpPr txBox="1">
            <a:spLocks noChangeArrowheads="1"/>
          </p:cNvSpPr>
          <p:nvPr/>
        </p:nvSpPr>
        <p:spPr bwMode="auto">
          <a:xfrm>
            <a:off x="517306" y="231597"/>
            <a:ext cx="9345831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tr-TR" altLang="tr-TR" b="1" dirty="0" err="1" smtClean="0">
                <a:solidFill>
                  <a:srgbClr val="9900FF"/>
                </a:solidFill>
                <a:latin typeface="Calibri" panose="020F0502020204030204" pitchFamily="34" charset="0"/>
              </a:rPr>
              <a:t>Karbapenemler</a:t>
            </a:r>
            <a:r>
              <a:rPr lang="tr-TR" altLang="tr-TR" b="1" dirty="0" smtClean="0">
                <a:solidFill>
                  <a:srgbClr val="9900FF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600" b="1" dirty="0" smtClean="0">
                <a:solidFill>
                  <a:srgbClr val="9900FF"/>
                </a:solidFill>
                <a:latin typeface="Calibri" panose="020F0502020204030204" pitchFamily="34" charset="0"/>
              </a:rPr>
              <a:t>(sentetik </a:t>
            </a:r>
            <a:r>
              <a:rPr lang="el-GR" altLang="tr-TR" sz="3600" b="1" dirty="0" smtClean="0">
                <a:solidFill>
                  <a:srgbClr val="99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β</a:t>
            </a:r>
            <a:r>
              <a:rPr lang="tr-TR" altLang="tr-TR" sz="3600" b="1" dirty="0" smtClean="0">
                <a:solidFill>
                  <a:srgbClr val="99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tr-TR" altLang="tr-TR" sz="3600" b="1" dirty="0" err="1" smtClean="0">
                <a:solidFill>
                  <a:srgbClr val="99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laktamlar</a:t>
            </a:r>
            <a:r>
              <a:rPr lang="tr-TR" altLang="tr-TR" sz="3600" b="1" dirty="0" smtClean="0">
                <a:solidFill>
                  <a:srgbClr val="99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endParaRPr lang="tr-TR" altLang="tr-TR" sz="3600" b="1" dirty="0">
              <a:solidFill>
                <a:srgbClr val="9900FF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tr-TR" altLang="tr-TR" sz="28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Imipenem</a:t>
            </a:r>
            <a:r>
              <a:rPr lang="tr-TR" altLang="tr-TR" sz="2800" i="1" dirty="0">
                <a:solidFill>
                  <a:srgbClr val="FF33CC"/>
                </a:solidFill>
                <a:latin typeface="Calibri" panose="020F0502020204030204" pitchFamily="34" charset="0"/>
              </a:rPr>
              <a:t>/</a:t>
            </a:r>
            <a:r>
              <a:rPr lang="tr-TR" altLang="tr-TR" sz="28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silastatin</a:t>
            </a:r>
            <a:r>
              <a:rPr lang="tr-TR" altLang="tr-TR" sz="2800" i="1" dirty="0">
                <a:solidFill>
                  <a:srgbClr val="FF33CC"/>
                </a:solidFill>
                <a:latin typeface="Calibri" panose="020F0502020204030204" pitchFamily="34" charset="0"/>
              </a:rPr>
              <a:t>, </a:t>
            </a:r>
            <a:r>
              <a:rPr lang="tr-TR" altLang="tr-TR" sz="28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Meropenem</a:t>
            </a:r>
            <a:r>
              <a:rPr lang="tr-TR" altLang="tr-TR" sz="2800" i="1" dirty="0">
                <a:solidFill>
                  <a:srgbClr val="FF33CC"/>
                </a:solidFill>
                <a:latin typeface="Calibri" panose="020F0502020204030204" pitchFamily="34" charset="0"/>
              </a:rPr>
              <a:t>, </a:t>
            </a:r>
            <a:r>
              <a:rPr lang="tr-TR" altLang="tr-TR" sz="28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Doripenem</a:t>
            </a:r>
            <a:r>
              <a:rPr lang="tr-TR" altLang="tr-TR" sz="2800" i="1" dirty="0">
                <a:solidFill>
                  <a:srgbClr val="FF33CC"/>
                </a:solidFill>
                <a:latin typeface="Calibri" panose="020F0502020204030204" pitchFamily="34" charset="0"/>
              </a:rPr>
              <a:t>, </a:t>
            </a:r>
            <a:r>
              <a:rPr lang="tr-TR" altLang="tr-TR" sz="2800" i="1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Ertapenem</a:t>
            </a:r>
            <a:endParaRPr lang="el-GR" altLang="tr-TR" sz="3600" dirty="0">
              <a:solidFill>
                <a:srgbClr val="00206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7043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8C0EA23-2372-49B5-9546-ADA03EDD3D36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tr-TR" sz="1400"/>
          </a:p>
        </p:txBody>
      </p:sp>
      <p:sp>
        <p:nvSpPr>
          <p:cNvPr id="5" name="Metin kutusu 4"/>
          <p:cNvSpPr txBox="1"/>
          <p:nvPr/>
        </p:nvSpPr>
        <p:spPr>
          <a:xfrm>
            <a:off x="210209" y="231597"/>
            <a:ext cx="25224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Farmakokinetik</a:t>
            </a:r>
            <a:endParaRPr lang="en-US" sz="28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731775" y="2010515"/>
            <a:ext cx="821648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 Rounded MT Bold" panose="020F0704030504030204" pitchFamily="34" charset="0"/>
              </a:rPr>
              <a:t>Tüm vücut sıvılarına </a:t>
            </a:r>
            <a:r>
              <a:rPr lang="tr-TR" sz="2800" dirty="0" err="1" smtClean="0">
                <a:latin typeface="Arial Rounded MT Bold" panose="020F0704030504030204" pitchFamily="34" charset="0"/>
              </a:rPr>
              <a:t>penetrasyon</a:t>
            </a:r>
            <a:r>
              <a:rPr lang="tr-TR" sz="2800" dirty="0" smtClean="0">
                <a:latin typeface="Arial Rounded MT Bold" panose="020F0704030504030204" pitchFamily="34" charset="0"/>
              </a:rPr>
              <a:t> (SSS dahil)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Arial Rounded MT Bold" panose="020F0704030504030204" pitchFamily="34" charset="0"/>
              </a:rPr>
              <a:t>Eliminasyon böbreklerden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882871" y="3777163"/>
            <a:ext cx="7914289" cy="954107"/>
          </a:xfrm>
          <a:prstGeom prst="rect">
            <a:avLst/>
          </a:prstGeom>
          <a:solidFill>
            <a:schemeClr val="bg2"/>
          </a:solidFill>
          <a:scene3d>
            <a:camera prst="orthographicFront"/>
            <a:lightRig rig="threePt" dir="t"/>
          </a:scene3d>
          <a:sp3d prstMaterial="matte"/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tr-TR" altLang="tr-TR" sz="2800" dirty="0">
                <a:solidFill>
                  <a:srgbClr val="9900FF"/>
                </a:solidFill>
                <a:latin typeface="Arial Rounded MT Bold" panose="020F0704030504030204" pitchFamily="34" charset="0"/>
              </a:rPr>
              <a:t>Böbrek fonksiyon </a:t>
            </a:r>
            <a:r>
              <a:rPr lang="tr-TR" altLang="tr-TR" sz="2800" dirty="0" smtClean="0">
                <a:solidFill>
                  <a:srgbClr val="9900FF"/>
                </a:solidFill>
                <a:latin typeface="Arial Rounded MT Bold" panose="020F0704030504030204" pitchFamily="34" charset="0"/>
              </a:rPr>
              <a:t>bozukluklarında </a:t>
            </a:r>
          </a:p>
          <a:p>
            <a:pPr marL="457200" indent="-457200">
              <a:defRPr/>
            </a:pPr>
            <a:r>
              <a:rPr lang="tr-TR" altLang="tr-TR" sz="2800" dirty="0" smtClean="0">
                <a:solidFill>
                  <a:srgbClr val="9900FF"/>
                </a:solidFill>
                <a:latin typeface="Arial Rounded MT Bold" panose="020F0704030504030204" pitchFamily="34" charset="0"/>
              </a:rPr>
              <a:t>DOZUN ÇOK HASSAS BELİRLENMESİ şart</a:t>
            </a:r>
            <a:endParaRPr lang="tr-TR" altLang="tr-TR" sz="2800" dirty="0">
              <a:solidFill>
                <a:srgbClr val="9900FF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61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98F1FFE-95E8-4A55-AFD3-F8CCA0E53648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tr-TR" sz="1400"/>
          </a:p>
        </p:txBody>
      </p:sp>
      <p:sp>
        <p:nvSpPr>
          <p:cNvPr id="103427" name="Metin kutusu 4"/>
          <p:cNvSpPr txBox="1">
            <a:spLocks noChangeArrowheads="1"/>
          </p:cNvSpPr>
          <p:nvPr/>
        </p:nvSpPr>
        <p:spPr bwMode="auto">
          <a:xfrm>
            <a:off x="98425" y="115888"/>
            <a:ext cx="89471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/>
              <a:t>Vankomisinin HENÜZ direnç geliştirmemiş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/>
              <a:t>Gram +lere etkinliği var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3600"/>
              <a:t>Çoğu Enterokok dirençli: </a:t>
            </a:r>
            <a:r>
              <a:rPr lang="tr-TR" altLang="tr-TR" sz="4000">
                <a:solidFill>
                  <a:srgbClr val="FF0000"/>
                </a:solidFill>
              </a:rPr>
              <a:t>VRE</a:t>
            </a:r>
            <a:r>
              <a:rPr lang="tr-TR" altLang="tr-TR" sz="3600"/>
              <a:t> </a:t>
            </a:r>
          </a:p>
        </p:txBody>
      </p:sp>
      <p:pic>
        <p:nvPicPr>
          <p:cNvPr id="103428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5" y="2833690"/>
            <a:ext cx="3267075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29" name="Dikdörtgen 5"/>
          <p:cNvSpPr>
            <a:spLocks noChangeArrowheads="1"/>
          </p:cNvSpPr>
          <p:nvPr/>
        </p:nvSpPr>
        <p:spPr bwMode="auto">
          <a:xfrm>
            <a:off x="98425" y="1871663"/>
            <a:ext cx="5759450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1800" dirty="0">
                <a:solidFill>
                  <a:srgbClr val="7030A0"/>
                </a:solidFill>
                <a:latin typeface="Lato"/>
              </a:rPr>
              <a:t>K</a:t>
            </a:r>
            <a:r>
              <a:rPr lang="en-US" altLang="tr-TR" sz="1800" dirty="0" err="1">
                <a:solidFill>
                  <a:srgbClr val="7030A0"/>
                </a:solidFill>
                <a:latin typeface="Lato"/>
              </a:rPr>
              <a:t>olonize</a:t>
            </a:r>
            <a:r>
              <a:rPr lang="en-US" altLang="tr-TR" sz="1800" dirty="0">
                <a:solidFill>
                  <a:srgbClr val="7030A0"/>
                </a:solidFill>
                <a:latin typeface="Lato"/>
              </a:rPr>
              <a:t> </a:t>
            </a:r>
            <a:r>
              <a:rPr lang="en-US" altLang="tr-TR" sz="2800" dirty="0">
                <a:solidFill>
                  <a:srgbClr val="7030A0"/>
                </a:solidFill>
                <a:latin typeface="Lato"/>
              </a:rPr>
              <a:t>VRE </a:t>
            </a:r>
            <a:r>
              <a:rPr lang="tr-TR" altLang="tr-TR" sz="2800" dirty="0">
                <a:solidFill>
                  <a:srgbClr val="7030A0"/>
                </a:solidFill>
                <a:latin typeface="Lato"/>
              </a:rPr>
              <a:t>taşıyan </a:t>
            </a:r>
            <a:r>
              <a:rPr lang="en-US" altLang="tr-TR" sz="1800" dirty="0">
                <a:solidFill>
                  <a:srgbClr val="7030A0"/>
                </a:solidFill>
                <a:latin typeface="Lato"/>
              </a:rPr>
              <a:t>(</a:t>
            </a:r>
            <a:r>
              <a:rPr lang="en-US" altLang="tr-TR" sz="1800" dirty="0" err="1">
                <a:solidFill>
                  <a:srgbClr val="7030A0"/>
                </a:solidFill>
                <a:latin typeface="Lato"/>
              </a:rPr>
              <a:t>ba</a:t>
            </a:r>
            <a:r>
              <a:rPr lang="tr-TR" altLang="tr-TR" sz="1800" dirty="0">
                <a:solidFill>
                  <a:srgbClr val="7030A0"/>
                </a:solidFill>
                <a:latin typeface="Lato"/>
              </a:rPr>
              <a:t>k</a:t>
            </a:r>
            <a:r>
              <a:rPr lang="en-US" altLang="tr-TR" sz="1800" dirty="0" err="1">
                <a:solidFill>
                  <a:srgbClr val="7030A0"/>
                </a:solidFill>
                <a:latin typeface="Lato"/>
              </a:rPr>
              <a:t>teri</a:t>
            </a:r>
            <a:r>
              <a:rPr lang="tr-TR" altLang="tr-TR" sz="1800" dirty="0">
                <a:solidFill>
                  <a:srgbClr val="7030A0"/>
                </a:solidFill>
                <a:latin typeface="Lato"/>
              </a:rPr>
              <a:t> var ama enfeksiyon semptomu YOK</a:t>
            </a:r>
            <a:r>
              <a:rPr lang="en-US" altLang="tr-TR" sz="1800" dirty="0">
                <a:solidFill>
                  <a:srgbClr val="7030A0"/>
                </a:solidFill>
                <a:latin typeface="Lato"/>
              </a:rPr>
              <a:t>) </a:t>
            </a:r>
            <a:r>
              <a:rPr lang="tr-TR" altLang="tr-TR" sz="1800" dirty="0">
                <a:solidFill>
                  <a:srgbClr val="7030A0"/>
                </a:solidFill>
                <a:latin typeface="Lato"/>
              </a:rPr>
              <a:t>kişilerde tedavi gerekmiyor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tr-TR" sz="1800" dirty="0">
                <a:solidFill>
                  <a:srgbClr val="000000"/>
                </a:solidFill>
                <a:latin typeface="Lato"/>
              </a:rPr>
              <a:t> </a:t>
            </a:r>
            <a:endParaRPr lang="tr-TR" altLang="tr-TR" sz="1800" dirty="0">
              <a:solidFill>
                <a:srgbClr val="000000"/>
              </a:solidFill>
              <a:latin typeface="Lat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 dirty="0">
                <a:solidFill>
                  <a:srgbClr val="000000"/>
                </a:solidFill>
                <a:latin typeface="Lato"/>
              </a:rPr>
              <a:t>Çoğu </a:t>
            </a:r>
            <a:r>
              <a:rPr lang="en-US" altLang="tr-TR" sz="1800" dirty="0">
                <a:solidFill>
                  <a:srgbClr val="000000"/>
                </a:solidFill>
                <a:latin typeface="Lato"/>
              </a:rPr>
              <a:t>VRE </a:t>
            </a:r>
            <a:r>
              <a:rPr lang="tr-TR" altLang="tr-TR" sz="1800" dirty="0">
                <a:solidFill>
                  <a:srgbClr val="000000"/>
                </a:solidFill>
                <a:latin typeface="Lato"/>
              </a:rPr>
              <a:t>e</a:t>
            </a:r>
            <a:r>
              <a:rPr lang="en-US" altLang="tr-TR" sz="1800" dirty="0" err="1">
                <a:solidFill>
                  <a:srgbClr val="000000"/>
                </a:solidFill>
                <a:latin typeface="Lato"/>
              </a:rPr>
              <a:t>nfe</a:t>
            </a:r>
            <a:r>
              <a:rPr lang="tr-TR" altLang="tr-TR" sz="1800" dirty="0" err="1">
                <a:solidFill>
                  <a:srgbClr val="000000"/>
                </a:solidFill>
                <a:latin typeface="Lato"/>
              </a:rPr>
              <a:t>ksiyonu</a:t>
            </a:r>
            <a:r>
              <a:rPr lang="tr-TR" altLang="tr-TR" sz="1800" dirty="0">
                <a:solidFill>
                  <a:srgbClr val="000000"/>
                </a:solidFill>
                <a:latin typeface="Lato"/>
              </a:rPr>
              <a:t> </a:t>
            </a:r>
            <a:r>
              <a:rPr lang="tr-TR" altLang="tr-TR" sz="2800" dirty="0" err="1">
                <a:solidFill>
                  <a:srgbClr val="000000"/>
                </a:solidFill>
                <a:latin typeface="Lato"/>
              </a:rPr>
              <a:t>vankomisin</a:t>
            </a:r>
            <a:r>
              <a:rPr lang="tr-TR" altLang="tr-TR" sz="2800" dirty="0">
                <a:solidFill>
                  <a:srgbClr val="000000"/>
                </a:solidFill>
                <a:latin typeface="Lato"/>
              </a:rPr>
              <a:t> dışında bir a</a:t>
            </a:r>
            <a:r>
              <a:rPr lang="en-US" altLang="tr-TR" sz="2800" dirty="0" err="1">
                <a:solidFill>
                  <a:srgbClr val="000000"/>
                </a:solidFill>
                <a:latin typeface="Lato"/>
              </a:rPr>
              <a:t>ntibi</a:t>
            </a:r>
            <a:r>
              <a:rPr lang="tr-TR" altLang="tr-TR" sz="2800" dirty="0">
                <a:solidFill>
                  <a:srgbClr val="000000"/>
                </a:solidFill>
                <a:latin typeface="Lato"/>
              </a:rPr>
              <a:t>y</a:t>
            </a:r>
            <a:r>
              <a:rPr lang="en-US" altLang="tr-TR" sz="2800" dirty="0" err="1">
                <a:solidFill>
                  <a:srgbClr val="000000"/>
                </a:solidFill>
                <a:latin typeface="Lato"/>
              </a:rPr>
              <a:t>oti</a:t>
            </a:r>
            <a:r>
              <a:rPr lang="tr-TR" altLang="tr-TR" sz="2800" dirty="0" err="1">
                <a:solidFill>
                  <a:srgbClr val="000000"/>
                </a:solidFill>
                <a:latin typeface="Lato"/>
              </a:rPr>
              <a:t>kle</a:t>
            </a:r>
            <a:r>
              <a:rPr lang="tr-TR" altLang="tr-TR" sz="2800" dirty="0">
                <a:solidFill>
                  <a:srgbClr val="000000"/>
                </a:solidFill>
                <a:latin typeface="Lato"/>
              </a:rPr>
              <a:t> tedavi edilebiliyor</a:t>
            </a:r>
            <a:endParaRPr lang="tr-TR" altLang="tr-TR" sz="1800" dirty="0">
              <a:solidFill>
                <a:srgbClr val="000000"/>
              </a:solidFill>
              <a:latin typeface="Lat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 dirty="0">
                <a:solidFill>
                  <a:srgbClr val="000000"/>
                </a:solidFill>
                <a:latin typeface="Lato"/>
              </a:rPr>
              <a:t>Etkili antibiyotiğin saptanması için l</a:t>
            </a:r>
            <a:r>
              <a:rPr lang="en-US" altLang="tr-TR" sz="1800" dirty="0" err="1" smtClean="0">
                <a:solidFill>
                  <a:srgbClr val="000000"/>
                </a:solidFill>
                <a:latin typeface="Lato"/>
              </a:rPr>
              <a:t>aborat</a:t>
            </a:r>
            <a:r>
              <a:rPr lang="tr-TR" altLang="tr-TR" sz="1800" dirty="0" err="1" smtClean="0">
                <a:solidFill>
                  <a:srgbClr val="000000"/>
                </a:solidFill>
                <a:latin typeface="Lato"/>
              </a:rPr>
              <a:t>uvar</a:t>
            </a:r>
            <a:r>
              <a:rPr lang="en-US" altLang="tr-TR" sz="1800" dirty="0" smtClean="0">
                <a:solidFill>
                  <a:srgbClr val="000000"/>
                </a:solidFill>
                <a:latin typeface="Lato"/>
              </a:rPr>
              <a:t> </a:t>
            </a:r>
            <a:r>
              <a:rPr lang="en-US" altLang="tr-TR" sz="1800" dirty="0" err="1">
                <a:solidFill>
                  <a:srgbClr val="000000"/>
                </a:solidFill>
                <a:latin typeface="Lato"/>
              </a:rPr>
              <a:t>testi</a:t>
            </a:r>
            <a:r>
              <a:rPr lang="tr-TR" altLang="tr-TR" sz="1800" dirty="0">
                <a:solidFill>
                  <a:srgbClr val="000000"/>
                </a:solidFill>
                <a:latin typeface="Lato"/>
              </a:rPr>
              <a:t> gerekli </a:t>
            </a:r>
            <a:r>
              <a:rPr lang="en-US" altLang="tr-TR" sz="1800" dirty="0">
                <a:solidFill>
                  <a:srgbClr val="000000"/>
                </a:solidFill>
                <a:latin typeface="Lato"/>
              </a:rPr>
              <a:t> </a:t>
            </a:r>
            <a:endParaRPr lang="tr-TR" altLang="tr-TR" sz="1800" dirty="0">
              <a:solidFill>
                <a:srgbClr val="000000"/>
              </a:solidFill>
              <a:latin typeface="Lato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 dirty="0">
              <a:solidFill>
                <a:srgbClr val="000000"/>
              </a:solidFill>
              <a:latin typeface="Lato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1800" dirty="0">
                <a:solidFill>
                  <a:srgbClr val="000000"/>
                </a:solidFill>
                <a:latin typeface="Lato"/>
              </a:rPr>
              <a:t>Mesanelerinde </a:t>
            </a:r>
            <a:r>
              <a:rPr lang="en-US" altLang="tr-TR" sz="1800" dirty="0">
                <a:solidFill>
                  <a:srgbClr val="000000"/>
                </a:solidFill>
                <a:latin typeface="Lato"/>
              </a:rPr>
              <a:t>VRE </a:t>
            </a:r>
            <a:r>
              <a:rPr lang="tr-TR" altLang="tr-TR" sz="1800" dirty="0">
                <a:solidFill>
                  <a:srgbClr val="000000"/>
                </a:solidFill>
                <a:latin typeface="Lato"/>
              </a:rPr>
              <a:t>e</a:t>
            </a:r>
            <a:r>
              <a:rPr lang="en-US" altLang="tr-TR" sz="1800" dirty="0" err="1">
                <a:solidFill>
                  <a:srgbClr val="000000"/>
                </a:solidFill>
                <a:latin typeface="Lato"/>
              </a:rPr>
              <a:t>nfe</a:t>
            </a:r>
            <a:r>
              <a:rPr lang="tr-TR" altLang="tr-TR" sz="1800" dirty="0" err="1">
                <a:solidFill>
                  <a:srgbClr val="000000"/>
                </a:solidFill>
                <a:latin typeface="Lato"/>
              </a:rPr>
              <a:t>ks</a:t>
            </a:r>
            <a:r>
              <a:rPr lang="en-US" altLang="tr-TR" sz="1800" dirty="0" err="1">
                <a:solidFill>
                  <a:srgbClr val="000000"/>
                </a:solidFill>
                <a:latin typeface="Lato"/>
              </a:rPr>
              <a:t>i</a:t>
            </a:r>
            <a:r>
              <a:rPr lang="tr-TR" altLang="tr-TR" sz="1800" dirty="0">
                <a:solidFill>
                  <a:srgbClr val="000000"/>
                </a:solidFill>
                <a:latin typeface="Lato"/>
              </a:rPr>
              <a:t>y</a:t>
            </a:r>
            <a:r>
              <a:rPr lang="en-US" altLang="tr-TR" sz="1800" dirty="0">
                <a:solidFill>
                  <a:srgbClr val="000000"/>
                </a:solidFill>
                <a:latin typeface="Lato"/>
              </a:rPr>
              <a:t>on</a:t>
            </a:r>
            <a:r>
              <a:rPr lang="tr-TR" altLang="tr-TR" sz="1800" dirty="0">
                <a:solidFill>
                  <a:srgbClr val="000000"/>
                </a:solidFill>
                <a:latin typeface="Lato"/>
              </a:rPr>
              <a:t>u bulunan ve ü</a:t>
            </a:r>
            <a:r>
              <a:rPr lang="en-US" altLang="tr-TR" sz="1800" dirty="0" err="1">
                <a:solidFill>
                  <a:srgbClr val="000000"/>
                </a:solidFill>
                <a:latin typeface="Lato"/>
              </a:rPr>
              <a:t>rin</a:t>
            </a:r>
            <a:r>
              <a:rPr lang="tr-TR" altLang="tr-TR" sz="1800" dirty="0">
                <a:solidFill>
                  <a:srgbClr val="000000"/>
                </a:solidFill>
                <a:latin typeface="Lato"/>
              </a:rPr>
              <a:t>er</a:t>
            </a:r>
            <a:r>
              <a:rPr lang="en-US" altLang="tr-TR" sz="1800" dirty="0">
                <a:solidFill>
                  <a:srgbClr val="000000"/>
                </a:solidFill>
                <a:latin typeface="Lato"/>
              </a:rPr>
              <a:t> </a:t>
            </a:r>
            <a:r>
              <a:rPr lang="tr-TR" altLang="tr-TR" sz="1800" dirty="0">
                <a:solidFill>
                  <a:srgbClr val="000000"/>
                </a:solidFill>
                <a:latin typeface="Lato"/>
              </a:rPr>
              <a:t>k</a:t>
            </a:r>
            <a:r>
              <a:rPr lang="en-US" altLang="tr-TR" sz="1800" dirty="0" err="1">
                <a:solidFill>
                  <a:srgbClr val="000000"/>
                </a:solidFill>
                <a:latin typeface="Lato"/>
              </a:rPr>
              <a:t>ateter</a:t>
            </a:r>
            <a:r>
              <a:rPr lang="tr-TR" altLang="tr-TR" sz="1800" dirty="0">
                <a:solidFill>
                  <a:srgbClr val="000000"/>
                </a:solidFill>
                <a:latin typeface="Lato"/>
              </a:rPr>
              <a:t> takılı hastalarda </a:t>
            </a:r>
            <a:r>
              <a:rPr lang="tr-TR" altLang="tr-TR" sz="4000" dirty="0">
                <a:solidFill>
                  <a:srgbClr val="000000"/>
                </a:solidFill>
                <a:latin typeface="Lato"/>
              </a:rPr>
              <a:t>sadece </a:t>
            </a:r>
            <a:r>
              <a:rPr lang="tr-TR" altLang="tr-TR" sz="4000" dirty="0" err="1">
                <a:solidFill>
                  <a:srgbClr val="000000"/>
                </a:solidFill>
                <a:latin typeface="Lato"/>
              </a:rPr>
              <a:t>kateterin</a:t>
            </a:r>
            <a:r>
              <a:rPr lang="tr-TR" altLang="tr-TR" sz="4000" dirty="0">
                <a:solidFill>
                  <a:srgbClr val="000000"/>
                </a:solidFill>
                <a:latin typeface="Lato"/>
              </a:rPr>
              <a:t> çıkarılması bile </a:t>
            </a:r>
            <a:r>
              <a:rPr lang="en-US" altLang="tr-TR" sz="1800" dirty="0">
                <a:solidFill>
                  <a:srgbClr val="000000"/>
                </a:solidFill>
                <a:latin typeface="Lato"/>
              </a:rPr>
              <a:t> </a:t>
            </a:r>
            <a:r>
              <a:rPr lang="tr-TR" altLang="tr-TR" sz="1800" dirty="0">
                <a:solidFill>
                  <a:srgbClr val="000000"/>
                </a:solidFill>
                <a:latin typeface="Lato"/>
              </a:rPr>
              <a:t>enfeksiyondan kurtarabiliyor</a:t>
            </a:r>
            <a:endParaRPr lang="en-US" altLang="tr-TR" sz="1800" dirty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406080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FC849A-14B0-44A3-A1A7-DA64EB0D0F5F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tr-TR" sz="1400"/>
          </a:p>
        </p:txBody>
      </p:sp>
      <p:pic>
        <p:nvPicPr>
          <p:cNvPr id="104451" name="Picture 8" descr="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4765"/>
            <a:ext cx="1905000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2" name="Picture 6" descr="Image result for vancomycin adverse effects red m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2543122"/>
            <a:ext cx="6985000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3" name="Metin kutusu 5"/>
          <p:cNvSpPr txBox="1">
            <a:spLocks noChangeArrowheads="1"/>
          </p:cNvSpPr>
          <p:nvPr/>
        </p:nvSpPr>
        <p:spPr bwMode="auto">
          <a:xfrm>
            <a:off x="2484438" y="-55563"/>
            <a:ext cx="506581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400">
                <a:latin typeface="Bahnschrift SemiBold" panose="020B0502040204020203" pitchFamily="34" charset="0"/>
              </a:rPr>
              <a:t>ADVERSE EFFECTS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2403935" y="1028395"/>
            <a:ext cx="19156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dirty="0" err="1" smtClean="0"/>
              <a:t>Ototoksik</a:t>
            </a:r>
            <a:endParaRPr lang="tr-TR" sz="2400" dirty="0" smtClean="0"/>
          </a:p>
          <a:p>
            <a:r>
              <a:rPr lang="tr-TR" sz="2400" dirty="0" smtClean="0"/>
              <a:t>NEFROTOKSİK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7357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>
            <a:extLst>
              <a:ext uri="{FF2B5EF4-FFF2-40B4-BE49-F238E27FC236}">
                <a16:creationId xmlns:a16="http://schemas.microsoft.com/office/drawing/2014/main" id="{496F5E78-1E9E-4E29-92EC-1772F863E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8765" y="2071690"/>
            <a:ext cx="3559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2800" i="1" dirty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Basitrasin (Thiocilline®)</a:t>
            </a:r>
            <a:endParaRPr lang="en-US" sz="2800" i="1" dirty="0">
              <a:solidFill>
                <a:schemeClr val="accent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05475" name="TextBox 7"/>
          <p:cNvSpPr txBox="1">
            <a:spLocks noChangeArrowheads="1"/>
          </p:cNvSpPr>
          <p:nvPr/>
        </p:nvSpPr>
        <p:spPr bwMode="auto">
          <a:xfrm>
            <a:off x="1528763" y="2643190"/>
            <a:ext cx="55435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 err="1">
                <a:latin typeface="Calibri" panose="020F0502020204030204" pitchFamily="34" charset="0"/>
                <a:cs typeface="Arial" panose="020B0604020202020204" pitchFamily="34" charset="0"/>
              </a:rPr>
              <a:t>Nefrotoksik</a:t>
            </a:r>
            <a:r>
              <a:rPr lang="tr-TR" altLang="tr-TR" sz="2800" dirty="0">
                <a:latin typeface="Calibri" panose="020F0502020204030204" pitchFamily="34" charset="0"/>
                <a:cs typeface="Arial" panose="020B0604020202020204" pitchFamily="34" charset="0"/>
              </a:rPr>
              <a:t> olduğundan sadece lokal</a:t>
            </a:r>
            <a:endParaRPr lang="tr-TR" altLang="tr-TR" sz="1800" dirty="0">
              <a:latin typeface="Calibri" panose="020F0502020204030204" pitchFamily="34" charset="0"/>
            </a:endParaRPr>
          </a:p>
        </p:txBody>
      </p:sp>
      <p:sp>
        <p:nvSpPr>
          <p:cNvPr id="105476" name="TextBox 8"/>
          <p:cNvSpPr txBox="1">
            <a:spLocks noChangeArrowheads="1"/>
          </p:cNvSpPr>
          <p:nvPr/>
        </p:nvSpPr>
        <p:spPr bwMode="auto">
          <a:xfrm>
            <a:off x="214315" y="3429000"/>
            <a:ext cx="89360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i="1">
                <a:solidFill>
                  <a:srgbClr val="008000"/>
                </a:solidFill>
                <a:latin typeface="Calibri" panose="020F0502020204030204" pitchFamily="34" charset="0"/>
              </a:rPr>
              <a:t>Sikloserin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latin typeface="Calibri" panose="020F0502020204030204" pitchFamily="34" charset="0"/>
                <a:cs typeface="Arial" panose="020B0604020202020204" pitchFamily="34" charset="0"/>
              </a:rPr>
              <a:t>Nörotoksik olduğundan yalnızca öteki antitüberküloz ilaçlara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latin typeface="Calibri" panose="020F0502020204030204" pitchFamily="34" charset="0"/>
                <a:cs typeface="Arial" panose="020B0604020202020204" pitchFamily="34" charset="0"/>
              </a:rPr>
              <a:t>dirençli tüberkülozda</a:t>
            </a:r>
          </a:p>
        </p:txBody>
      </p:sp>
      <p:sp>
        <p:nvSpPr>
          <p:cNvPr id="105477" name="TextBox 9"/>
          <p:cNvSpPr txBox="1">
            <a:spLocks noChangeArrowheads="1"/>
          </p:cNvSpPr>
          <p:nvPr/>
        </p:nvSpPr>
        <p:spPr bwMode="auto">
          <a:xfrm>
            <a:off x="1428750" y="5118100"/>
            <a:ext cx="52149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FF33CC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Fosfomisin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latin typeface="Calibri" panose="020F0502020204030204" pitchFamily="34" charset="0"/>
              </a:rPr>
              <a:t>Üriner sistem enfeksiyonlarında</a:t>
            </a:r>
          </a:p>
        </p:txBody>
      </p:sp>
      <p:sp>
        <p:nvSpPr>
          <p:cNvPr id="105478" name="TextBox 5"/>
          <p:cNvSpPr txBox="1">
            <a:spLocks noChangeArrowheads="1"/>
          </p:cNvSpPr>
          <p:nvPr/>
        </p:nvSpPr>
        <p:spPr bwMode="auto">
          <a:xfrm>
            <a:off x="500065" y="214313"/>
            <a:ext cx="84867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 err="1">
                <a:solidFill>
                  <a:srgbClr val="9900FF"/>
                </a:solidFill>
                <a:latin typeface="Calibri" panose="020F0502020204030204" pitchFamily="34" charset="0"/>
              </a:rPr>
              <a:t>Daptomisin</a:t>
            </a:r>
            <a:endParaRPr lang="tr-TR" altLang="tr-TR" sz="2800" dirty="0">
              <a:solidFill>
                <a:srgbClr val="9900FF"/>
              </a:solidFill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tr-TR" altLang="tr-TR" sz="2800" dirty="0">
                <a:latin typeface="Calibri" panose="020F0502020204030204" pitchFamily="34" charset="0"/>
              </a:rPr>
              <a:t> </a:t>
            </a:r>
            <a:r>
              <a:rPr lang="tr-TR" altLang="tr-TR" sz="2800" dirty="0" err="1">
                <a:latin typeface="Calibri" panose="020F0502020204030204" pitchFamily="34" charset="0"/>
              </a:rPr>
              <a:t>Vankomisine</a:t>
            </a:r>
            <a:r>
              <a:rPr lang="tr-TR" altLang="tr-TR" sz="2800" dirty="0">
                <a:latin typeface="Calibri" panose="020F0502020204030204" pitchFamily="34" charset="0"/>
              </a:rPr>
              <a:t> benziyor, etki mekanizması belli değil ama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 dirty="0">
                <a:latin typeface="Calibri" panose="020F0502020204030204" pitchFamily="34" charset="0"/>
              </a:rPr>
              <a:t>hücre </a:t>
            </a:r>
            <a:r>
              <a:rPr lang="tr-TR" altLang="tr-TR" sz="2800" dirty="0" err="1">
                <a:latin typeface="Calibri" panose="020F0502020204030204" pitchFamily="34" charset="0"/>
              </a:rPr>
              <a:t>membranına</a:t>
            </a:r>
            <a:r>
              <a:rPr lang="tr-TR" altLang="tr-TR" sz="2800" dirty="0">
                <a:latin typeface="Calibri" panose="020F0502020204030204" pitchFamily="34" charset="0"/>
              </a:rPr>
              <a:t> bağlanıyor</a:t>
            </a:r>
            <a:endParaRPr lang="en-US" altLang="tr-TR" sz="2800" dirty="0">
              <a:latin typeface="Calibri" panose="020F0502020204030204" pitchFamily="34" charset="0"/>
            </a:endParaRPr>
          </a:p>
        </p:txBody>
      </p:sp>
      <p:sp>
        <p:nvSpPr>
          <p:cNvPr id="105479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2474D8B-5969-495F-916B-F7FEEB94D171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tr-TR" sz="1400"/>
          </a:p>
        </p:txBody>
      </p:sp>
    </p:spTree>
    <p:extLst>
      <p:ext uri="{BB962C8B-B14F-4D97-AF65-F5344CB8AC3E}">
        <p14:creationId xmlns:p14="http://schemas.microsoft.com/office/powerpoint/2010/main" val="8821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CE9FC4-F489-4CA3-A819-F1DDA13401F1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tr-TR" sz="1400"/>
          </a:p>
        </p:txBody>
      </p:sp>
      <p:pic>
        <p:nvPicPr>
          <p:cNvPr id="88067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981" y="0"/>
            <a:ext cx="3384274" cy="335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8" name="Dikdörtgen 5"/>
          <p:cNvSpPr>
            <a:spLocks noChangeArrowheads="1"/>
          </p:cNvSpPr>
          <p:nvPr/>
        </p:nvSpPr>
        <p:spPr bwMode="auto">
          <a:xfrm>
            <a:off x="199695" y="504496"/>
            <a:ext cx="45720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i="1" dirty="0" err="1">
                <a:solidFill>
                  <a:srgbClr val="0070C0"/>
                </a:solidFill>
                <a:latin typeface="Calibri" panose="020F0502020204030204" pitchFamily="34" charset="0"/>
              </a:rPr>
              <a:t>İ</a:t>
            </a:r>
            <a:r>
              <a:rPr lang="tr-TR" altLang="tr-TR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mipenem</a:t>
            </a:r>
            <a:r>
              <a:rPr lang="tr-TR" altLang="tr-TR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/</a:t>
            </a:r>
            <a:r>
              <a:rPr lang="tr-TR" altLang="tr-TR" i="1" dirty="0" err="1" smtClean="0">
                <a:solidFill>
                  <a:srgbClr val="FF33CC"/>
                </a:solidFill>
                <a:latin typeface="Calibri" panose="020F0502020204030204" pitchFamily="34" charset="0"/>
              </a:rPr>
              <a:t>silastatin</a:t>
            </a:r>
            <a:endParaRPr lang="tr-TR" altLang="tr-TR" dirty="0"/>
          </a:p>
        </p:txBody>
      </p:sp>
      <p:sp>
        <p:nvSpPr>
          <p:cNvPr id="7" name="Dikdörtgen 6"/>
          <p:cNvSpPr/>
          <p:nvPr/>
        </p:nvSpPr>
        <p:spPr>
          <a:xfrm>
            <a:off x="0" y="875595"/>
            <a:ext cx="877000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defRPr/>
            </a:pPr>
            <a:endParaRPr lang="tr-TR" altLang="tr-TR" sz="3200" i="1" dirty="0" smtClean="0">
              <a:solidFill>
                <a:srgbClr val="FF33CC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3200" i="1" dirty="0" err="1" smtClean="0">
                <a:solidFill>
                  <a:srgbClr val="FF33CC"/>
                </a:solidFill>
                <a:latin typeface="Calibri" panose="020F0502020204030204" pitchFamily="34" charset="0"/>
              </a:rPr>
              <a:t>İmipenem</a:t>
            </a:r>
            <a:r>
              <a:rPr lang="tr-TR" altLang="tr-TR" sz="32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 smtClean="0">
                <a:solidFill>
                  <a:srgbClr val="FF33CC"/>
                </a:solidFill>
                <a:latin typeface="Calibri" panose="020F0502020204030204" pitchFamily="34" charset="0"/>
              </a:rPr>
              <a:t>renal</a:t>
            </a:r>
            <a:r>
              <a:rPr lang="tr-TR" altLang="tr-TR" sz="32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 smtClean="0">
                <a:solidFill>
                  <a:srgbClr val="FF33CC"/>
                </a:solidFill>
                <a:latin typeface="Calibri" panose="020F0502020204030204" pitchFamily="34" charset="0"/>
              </a:rPr>
              <a:t>dehidropeptidazla</a:t>
            </a:r>
            <a:r>
              <a:rPr lang="tr-TR" altLang="tr-TR" sz="32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3200" i="1" dirty="0" err="1" smtClean="0">
                <a:solidFill>
                  <a:srgbClr val="FF33CC"/>
                </a:solidFill>
                <a:latin typeface="Calibri" panose="020F0502020204030204" pitchFamily="34" charset="0"/>
              </a:rPr>
              <a:t>inaktive</a:t>
            </a:r>
            <a:r>
              <a:rPr lang="tr-TR" altLang="tr-TR" sz="32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 ediliyor</a:t>
            </a:r>
            <a:endParaRPr lang="tr-TR" altLang="tr-TR" sz="3200" i="1" dirty="0">
              <a:solidFill>
                <a:srgbClr val="FF33CC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tr-TR" altLang="tr-TR" sz="3200" i="1" u="sng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Silastatin</a:t>
            </a:r>
            <a:r>
              <a:rPr lang="tr-TR" altLang="tr-TR" sz="3200" i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, </a:t>
            </a:r>
            <a:endParaRPr lang="tr-TR" altLang="tr-TR" sz="3200" i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defRPr/>
            </a:pPr>
            <a:r>
              <a:rPr lang="tr-TR" altLang="tr-TR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renal</a:t>
            </a:r>
            <a:r>
              <a:rPr lang="tr-TR" altLang="tr-TR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dehidropeptidazı</a:t>
            </a:r>
            <a:r>
              <a:rPr lang="tr-TR" altLang="tr-TR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inhibe</a:t>
            </a:r>
            <a:r>
              <a:rPr lang="tr-TR" altLang="tr-TR" sz="3200" i="1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</a:rPr>
              <a:t>ediyor ve ilacın vücutta kalma süresini uzatıyor</a:t>
            </a:r>
            <a:endParaRPr lang="tr-TR" altLang="tr-TR" sz="3200" i="1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defRPr/>
            </a:pPr>
            <a:endParaRPr lang="tr-TR" altLang="tr-TR" sz="3200" i="1" dirty="0" smtClean="0">
              <a:solidFill>
                <a:srgbClr val="9900FF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defRPr/>
            </a:pPr>
            <a:endParaRPr lang="tr-TR" altLang="tr-TR" sz="3200" i="1" dirty="0" smtClean="0">
              <a:solidFill>
                <a:srgbClr val="9900FF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78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AF4306-2E5B-4129-996B-A7482815F108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tr-TR" sz="1400"/>
          </a:p>
        </p:txBody>
      </p:sp>
      <p:pic>
        <p:nvPicPr>
          <p:cNvPr id="89091" name="Resi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09" b="19443"/>
          <a:stretch>
            <a:fillRect/>
          </a:stretch>
        </p:blipFill>
        <p:spPr bwMode="auto">
          <a:xfrm>
            <a:off x="827091" y="236541"/>
            <a:ext cx="4654526" cy="3126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2" name="Dikdörtgen 4"/>
          <p:cNvSpPr>
            <a:spLocks noChangeArrowheads="1"/>
          </p:cNvSpPr>
          <p:nvPr/>
        </p:nvSpPr>
        <p:spPr bwMode="auto">
          <a:xfrm>
            <a:off x="168877" y="3592734"/>
            <a:ext cx="8845550" cy="31700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0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Öteki </a:t>
            </a:r>
            <a:r>
              <a:rPr lang="tr-TR" altLang="tr-TR" sz="4000" dirty="0" err="1">
                <a:solidFill>
                  <a:srgbClr val="000000"/>
                </a:solidFill>
                <a:latin typeface="Bahnschrift SemiBold" panose="020B0502040204020203" pitchFamily="34" charset="0"/>
              </a:rPr>
              <a:t>karbapenemlere</a:t>
            </a:r>
            <a:r>
              <a:rPr lang="tr-TR" altLang="tr-TR" sz="40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 kıyasla </a:t>
            </a:r>
            <a:r>
              <a:rPr lang="en-US" altLang="tr-TR" sz="40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 </a:t>
            </a:r>
            <a:r>
              <a:rPr lang="en-US" altLang="tr-TR" sz="40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ertapenem</a:t>
            </a:r>
            <a:r>
              <a:rPr lang="tr-TR" altLang="tr-TR" sz="40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in</a:t>
            </a:r>
            <a:r>
              <a:rPr lang="en-US" altLang="tr-TR" sz="40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 </a:t>
            </a:r>
            <a:r>
              <a:rPr lang="tr-TR" altLang="tr-TR" sz="4000" dirty="0">
                <a:solidFill>
                  <a:srgbClr val="000000"/>
                </a:solidFill>
                <a:latin typeface="Bahnschrift SemiBold" panose="020B0502040204020203" pitchFamily="34" charset="0"/>
              </a:rPr>
              <a:t>en önemli üstünlüğü uzun yarılanma ömrü ve günde tek doz uygulanabilmesi </a:t>
            </a:r>
            <a:endParaRPr lang="tr-TR" altLang="tr-TR" sz="4000" dirty="0" smtClean="0">
              <a:solidFill>
                <a:srgbClr val="000000"/>
              </a:solidFill>
              <a:latin typeface="Bahnschrift SemiBold" panose="020B0502040204020203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4000" dirty="0" smtClean="0">
                <a:solidFill>
                  <a:srgbClr val="000000"/>
                </a:solidFill>
                <a:latin typeface="Bahnschrift SemiBold" panose="020B0502040204020203" pitchFamily="34" charset="0"/>
              </a:rPr>
              <a:t>im/iv (</a:t>
            </a:r>
            <a:r>
              <a:rPr lang="tr-TR" altLang="tr-TR" sz="4000" dirty="0" smtClean="0">
                <a:solidFill>
                  <a:srgbClr val="FF0000"/>
                </a:solidFill>
                <a:latin typeface="Bahnschrift SemiBold" panose="020B0502040204020203" pitchFamily="34" charset="0"/>
              </a:rPr>
              <a:t>dikkat: </a:t>
            </a:r>
            <a:r>
              <a:rPr lang="tr-TR" altLang="tr-TR" sz="4000" dirty="0" smtClean="0">
                <a:latin typeface="Bahnschrift SemiBold" panose="020B0502040204020203" pitchFamily="34" charset="0"/>
              </a:rPr>
              <a:t>im uygulama! </a:t>
            </a:r>
            <a:r>
              <a:rPr lang="tr-TR" altLang="tr-TR" sz="4000" dirty="0" smtClean="0">
                <a:solidFill>
                  <a:srgbClr val="000000"/>
                </a:solidFill>
                <a:latin typeface="Bahnschrift SemiBold" panose="020B0502040204020203" pitchFamily="34" charset="0"/>
              </a:rPr>
              <a:t>) </a:t>
            </a:r>
            <a:endParaRPr lang="tr-TR" altLang="tr-TR" sz="4000" dirty="0">
              <a:latin typeface="Bahnschrift SemiBol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0565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7F709F0-094A-4C82-B187-C89D81A2FFDB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tr-TR" sz="1400"/>
          </a:p>
        </p:txBody>
      </p:sp>
      <p:sp>
        <p:nvSpPr>
          <p:cNvPr id="5" name="Dikdörtgen 4"/>
          <p:cNvSpPr/>
          <p:nvPr/>
        </p:nvSpPr>
        <p:spPr>
          <a:xfrm>
            <a:off x="250825" y="836615"/>
            <a:ext cx="8716810" cy="5816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Diğer ilaçlara dirençli mikroorganizma enfeksiyonlarında  </a:t>
            </a:r>
          </a:p>
          <a:p>
            <a:pPr>
              <a:lnSpc>
                <a:spcPct val="150000"/>
              </a:lnSpc>
              <a:spcBef>
                <a:spcPct val="0"/>
              </a:spcBef>
              <a:defRPr/>
            </a:pPr>
            <a:r>
              <a:rPr lang="tr-TR" altLang="tr-TR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 Örnek: P. </a:t>
            </a:r>
            <a:r>
              <a:rPr lang="tr-TR" altLang="tr-TR" sz="2800" b="1" dirty="0" err="1">
                <a:solidFill>
                  <a:srgbClr val="002060"/>
                </a:solidFill>
                <a:latin typeface="Calibri" panose="020F0502020204030204" pitchFamily="34" charset="0"/>
              </a:rPr>
              <a:t>aeruginosa</a:t>
            </a:r>
            <a:r>
              <a:rPr lang="tr-TR" altLang="tr-TR" sz="2800" dirty="0">
                <a:solidFill>
                  <a:srgbClr val="002060"/>
                </a:solidFill>
                <a:latin typeface="Calibri" panose="020F0502020204030204" pitchFamily="34" charset="0"/>
              </a:rPr>
              <a:t> (</a:t>
            </a:r>
            <a:r>
              <a:rPr lang="tr-TR" altLang="tr-TR" sz="2800" dirty="0" err="1">
                <a:solidFill>
                  <a:srgbClr val="002060"/>
                </a:solidFill>
                <a:latin typeface="Calibri" panose="020F0502020204030204" pitchFamily="34" charset="0"/>
              </a:rPr>
              <a:t>ertapenem</a:t>
            </a:r>
            <a:r>
              <a:rPr lang="tr-TR" altLang="tr-TR" sz="2800" dirty="0">
                <a:solidFill>
                  <a:srgbClr val="002060"/>
                </a:solidFill>
                <a:latin typeface="Calibri" panose="020F0502020204030204" pitchFamily="34" charset="0"/>
              </a:rPr>
              <a:t> hariç</a:t>
            </a:r>
            <a:r>
              <a:rPr lang="tr-TR" altLang="tr-TR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)</a:t>
            </a:r>
            <a:endParaRPr lang="tr-TR" altLang="tr-TR" sz="2800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32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Karma 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aerobik/anaerobik enfeksiyonlar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ESBL üreten organizmaların neden olduğu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enfeksiyonlar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İntraabdominal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 enfeksiyonlar 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Nozokomiyal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enfeksiyonlar, 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febril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FF33CC"/>
                </a:solidFill>
                <a:latin typeface="Calibri" panose="020F0502020204030204" pitchFamily="34" charset="0"/>
              </a:rPr>
              <a:t>nötropeni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için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tr-TR" altLang="tr-TR" sz="32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imipenem</a:t>
            </a:r>
            <a:r>
              <a:rPr lang="tr-TR" altLang="tr-TR" sz="32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/</a:t>
            </a:r>
            <a:r>
              <a:rPr lang="tr-TR" altLang="tr-TR" sz="3200" i="1" dirty="0" err="1" smtClean="0">
                <a:solidFill>
                  <a:srgbClr val="FF33CC"/>
                </a:solidFill>
                <a:latin typeface="Calibri" panose="020F0502020204030204" pitchFamily="34" charset="0"/>
              </a:rPr>
              <a:t>silastatin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, </a:t>
            </a: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m</a:t>
            </a:r>
            <a:r>
              <a:rPr lang="tr-TR" altLang="tr-TR" sz="32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eropenem</a:t>
            </a:r>
            <a:r>
              <a:rPr lang="tr-TR" altLang="tr-TR" sz="3200" i="1" dirty="0">
                <a:solidFill>
                  <a:srgbClr val="0070C0"/>
                </a:solidFill>
                <a:latin typeface="Calibri" panose="020F0502020204030204" pitchFamily="34" charset="0"/>
              </a:rPr>
              <a:t>,</a:t>
            </a:r>
            <a:r>
              <a:rPr lang="tr-TR" altLang="tr-TR" sz="3200" i="1" dirty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r>
              <a:rPr lang="tr-TR" altLang="tr-TR" sz="3200" i="1" dirty="0" err="1">
                <a:solidFill>
                  <a:srgbClr val="0070C0"/>
                </a:solidFill>
                <a:latin typeface="Calibri" panose="020F0502020204030204" pitchFamily="34" charset="0"/>
              </a:rPr>
              <a:t>d</a:t>
            </a:r>
            <a:r>
              <a:rPr lang="tr-TR" altLang="tr-TR" sz="32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oripenem</a:t>
            </a:r>
            <a:r>
              <a:rPr lang="tr-TR" altLang="tr-TR" sz="3200" i="1" dirty="0" smtClean="0">
                <a:solidFill>
                  <a:srgbClr val="FF33CC"/>
                </a:solidFill>
                <a:latin typeface="Calibri" panose="020F0502020204030204" pitchFamily="34" charset="0"/>
              </a:rPr>
              <a:t> </a:t>
            </a:r>
            <a:endParaRPr lang="tr-TR" altLang="tr-TR" sz="3200" i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  <p:sp>
        <p:nvSpPr>
          <p:cNvPr id="91140" name="Metin kutusu 4"/>
          <p:cNvSpPr txBox="1">
            <a:spLocks noChangeArrowheads="1"/>
          </p:cNvSpPr>
          <p:nvPr/>
        </p:nvSpPr>
        <p:spPr bwMode="auto">
          <a:xfrm>
            <a:off x="0" y="2"/>
            <a:ext cx="7964488" cy="830263"/>
          </a:xfrm>
          <a:prstGeom prst="rect">
            <a:avLst/>
          </a:pr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4800">
                <a:solidFill>
                  <a:schemeClr val="bg1"/>
                </a:solidFill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What are they good for?</a:t>
            </a:r>
            <a:endParaRPr lang="en-US" altLang="tr-TR" sz="4800">
              <a:solidFill>
                <a:schemeClr val="bg1"/>
              </a:solidFill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6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472965" y="231227"/>
            <a:ext cx="38620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3600" spc="300" dirty="0" err="1" smtClean="0">
                <a:latin typeface="Arial Rounded MT Bold" panose="020F0704030504030204" pitchFamily="34" charset="0"/>
              </a:rPr>
              <a:t>Advers</a:t>
            </a:r>
            <a:r>
              <a:rPr lang="tr-TR" sz="3600" spc="300" dirty="0" smtClean="0">
                <a:latin typeface="Arial Rounded MT Bold" panose="020F0704030504030204" pitchFamily="34" charset="0"/>
              </a:rPr>
              <a:t> Etkiler</a:t>
            </a:r>
            <a:endParaRPr lang="en-US" sz="3600" spc="300" dirty="0">
              <a:latin typeface="Arial Rounded MT Bold" panose="020F0704030504030204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57656" y="4251465"/>
            <a:ext cx="8765628" cy="58477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457200" lvl="0" indent="-457200">
              <a:defRPr/>
            </a:pPr>
            <a:r>
              <a:rPr lang="tr-TR" altLang="tr-TR" sz="3200" i="1" dirty="0">
                <a:solidFill>
                  <a:srgbClr val="9900FF"/>
                </a:solidFill>
                <a:latin typeface="Calibri" panose="020F0502020204030204" pitchFamily="34" charset="0"/>
              </a:rPr>
              <a:t>Tutarıklara neden olabiliyorlar (</a:t>
            </a:r>
            <a:r>
              <a:rPr lang="tr-TR" altLang="tr-TR" sz="3200" i="1" dirty="0" smtClean="0">
                <a:solidFill>
                  <a:srgbClr val="9900FF"/>
                </a:solidFill>
                <a:latin typeface="Calibri" panose="020F0502020204030204" pitchFamily="34" charset="0"/>
              </a:rPr>
              <a:t>özellikle IMIPENEM</a:t>
            </a:r>
            <a:r>
              <a:rPr lang="tr-TR" altLang="tr-TR" sz="3200" i="1" dirty="0">
                <a:solidFill>
                  <a:srgbClr val="9900FF"/>
                </a:solidFill>
                <a:latin typeface="Calibri" panose="020F0502020204030204" pitchFamily="34" charset="0"/>
              </a:rPr>
              <a:t>)</a:t>
            </a:r>
            <a:endParaRPr lang="tr-TR" altLang="tr-TR" sz="3200" i="1" dirty="0">
              <a:solidFill>
                <a:srgbClr val="9900FF"/>
              </a:solidFill>
              <a:latin typeface="Calibri" panose="020F050202020403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933997" y="1204477"/>
            <a:ext cx="5421036" cy="3046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32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Bulantı, kusma, </a:t>
            </a:r>
            <a:r>
              <a:rPr lang="tr-TR" altLang="tr-TR" sz="32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diyare</a:t>
            </a:r>
            <a:endParaRPr lang="tr-TR" altLang="tr-TR" sz="3200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32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Cilt reaksiyonları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tr-TR" altLang="tr-TR" sz="3200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Uygulama yerinde </a:t>
            </a:r>
            <a:r>
              <a:rPr lang="tr-TR" altLang="tr-TR" sz="3200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irritasyon</a:t>
            </a:r>
            <a:endParaRPr lang="tr-TR" altLang="tr-TR" sz="3200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tr-TR" altLang="tr-TR" sz="3200" i="1" dirty="0">
              <a:solidFill>
                <a:srgbClr val="FF33CC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630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4"/>
          <p:cNvSpPr txBox="1">
            <a:spLocks noChangeArrowheads="1"/>
          </p:cNvSpPr>
          <p:nvPr/>
        </p:nvSpPr>
        <p:spPr bwMode="auto">
          <a:xfrm>
            <a:off x="303213" y="84140"/>
            <a:ext cx="2265362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9900FF"/>
                </a:solidFill>
              </a:rPr>
              <a:t>Monobaktam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tr-TR" sz="2800">
              <a:solidFill>
                <a:srgbClr val="9900FF"/>
              </a:solidFill>
            </a:endParaRPr>
          </a:p>
        </p:txBody>
      </p:sp>
      <p:sp>
        <p:nvSpPr>
          <p:cNvPr id="30723" name="Text Box 10">
            <a:extLst>
              <a:ext uri="{FF2B5EF4-FFF2-40B4-BE49-F238E27FC236}">
                <a16:creationId xmlns:a16="http://schemas.microsoft.com/office/drawing/2014/main" id="{2495EBE4-478A-40C8-ACB6-538F5727E0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90" y="2890840"/>
            <a:ext cx="2270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tr-TR" sz="2800" i="1" spc="300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Aztreonam</a:t>
            </a:r>
            <a:endParaRPr lang="en-US" sz="2800" i="1" spc="300" dirty="0">
              <a:solidFill>
                <a:schemeClr val="bg1">
                  <a:lumMod val="50000"/>
                </a:schemeClr>
              </a:solidFill>
              <a:latin typeface="Arial" charset="0"/>
            </a:endParaRPr>
          </a:p>
        </p:txBody>
      </p:sp>
      <p:pic>
        <p:nvPicPr>
          <p:cNvPr id="92164" name="Picture 13" descr="mo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2" y="908050"/>
            <a:ext cx="20161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Slayt Numarası Yer Tutucusu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A18927E-166F-44B7-BCFB-2DC96007DF77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tr-TR" sz="1400"/>
          </a:p>
        </p:txBody>
      </p:sp>
      <p:pic>
        <p:nvPicPr>
          <p:cNvPr id="92166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025" y="84138"/>
            <a:ext cx="48577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475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ayt Numarası Yer Tutucusu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B4345BC-C7DD-4659-B7E2-18582E10D02B}" type="slidenum">
              <a:rPr lang="en-US" altLang="tr-TR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tr-TR" sz="1400"/>
          </a:p>
        </p:txBody>
      </p:sp>
      <p:sp>
        <p:nvSpPr>
          <p:cNvPr id="94211" name="Metin kutusu 4"/>
          <p:cNvSpPr txBox="1">
            <a:spLocks noChangeArrowheads="1"/>
          </p:cNvSpPr>
          <p:nvPr/>
        </p:nvSpPr>
        <p:spPr bwMode="auto">
          <a:xfrm>
            <a:off x="179388" y="115888"/>
            <a:ext cx="555607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36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Seftolozan-Tazobaktam</a:t>
            </a:r>
            <a:endParaRPr lang="tr-TR" altLang="tr-TR" sz="36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94212" name="Picture 2" descr="Image result for ceftoloza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81" r="2666" b="11801"/>
          <a:stretch>
            <a:fillRect/>
          </a:stretch>
        </p:blipFill>
        <p:spPr bwMode="auto">
          <a:xfrm>
            <a:off x="1116015" y="908052"/>
            <a:ext cx="6624637" cy="334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3" name="Dikdörtgen 6"/>
          <p:cNvSpPr>
            <a:spLocks noChangeArrowheads="1"/>
          </p:cNvSpPr>
          <p:nvPr/>
        </p:nvSpPr>
        <p:spPr bwMode="auto">
          <a:xfrm>
            <a:off x="153988" y="4044952"/>
            <a:ext cx="9074150" cy="2678113"/>
          </a:xfrm>
          <a:prstGeom prst="rect">
            <a:avLst/>
          </a:prstGeom>
          <a:solidFill>
            <a:schemeClr val="bg2">
              <a:alpha val="59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 b="1" dirty="0" smtClean="0"/>
              <a:t>S</a:t>
            </a:r>
            <a:r>
              <a:rPr lang="en-US" altLang="tr-TR" sz="2800" b="1" dirty="0" err="1" smtClean="0"/>
              <a:t>eftolozan</a:t>
            </a:r>
            <a:r>
              <a:rPr lang="tr-TR" altLang="tr-TR" sz="2800" b="1" dirty="0" smtClean="0"/>
              <a:t> </a:t>
            </a:r>
            <a:r>
              <a:rPr lang="tr-TR" altLang="tr-TR" sz="2800" b="1" dirty="0"/>
              <a:t>yeni bir </a:t>
            </a:r>
            <a:r>
              <a:rPr lang="tr-TR" altLang="tr-TR" sz="2800" b="1" dirty="0" err="1"/>
              <a:t>sefalosporin</a:t>
            </a:r>
            <a:endParaRPr lang="tr-TR" altLang="tr-TR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/>
              <a:t>G</a:t>
            </a:r>
            <a:r>
              <a:rPr lang="en-US" altLang="tr-TR" sz="2800" dirty="0"/>
              <a:t>ram-</a:t>
            </a:r>
            <a:r>
              <a:rPr lang="en-US" altLang="tr-TR" sz="2800" dirty="0" err="1"/>
              <a:t>negati</a:t>
            </a:r>
            <a:r>
              <a:rPr lang="tr-TR" altLang="tr-TR" sz="2800" dirty="0" err="1"/>
              <a:t>flerin</a:t>
            </a:r>
            <a:r>
              <a:rPr lang="tr-TR" altLang="tr-TR" sz="2800" dirty="0"/>
              <a:t> neden olduğu ve konvansiyonel antibiyotiklere dirençli enfeksiyonlara karşı geliştirildi </a:t>
            </a:r>
            <a:r>
              <a:rPr lang="en-US" altLang="tr-TR" sz="2800" dirty="0"/>
              <a:t> </a:t>
            </a:r>
            <a:endParaRPr lang="tr-TR" altLang="tr-TR" sz="2800" dirty="0"/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/>
              <a:t>İdrar yolları enfeksiyonları, </a:t>
            </a:r>
            <a:r>
              <a:rPr lang="en-US" altLang="tr-TR" sz="2800" dirty="0" err="1"/>
              <a:t>intraabdominal</a:t>
            </a:r>
            <a:r>
              <a:rPr lang="en-US" altLang="tr-TR" sz="2800" dirty="0"/>
              <a:t> </a:t>
            </a:r>
            <a:r>
              <a:rPr lang="tr-TR" altLang="tr-TR" sz="2800" dirty="0"/>
              <a:t>e</a:t>
            </a:r>
            <a:r>
              <a:rPr lang="en-US" altLang="tr-TR" sz="2800" dirty="0" err="1"/>
              <a:t>nfe</a:t>
            </a:r>
            <a:r>
              <a:rPr lang="tr-TR" altLang="tr-TR" sz="2800" dirty="0" err="1"/>
              <a:t>ksiyonlar</a:t>
            </a:r>
            <a:r>
              <a:rPr lang="tr-TR" altLang="tr-TR" sz="2800" dirty="0"/>
              <a:t> ve solunum desteği kullanılmasından kaynaklanan </a:t>
            </a:r>
            <a:r>
              <a:rPr lang="tr-TR" altLang="tr-TR" sz="2800" dirty="0" err="1" smtClean="0"/>
              <a:t>pnömonide</a:t>
            </a:r>
            <a:r>
              <a:rPr lang="tr-TR" altLang="tr-TR" sz="2800" dirty="0" smtClean="0"/>
              <a:t> </a:t>
            </a:r>
            <a:r>
              <a:rPr lang="tr-TR" altLang="tr-TR" sz="2800" dirty="0"/>
              <a:t>kullanılıyor </a:t>
            </a:r>
          </a:p>
        </p:txBody>
      </p:sp>
    </p:spTree>
    <p:extLst>
      <p:ext uri="{BB962C8B-B14F-4D97-AF65-F5344CB8AC3E}">
        <p14:creationId xmlns:p14="http://schemas.microsoft.com/office/powerpoint/2010/main" val="11627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Image result for Meropenem-vaborbact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584200"/>
            <a:ext cx="6753225" cy="367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3610741" y="6131"/>
            <a:ext cx="534813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tr-TR" sz="3200" dirty="0" err="1" smtClean="0">
                <a:solidFill>
                  <a:srgbClr val="FF0000"/>
                </a:solidFill>
                <a:latin typeface="Arial Rounded MT Bold" panose="020F0704030504030204" pitchFamily="34" charset="0"/>
              </a:rPr>
              <a:t>Meropenem-Vaborbaktam</a:t>
            </a:r>
            <a:endParaRPr lang="tr-TR" sz="32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7284" name="Dikdörtgen 5"/>
          <p:cNvSpPr>
            <a:spLocks noChangeArrowheads="1"/>
          </p:cNvSpPr>
          <p:nvPr/>
        </p:nvSpPr>
        <p:spPr bwMode="auto">
          <a:xfrm>
            <a:off x="85506" y="2862373"/>
            <a:ext cx="8785225" cy="3908425"/>
          </a:xfrm>
          <a:prstGeom prst="rect">
            <a:avLst/>
          </a:prstGeom>
          <a:solidFill>
            <a:schemeClr val="bg2">
              <a:alpha val="51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Vaborbaktam</a:t>
            </a:r>
            <a:r>
              <a:rPr lang="tr-TR" altLang="tr-T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altLang="tr-TR" sz="2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yeni </a:t>
            </a:r>
            <a:r>
              <a:rPr lang="tr-TR" altLang="tr-T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 geniş-spektrumlu beta-</a:t>
            </a:r>
            <a:r>
              <a:rPr lang="tr-TR" altLang="tr-TR" sz="28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laktamaz</a:t>
            </a:r>
            <a:r>
              <a:rPr lang="tr-TR" altLang="tr-T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inhibitörü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 err="1">
                <a:solidFill>
                  <a:srgbClr val="000000"/>
                </a:solidFill>
              </a:rPr>
              <a:t>class</a:t>
            </a:r>
            <a:r>
              <a:rPr lang="tr-TR" altLang="tr-TR" sz="2800" dirty="0">
                <a:solidFill>
                  <a:srgbClr val="000000"/>
                </a:solidFill>
              </a:rPr>
              <a:t> A </a:t>
            </a:r>
            <a:r>
              <a:rPr lang="tr-TR" altLang="tr-TR" sz="2800" dirty="0" err="1">
                <a:solidFill>
                  <a:srgbClr val="000000"/>
                </a:solidFill>
              </a:rPr>
              <a:t>karbapenemazları</a:t>
            </a:r>
            <a:r>
              <a:rPr lang="tr-TR" altLang="tr-TR" sz="2800" dirty="0">
                <a:solidFill>
                  <a:srgbClr val="000000"/>
                </a:solidFill>
              </a:rPr>
              <a:t> [</a:t>
            </a:r>
            <a:r>
              <a:rPr lang="tr-TR" altLang="tr-TR" sz="2800" i="1" dirty="0" smtClean="0">
                <a:solidFill>
                  <a:srgbClr val="000000"/>
                </a:solidFill>
              </a:rPr>
              <a:t>K</a:t>
            </a:r>
            <a:r>
              <a:rPr lang="tr-TR" altLang="tr-TR" sz="2800" i="1" dirty="0">
                <a:solidFill>
                  <a:srgbClr val="000000"/>
                </a:solidFill>
              </a:rPr>
              <a:t>. </a:t>
            </a:r>
            <a:r>
              <a:rPr lang="tr-TR" altLang="tr-TR" sz="2800" i="1" dirty="0" err="1">
                <a:solidFill>
                  <a:srgbClr val="000000"/>
                </a:solidFill>
              </a:rPr>
              <a:t>Pneumoniae</a:t>
            </a:r>
            <a:r>
              <a:rPr lang="tr-TR" altLang="tr-TR" sz="2800" i="1" dirty="0">
                <a:solidFill>
                  <a:srgbClr val="000000"/>
                </a:solidFill>
              </a:rPr>
              <a:t> </a:t>
            </a:r>
            <a:r>
              <a:rPr lang="tr-TR" altLang="tr-TR" sz="2800" i="1" dirty="0" err="1">
                <a:solidFill>
                  <a:srgbClr val="000000"/>
                </a:solidFill>
              </a:rPr>
              <a:t>k</a:t>
            </a:r>
            <a:r>
              <a:rPr lang="tr-TR" altLang="tr-TR" sz="2800" dirty="0" err="1">
                <a:solidFill>
                  <a:srgbClr val="000000"/>
                </a:solidFill>
              </a:rPr>
              <a:t>arbapenemazları</a:t>
            </a:r>
            <a:r>
              <a:rPr lang="tr-TR" altLang="tr-TR" sz="2800" dirty="0">
                <a:solidFill>
                  <a:srgbClr val="000000"/>
                </a:solidFill>
              </a:rPr>
              <a:t> </a:t>
            </a:r>
            <a:r>
              <a:rPr lang="tr-TR" altLang="tr-TR" sz="2800" dirty="0" smtClean="0">
                <a:solidFill>
                  <a:srgbClr val="000000"/>
                </a:solidFill>
              </a:rPr>
              <a:t>(KPC) dahil] </a:t>
            </a:r>
            <a:r>
              <a:rPr lang="tr-TR" altLang="tr-TR" sz="2800" dirty="0">
                <a:solidFill>
                  <a:srgbClr val="000000"/>
                </a:solidFill>
              </a:rPr>
              <a:t>etkin bir şekilde </a:t>
            </a:r>
            <a:r>
              <a:rPr lang="tr-TR" altLang="tr-TR" sz="2800" dirty="0" err="1">
                <a:solidFill>
                  <a:srgbClr val="000000"/>
                </a:solidFill>
              </a:rPr>
              <a:t>inhibe</a:t>
            </a:r>
            <a:r>
              <a:rPr lang="tr-TR" altLang="tr-TR" sz="2800" dirty="0">
                <a:solidFill>
                  <a:srgbClr val="000000"/>
                </a:solidFill>
              </a:rPr>
              <a:t> ediyor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tr-TR" altLang="tr-TR" sz="2800" dirty="0" err="1">
                <a:solidFill>
                  <a:srgbClr val="000000"/>
                </a:solidFill>
              </a:rPr>
              <a:t>class</a:t>
            </a:r>
            <a:r>
              <a:rPr lang="tr-TR" altLang="tr-TR" sz="2800" dirty="0">
                <a:solidFill>
                  <a:srgbClr val="000000"/>
                </a:solidFill>
              </a:rPr>
              <a:t> B ve D </a:t>
            </a:r>
            <a:r>
              <a:rPr lang="tr-TR" altLang="tr-TR" sz="2800" dirty="0" err="1">
                <a:solidFill>
                  <a:srgbClr val="000000"/>
                </a:solidFill>
              </a:rPr>
              <a:t>karbapenemazlarına</a:t>
            </a:r>
            <a:r>
              <a:rPr lang="tr-TR" altLang="tr-TR" sz="2800" dirty="0">
                <a:solidFill>
                  <a:srgbClr val="000000"/>
                </a:solidFill>
              </a:rPr>
              <a:t> (örnek, </a:t>
            </a:r>
            <a:r>
              <a:rPr lang="tr-TR" altLang="tr-TR" sz="2800" dirty="0" err="1">
                <a:solidFill>
                  <a:srgbClr val="000000"/>
                </a:solidFill>
              </a:rPr>
              <a:t>metallo</a:t>
            </a:r>
            <a:r>
              <a:rPr lang="tr-TR" altLang="tr-TR" sz="2800" dirty="0">
                <a:solidFill>
                  <a:srgbClr val="000000"/>
                </a:solidFill>
              </a:rPr>
              <a:t>-beta-</a:t>
            </a:r>
            <a:r>
              <a:rPr lang="tr-TR" altLang="tr-TR" sz="2800" dirty="0" err="1">
                <a:solidFill>
                  <a:srgbClr val="000000"/>
                </a:solidFill>
              </a:rPr>
              <a:t>laktamazlar</a:t>
            </a:r>
            <a:r>
              <a:rPr lang="tr-TR" altLang="tr-TR" sz="2800" dirty="0">
                <a:solidFill>
                  <a:srgbClr val="000000"/>
                </a:solidFill>
              </a:rPr>
              <a:t> ve OXA-tipi enzimlere) </a:t>
            </a:r>
            <a:r>
              <a:rPr lang="tr-TR" altLang="tr-TR" sz="4000" dirty="0">
                <a:solidFill>
                  <a:srgbClr val="FF0000"/>
                </a:solidFill>
              </a:rPr>
              <a:t>etkili değil</a:t>
            </a:r>
            <a:endParaRPr lang="tr-TR" altLang="tr-TR" sz="2800" dirty="0"/>
          </a:p>
        </p:txBody>
      </p:sp>
    </p:spTree>
    <p:extLst>
      <p:ext uri="{BB962C8B-B14F-4D97-AF65-F5344CB8AC3E}">
        <p14:creationId xmlns:p14="http://schemas.microsoft.com/office/powerpoint/2010/main" val="212170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5649</TotalTime>
  <Words>581</Words>
  <Application>Microsoft Office PowerPoint</Application>
  <PresentationFormat>Ekran Gösterisi (4:3)</PresentationFormat>
  <Paragraphs>119</Paragraphs>
  <Slides>22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10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22</vt:i4>
      </vt:variant>
    </vt:vector>
  </HeadingPairs>
  <TitlesOfParts>
    <vt:vector size="33" baseType="lpstr">
      <vt:lpstr>Arial</vt:lpstr>
      <vt:lpstr>Arial Rounded MT Bold</vt:lpstr>
      <vt:lpstr>Bahnschrift</vt:lpstr>
      <vt:lpstr>Bahnschrift SemiBold</vt:lpstr>
      <vt:lpstr>Bookman Old Style</vt:lpstr>
      <vt:lpstr>Calibri</vt:lpstr>
      <vt:lpstr>Calibri Light</vt:lpstr>
      <vt:lpstr>Consolas</vt:lpstr>
      <vt:lpstr>Lato</vt:lpstr>
      <vt:lpstr>Symbol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Windows Kullanıcısı</dc:creator>
  <cp:lastModifiedBy>Windows Kullanıcısı</cp:lastModifiedBy>
  <cp:revision>30</cp:revision>
  <dcterms:created xsi:type="dcterms:W3CDTF">2020-03-26T07:09:33Z</dcterms:created>
  <dcterms:modified xsi:type="dcterms:W3CDTF">2020-03-30T05:19:32Z</dcterms:modified>
</cp:coreProperties>
</file>