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541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F86F2EAA-EEAD-4D65-A15F-CF4D6D973754}" type="slidenum">
              <a:rPr lang="tr-TR" smtClean="0"/>
              <a:pPr/>
              <a:t>5</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92696"/>
            <a:ext cx="8229600" cy="360040"/>
          </a:xfrm>
        </p:spPr>
        <p:txBody>
          <a:bodyPr>
            <a:normAutofit fontScale="90000"/>
          </a:bodyPr>
          <a:lstStyle/>
          <a:p>
            <a:r>
              <a:rPr lang="tr-TR" sz="2600" b="1" dirty="0" smtClean="0"/>
              <a:t>İNGİLİZ YENİ DALGASI, İNGİLİZ ÖZGÜR SİNEMASI (FREE CINEMA)</a:t>
            </a:r>
            <a:r>
              <a:rPr lang="tr-TR" sz="2800" dirty="0" smtClean="0"/>
              <a:t/>
            </a:r>
            <a:br>
              <a:rPr lang="tr-TR" sz="2800" dirty="0" smtClean="0"/>
            </a:b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980728"/>
            <a:ext cx="8064896" cy="5688632"/>
          </a:xfrm>
        </p:spPr>
        <p:txBody>
          <a:bodyPr>
            <a:noAutofit/>
          </a:bodyPr>
          <a:lstStyle/>
          <a:p>
            <a:pPr lvl="0" algn="just"/>
            <a:r>
              <a:rPr lang="tr-TR" sz="2200" dirty="0" smtClean="0">
                <a:latin typeface="+mj-lt"/>
              </a:rPr>
              <a:t>1958-1964 yılları arasında etkili olan İngiliz Yeni Dalgası, Özgür Sinema’nın temsilcileri </a:t>
            </a:r>
            <a:r>
              <a:rPr lang="tr-TR" sz="2200" dirty="0" err="1" smtClean="0">
                <a:latin typeface="+mj-lt"/>
              </a:rPr>
              <a:t>Lindsay</a:t>
            </a:r>
            <a:r>
              <a:rPr lang="tr-TR" sz="2200" dirty="0" smtClean="0">
                <a:latin typeface="+mj-lt"/>
              </a:rPr>
              <a:t> </a:t>
            </a:r>
            <a:r>
              <a:rPr lang="tr-TR" sz="2200" dirty="0" err="1" smtClean="0">
                <a:latin typeface="+mj-lt"/>
              </a:rPr>
              <a:t>Anderson</a:t>
            </a:r>
            <a:r>
              <a:rPr lang="tr-TR" sz="2200" dirty="0" smtClean="0">
                <a:latin typeface="+mj-lt"/>
              </a:rPr>
              <a:t>, Karel </a:t>
            </a:r>
            <a:r>
              <a:rPr lang="tr-TR" sz="2200" dirty="0" err="1" smtClean="0">
                <a:latin typeface="+mj-lt"/>
              </a:rPr>
              <a:t>Reisz</a:t>
            </a:r>
            <a:r>
              <a:rPr lang="tr-TR" sz="2200" dirty="0" smtClean="0">
                <a:latin typeface="+mj-lt"/>
              </a:rPr>
              <a:t> ve </a:t>
            </a:r>
            <a:r>
              <a:rPr lang="tr-TR" sz="2200" dirty="0" err="1" smtClean="0">
                <a:latin typeface="+mj-lt"/>
              </a:rPr>
              <a:t>Tony</a:t>
            </a:r>
            <a:r>
              <a:rPr lang="tr-TR" sz="2200" dirty="0" smtClean="0">
                <a:latin typeface="+mj-lt"/>
              </a:rPr>
              <a:t> </a:t>
            </a:r>
            <a:r>
              <a:rPr lang="tr-TR" sz="2200" dirty="0" err="1" smtClean="0">
                <a:latin typeface="+mj-lt"/>
              </a:rPr>
              <a:t>Richardson</a:t>
            </a:r>
            <a:r>
              <a:rPr lang="tr-TR" sz="2200" dirty="0" smtClean="0">
                <a:latin typeface="+mj-lt"/>
              </a:rPr>
              <a:t> gibi muhalif sinemacı ve eleştirmenlerin öcülüğünde geliştirilmiştir. </a:t>
            </a:r>
          </a:p>
          <a:p>
            <a:pPr lvl="0" algn="just"/>
            <a:r>
              <a:rPr lang="tr-TR" sz="2200" dirty="0" smtClean="0">
                <a:latin typeface="+mj-lt"/>
              </a:rPr>
              <a:t>Bu yönetmenler İngiliz yeni dalgasından önce 1950’li yıllarda Özgür Sinema hareketini başlatmışlardır. Ticari sinemaya karşı çıkan </a:t>
            </a:r>
            <a:r>
              <a:rPr lang="tr-TR" sz="2200" dirty="0" err="1" smtClean="0">
                <a:latin typeface="+mj-lt"/>
              </a:rPr>
              <a:t>Lindsay</a:t>
            </a:r>
            <a:r>
              <a:rPr lang="tr-TR" sz="2200" dirty="0" smtClean="0">
                <a:latin typeface="+mj-lt"/>
              </a:rPr>
              <a:t> </a:t>
            </a:r>
            <a:r>
              <a:rPr lang="tr-TR" sz="2200" dirty="0" err="1" smtClean="0">
                <a:latin typeface="+mj-lt"/>
              </a:rPr>
              <a:t>Anderson</a:t>
            </a:r>
            <a:r>
              <a:rPr lang="tr-TR" sz="2200" dirty="0" smtClean="0">
                <a:latin typeface="+mj-lt"/>
              </a:rPr>
              <a:t>, </a:t>
            </a:r>
            <a:r>
              <a:rPr lang="tr-TR" sz="2200" dirty="0" err="1" smtClean="0">
                <a:latin typeface="+mj-lt"/>
              </a:rPr>
              <a:t>Tony</a:t>
            </a:r>
            <a:r>
              <a:rPr lang="tr-TR" sz="2200" dirty="0" smtClean="0">
                <a:latin typeface="+mj-lt"/>
              </a:rPr>
              <a:t> </a:t>
            </a:r>
            <a:r>
              <a:rPr lang="tr-TR" sz="2200" dirty="0" err="1" smtClean="0">
                <a:latin typeface="+mj-lt"/>
              </a:rPr>
              <a:t>Richardson</a:t>
            </a:r>
            <a:r>
              <a:rPr lang="tr-TR" sz="2200" dirty="0" smtClean="0">
                <a:latin typeface="+mj-lt"/>
              </a:rPr>
              <a:t> ve Karel </a:t>
            </a:r>
            <a:r>
              <a:rPr lang="tr-TR" sz="2200" dirty="0" err="1" smtClean="0">
                <a:latin typeface="+mj-lt"/>
              </a:rPr>
              <a:t>Reisz</a:t>
            </a:r>
            <a:r>
              <a:rPr lang="tr-TR" sz="2200" dirty="0" smtClean="0">
                <a:latin typeface="+mj-lt"/>
              </a:rPr>
              <a:t>, üretim ve eğlence yerlerindeki işçiyi hedeflemiş; gençlik kültürünü  ve isçi sınıfı yaşam alanlarını anlatan </a:t>
            </a:r>
            <a:r>
              <a:rPr lang="tr-TR" sz="2200" i="1" dirty="0" smtClean="0">
                <a:latin typeface="+mj-lt"/>
              </a:rPr>
              <a:t>Anne İzin Vermiyor </a:t>
            </a:r>
            <a:r>
              <a:rPr lang="tr-TR" sz="2200" dirty="0" smtClean="0">
                <a:latin typeface="+mj-lt"/>
              </a:rPr>
              <a:t>(</a:t>
            </a:r>
            <a:r>
              <a:rPr lang="tr-TR" sz="2200" dirty="0" err="1" smtClean="0">
                <a:latin typeface="+mj-lt"/>
              </a:rPr>
              <a:t>Tony</a:t>
            </a:r>
            <a:r>
              <a:rPr lang="tr-TR" sz="2200" dirty="0" smtClean="0">
                <a:latin typeface="+mj-lt"/>
              </a:rPr>
              <a:t> </a:t>
            </a:r>
            <a:r>
              <a:rPr lang="tr-TR" sz="2200" dirty="0" err="1" smtClean="0">
                <a:latin typeface="+mj-lt"/>
              </a:rPr>
              <a:t>Richardosn</a:t>
            </a:r>
            <a:r>
              <a:rPr lang="tr-TR" sz="2200" dirty="0" smtClean="0">
                <a:latin typeface="+mj-lt"/>
              </a:rPr>
              <a:t>, 1957), </a:t>
            </a:r>
            <a:r>
              <a:rPr lang="tr-TR" sz="2200" i="1" dirty="0" smtClean="0">
                <a:latin typeface="+mj-lt"/>
              </a:rPr>
              <a:t>Noel Dışında Her Gün </a:t>
            </a:r>
            <a:r>
              <a:rPr lang="tr-TR" sz="2200" dirty="0" smtClean="0">
                <a:latin typeface="+mj-lt"/>
              </a:rPr>
              <a:t>(</a:t>
            </a:r>
            <a:r>
              <a:rPr lang="tr-TR" sz="2200" dirty="0" err="1" smtClean="0">
                <a:latin typeface="+mj-lt"/>
              </a:rPr>
              <a:t>Lindsay</a:t>
            </a:r>
            <a:r>
              <a:rPr lang="tr-TR" sz="2200" dirty="0" smtClean="0">
                <a:latin typeface="+mj-lt"/>
              </a:rPr>
              <a:t> </a:t>
            </a:r>
            <a:r>
              <a:rPr lang="tr-TR" sz="2200" dirty="0" err="1" smtClean="0">
                <a:latin typeface="+mj-lt"/>
              </a:rPr>
              <a:t>Anderson</a:t>
            </a:r>
            <a:r>
              <a:rPr lang="tr-TR" sz="2200" dirty="0" smtClean="0">
                <a:latin typeface="+mj-lt"/>
              </a:rPr>
              <a:t>, 1957) ve </a:t>
            </a:r>
            <a:r>
              <a:rPr lang="tr-TR" sz="2200" i="1" dirty="0" smtClean="0">
                <a:latin typeface="+mj-lt"/>
              </a:rPr>
              <a:t>Biz </a:t>
            </a:r>
            <a:r>
              <a:rPr lang="tr-TR" sz="2200" i="1" dirty="0" err="1" smtClean="0">
                <a:latin typeface="+mj-lt"/>
              </a:rPr>
              <a:t>Lambeth</a:t>
            </a:r>
            <a:r>
              <a:rPr lang="tr-TR" sz="2200" i="1" dirty="0" smtClean="0">
                <a:latin typeface="+mj-lt"/>
              </a:rPr>
              <a:t> Çocuklarıyız </a:t>
            </a:r>
            <a:r>
              <a:rPr lang="tr-TR" sz="2200" dirty="0" smtClean="0">
                <a:latin typeface="+mj-lt"/>
              </a:rPr>
              <a:t>(Karel </a:t>
            </a:r>
            <a:r>
              <a:rPr lang="tr-TR" sz="2200" dirty="0" err="1" smtClean="0">
                <a:latin typeface="+mj-lt"/>
              </a:rPr>
              <a:t>Reisz</a:t>
            </a:r>
            <a:r>
              <a:rPr lang="tr-TR" sz="2200" dirty="0" smtClean="0">
                <a:latin typeface="+mj-lt"/>
              </a:rPr>
              <a:t>, 1959) gibi belgesel filmlerini gerçekleştirmişlerdir.</a:t>
            </a:r>
          </a:p>
          <a:p>
            <a:pPr lvl="0" algn="just"/>
            <a:r>
              <a:rPr lang="tr-TR" sz="2200" dirty="0" smtClean="0">
                <a:latin typeface="+mj-lt"/>
              </a:rPr>
              <a:t>Ancak işçi sınıfına mensup olmayan yönetmenler, işçiyi hayranlık duyulan bir obje niteliğinde değerlendirdikleri, toplumsal gerçekçiliği tam olarak başaramadıkları gibi eleştirilerle karşılaşmışlardır.</a:t>
            </a:r>
          </a:p>
          <a:p>
            <a:pPr algn="just"/>
            <a:endParaRPr lang="tr-TR" sz="2400" dirty="0">
              <a:latin typeface="+mj-lt"/>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332656"/>
            <a:ext cx="8147248" cy="6264696"/>
          </a:xfrm>
        </p:spPr>
        <p:txBody>
          <a:bodyPr>
            <a:normAutofit lnSpcReduction="10000"/>
          </a:bodyPr>
          <a:lstStyle/>
          <a:p>
            <a:pPr algn="just">
              <a:buNone/>
            </a:pPr>
            <a:endParaRPr lang="tr-TR" sz="2400" dirty="0" smtClean="0">
              <a:latin typeface="Times New Roman" pitchFamily="18" charset="0"/>
              <a:cs typeface="Times New Roman" pitchFamily="18" charset="0"/>
            </a:endParaRPr>
          </a:p>
          <a:p>
            <a:pPr algn="just"/>
            <a:r>
              <a:rPr lang="tr-TR" sz="2200" dirty="0" smtClean="0">
                <a:latin typeface="+mj-lt"/>
                <a:cs typeface="Times New Roman" pitchFamily="18" charset="0"/>
              </a:rPr>
              <a:t>Özgür sinemacılar belgeselden kurmaca filmlere geçiş yaparken; Amerikan sermayesinden yararlanmışlardır. Bu durum da akımın kısa sürede başlayıp bitmesine neden olmuştur.</a:t>
            </a:r>
          </a:p>
          <a:p>
            <a:pPr algn="ctr">
              <a:buNone/>
            </a:pPr>
            <a:r>
              <a:rPr lang="tr-TR" sz="2400" b="1" dirty="0" smtClean="0">
                <a:latin typeface="+mj-lt"/>
                <a:cs typeface="Times New Roman" pitchFamily="18" charset="0"/>
              </a:rPr>
              <a:t>İNGİLİZ YENİ DALGASININ KAYNAKLARI</a:t>
            </a:r>
          </a:p>
          <a:p>
            <a:pPr algn="just"/>
            <a:r>
              <a:rPr lang="tr-TR" sz="2200" dirty="0" smtClean="0">
                <a:latin typeface="+mj-lt"/>
                <a:cs typeface="Times New Roman" pitchFamily="18" charset="0"/>
              </a:rPr>
              <a:t>İngiliz yeni dalgasının esin kaynağını dönemin gerçekçi edebiyat eserleri ve tiyatro oyunları oluşturmaktadır. John </a:t>
            </a:r>
            <a:r>
              <a:rPr lang="tr-TR" sz="2200" dirty="0" err="1" smtClean="0">
                <a:latin typeface="+mj-lt"/>
                <a:cs typeface="Times New Roman" pitchFamily="18" charset="0"/>
              </a:rPr>
              <a:t>Osborne</a:t>
            </a:r>
            <a:r>
              <a:rPr lang="tr-TR" sz="2200" dirty="0" smtClean="0">
                <a:latin typeface="+mj-lt"/>
                <a:cs typeface="Times New Roman" pitchFamily="18" charset="0"/>
              </a:rPr>
              <a:t> gibi İşçi sınıfından gelen yazarların kendi deneyimlerini anlattıkları oyunlarından uyarlamalar yapılmıştır. Mutfak ilişkinin merkezinde yer aldığı için bu eserlere “mutfak lavabosu </a:t>
            </a:r>
            <a:r>
              <a:rPr lang="tr-TR" sz="2200" dirty="0" err="1" smtClean="0">
                <a:latin typeface="+mj-lt"/>
                <a:cs typeface="Times New Roman" pitchFamily="18" charset="0"/>
              </a:rPr>
              <a:t>dramaları</a:t>
            </a:r>
            <a:r>
              <a:rPr lang="tr-TR" sz="2200" dirty="0" smtClean="0">
                <a:latin typeface="+mj-lt"/>
                <a:cs typeface="Times New Roman" pitchFamily="18" charset="0"/>
              </a:rPr>
              <a:t>” denilmektedir.</a:t>
            </a:r>
          </a:p>
          <a:p>
            <a:pPr algn="just"/>
            <a:r>
              <a:rPr lang="tr-TR" sz="2200" dirty="0" smtClean="0">
                <a:latin typeface="+mj-lt"/>
                <a:cs typeface="Times New Roman" pitchFamily="18" charset="0"/>
              </a:rPr>
              <a:t>İngiliz belgesel sineması da İngiliz yeni dalgasının esin kaynaklarından biridir. Ancak John </a:t>
            </a:r>
            <a:r>
              <a:rPr lang="tr-TR" sz="2200" dirty="0" err="1" smtClean="0">
                <a:latin typeface="+mj-lt"/>
                <a:cs typeface="Times New Roman" pitchFamily="18" charset="0"/>
              </a:rPr>
              <a:t>Grierson’un</a:t>
            </a:r>
            <a:r>
              <a:rPr lang="tr-TR" sz="2200" dirty="0" smtClean="0">
                <a:latin typeface="+mj-lt"/>
                <a:cs typeface="Times New Roman" pitchFamily="18" charset="0"/>
              </a:rPr>
              <a:t> didaktik yaklaşımından çok halkın sorunlarına yakın duran </a:t>
            </a:r>
            <a:r>
              <a:rPr lang="tr-TR" sz="2200" dirty="0" err="1" smtClean="0">
                <a:latin typeface="+mj-lt"/>
                <a:cs typeface="Times New Roman" pitchFamily="18" charset="0"/>
              </a:rPr>
              <a:t>Humprey</a:t>
            </a:r>
            <a:r>
              <a:rPr lang="tr-TR" sz="2200" dirty="0" smtClean="0">
                <a:latin typeface="+mj-lt"/>
                <a:cs typeface="Times New Roman" pitchFamily="18" charset="0"/>
              </a:rPr>
              <a:t> </a:t>
            </a:r>
            <a:r>
              <a:rPr lang="tr-TR" sz="2200" dirty="0" err="1" smtClean="0">
                <a:latin typeface="+mj-lt"/>
                <a:cs typeface="Times New Roman" pitchFamily="18" charset="0"/>
              </a:rPr>
              <a:t>Jenings’in</a:t>
            </a:r>
            <a:r>
              <a:rPr lang="tr-TR" sz="2200" dirty="0" smtClean="0">
                <a:latin typeface="+mj-lt"/>
                <a:cs typeface="Times New Roman" pitchFamily="18" charset="0"/>
              </a:rPr>
              <a:t> yaklaşımı benimsenmiştir.</a:t>
            </a:r>
          </a:p>
          <a:p>
            <a:pPr algn="just"/>
            <a:r>
              <a:rPr lang="tr-TR" sz="2200" dirty="0" smtClean="0">
                <a:latin typeface="+mj-lt"/>
                <a:cs typeface="Times New Roman" pitchFamily="18" charset="0"/>
              </a:rPr>
              <a:t>1959 yılında John </a:t>
            </a:r>
            <a:r>
              <a:rPr lang="tr-TR" sz="2200" dirty="0" err="1" smtClean="0">
                <a:latin typeface="+mj-lt"/>
                <a:cs typeface="Times New Roman" pitchFamily="18" charset="0"/>
              </a:rPr>
              <a:t>Osborne</a:t>
            </a:r>
            <a:r>
              <a:rPr lang="tr-TR" sz="2200" dirty="0" smtClean="0">
                <a:latin typeface="+mj-lt"/>
                <a:cs typeface="Times New Roman" pitchFamily="18" charset="0"/>
              </a:rPr>
              <a:t>, </a:t>
            </a:r>
            <a:r>
              <a:rPr lang="tr-TR" sz="2200" dirty="0" err="1" smtClean="0">
                <a:latin typeface="+mj-lt"/>
                <a:cs typeface="Times New Roman" pitchFamily="18" charset="0"/>
              </a:rPr>
              <a:t>Tony</a:t>
            </a:r>
            <a:r>
              <a:rPr lang="tr-TR" sz="2200" dirty="0" smtClean="0">
                <a:latin typeface="+mj-lt"/>
                <a:cs typeface="Times New Roman" pitchFamily="18" charset="0"/>
              </a:rPr>
              <a:t> </a:t>
            </a:r>
            <a:r>
              <a:rPr lang="tr-TR" sz="2200" dirty="0" err="1" smtClean="0">
                <a:latin typeface="+mj-lt"/>
                <a:cs typeface="Times New Roman" pitchFamily="18" charset="0"/>
              </a:rPr>
              <a:t>Richardson</a:t>
            </a:r>
            <a:r>
              <a:rPr lang="tr-TR" sz="2200" dirty="0" smtClean="0">
                <a:latin typeface="+mj-lt"/>
                <a:cs typeface="Times New Roman" pitchFamily="18" charset="0"/>
              </a:rPr>
              <a:t> ve Harry </a:t>
            </a:r>
            <a:r>
              <a:rPr lang="tr-TR" sz="2200" dirty="0" err="1" smtClean="0">
                <a:latin typeface="+mj-lt"/>
                <a:cs typeface="Times New Roman" pitchFamily="18" charset="0"/>
              </a:rPr>
              <a:t>Saltzman</a:t>
            </a:r>
            <a:r>
              <a:rPr lang="tr-TR" sz="2200" dirty="0" smtClean="0">
                <a:latin typeface="+mj-lt"/>
                <a:cs typeface="Times New Roman" pitchFamily="18" charset="0"/>
              </a:rPr>
              <a:t> </a:t>
            </a:r>
            <a:r>
              <a:rPr lang="tr-TR" sz="2200" dirty="0" err="1" smtClean="0">
                <a:latin typeface="+mj-lt"/>
                <a:cs typeface="Times New Roman" pitchFamily="18" charset="0"/>
              </a:rPr>
              <a:t>Woodfall</a:t>
            </a:r>
            <a:r>
              <a:rPr lang="tr-TR" sz="2200" dirty="0" smtClean="0">
                <a:latin typeface="+mj-lt"/>
                <a:cs typeface="Times New Roman" pitchFamily="18" charset="0"/>
              </a:rPr>
              <a:t> </a:t>
            </a:r>
            <a:r>
              <a:rPr lang="tr-TR" sz="2200" dirty="0" err="1" smtClean="0">
                <a:latin typeface="+mj-lt"/>
                <a:cs typeface="Times New Roman" pitchFamily="18" charset="0"/>
              </a:rPr>
              <a:t>Films’i</a:t>
            </a:r>
            <a:r>
              <a:rPr lang="tr-TR" sz="2200" dirty="0" smtClean="0">
                <a:latin typeface="+mj-lt"/>
                <a:cs typeface="Times New Roman" pitchFamily="18" charset="0"/>
              </a:rPr>
              <a:t> kurmuş ve </a:t>
            </a:r>
            <a:r>
              <a:rPr lang="tr-TR" sz="2200" dirty="0" err="1" smtClean="0">
                <a:latin typeface="+mj-lt"/>
                <a:cs typeface="Times New Roman" pitchFamily="18" charset="0"/>
              </a:rPr>
              <a:t>Osborne’un</a:t>
            </a:r>
            <a:r>
              <a:rPr lang="tr-TR" sz="2200" dirty="0" smtClean="0">
                <a:latin typeface="+mj-lt"/>
                <a:cs typeface="Times New Roman" pitchFamily="18" charset="0"/>
              </a:rPr>
              <a:t> oyunlarının uyarlanmasını sağlamıştır.</a:t>
            </a: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634082"/>
          </a:xfrm>
        </p:spPr>
        <p:txBody>
          <a:bodyPr>
            <a:normAutofit/>
          </a:bodyPr>
          <a:lstStyle/>
          <a:p>
            <a:r>
              <a:rPr lang="tr-TR" sz="2400" b="1" dirty="0" smtClean="0">
                <a:cs typeface="Times New Roman" pitchFamily="18" charset="0"/>
              </a:rPr>
              <a:t>ÇEKİLEN FİLMLER</a:t>
            </a:r>
            <a:endParaRPr lang="tr-TR" sz="2400" b="1" dirty="0"/>
          </a:p>
        </p:txBody>
      </p:sp>
      <p:sp>
        <p:nvSpPr>
          <p:cNvPr id="3" name="2 İçerik Yer Tutucusu"/>
          <p:cNvSpPr>
            <a:spLocks noGrp="1"/>
          </p:cNvSpPr>
          <p:nvPr>
            <p:ph idx="1"/>
          </p:nvPr>
        </p:nvSpPr>
        <p:spPr>
          <a:xfrm>
            <a:off x="457200" y="980728"/>
            <a:ext cx="8229600" cy="5472608"/>
          </a:xfrm>
        </p:spPr>
        <p:txBody>
          <a:bodyPr>
            <a:noAutofit/>
          </a:bodyPr>
          <a:lstStyle/>
          <a:p>
            <a:pPr algn="just"/>
            <a:r>
              <a:rPr lang="tr-TR" sz="2200" dirty="0" smtClean="0">
                <a:latin typeface="+mj-lt"/>
                <a:cs typeface="Calibri" pitchFamily="34" charset="0"/>
              </a:rPr>
              <a:t>Yeni dalganın ilk filmi, </a:t>
            </a:r>
            <a:r>
              <a:rPr lang="tr-TR" sz="2200" dirty="0" err="1" smtClean="0">
                <a:latin typeface="+mj-lt"/>
                <a:cs typeface="Calibri" pitchFamily="34" charset="0"/>
              </a:rPr>
              <a:t>Jack</a:t>
            </a:r>
            <a:r>
              <a:rPr lang="tr-TR" sz="2200" dirty="0" smtClean="0">
                <a:latin typeface="+mj-lt"/>
                <a:cs typeface="Calibri" pitchFamily="34" charset="0"/>
              </a:rPr>
              <a:t> </a:t>
            </a:r>
            <a:r>
              <a:rPr lang="tr-TR" sz="2200" dirty="0" err="1" smtClean="0">
                <a:latin typeface="+mj-lt"/>
                <a:cs typeface="Calibri" pitchFamily="34" charset="0"/>
              </a:rPr>
              <a:t>Clayton’un</a:t>
            </a:r>
            <a:r>
              <a:rPr lang="tr-TR" sz="2200" dirty="0" smtClean="0">
                <a:latin typeface="+mj-lt"/>
                <a:cs typeface="Calibri" pitchFamily="34" charset="0"/>
              </a:rPr>
              <a:t> yönetmenliğini üstlendiği </a:t>
            </a:r>
            <a:r>
              <a:rPr lang="tr-TR" sz="2200" i="1" dirty="0" smtClean="0">
                <a:latin typeface="+mj-lt"/>
                <a:cs typeface="Calibri" pitchFamily="34" charset="0"/>
              </a:rPr>
              <a:t>Tepedeki Oda </a:t>
            </a:r>
            <a:r>
              <a:rPr lang="tr-TR" sz="2200" dirty="0" smtClean="0">
                <a:latin typeface="+mj-lt"/>
                <a:cs typeface="Calibri" pitchFamily="34" charset="0"/>
              </a:rPr>
              <a:t>(1959) filmidir. </a:t>
            </a:r>
          </a:p>
          <a:p>
            <a:pPr algn="just"/>
            <a:r>
              <a:rPr lang="tr-TR" sz="2200" dirty="0" smtClean="0">
                <a:latin typeface="+mj-lt"/>
                <a:cs typeface="Calibri" pitchFamily="34" charset="0"/>
              </a:rPr>
              <a:t>Akımın en verimli yönetmeni </a:t>
            </a:r>
            <a:r>
              <a:rPr lang="tr-TR" sz="2200" dirty="0" err="1" smtClean="0">
                <a:latin typeface="+mj-lt"/>
                <a:cs typeface="Calibri" pitchFamily="34" charset="0"/>
              </a:rPr>
              <a:t>Tony</a:t>
            </a:r>
            <a:r>
              <a:rPr lang="tr-TR" sz="2200" dirty="0" smtClean="0">
                <a:latin typeface="+mj-lt"/>
                <a:cs typeface="Calibri" pitchFamily="34" charset="0"/>
              </a:rPr>
              <a:t> </a:t>
            </a:r>
            <a:r>
              <a:rPr lang="tr-TR" sz="2200" dirty="0" err="1" smtClean="0">
                <a:latin typeface="+mj-lt"/>
                <a:cs typeface="Calibri" pitchFamily="34" charset="0"/>
              </a:rPr>
              <a:t>Richardson’dır</a:t>
            </a:r>
            <a:r>
              <a:rPr lang="tr-TR" sz="2200" dirty="0" smtClean="0">
                <a:latin typeface="+mj-lt"/>
                <a:cs typeface="Calibri" pitchFamily="34" charset="0"/>
              </a:rPr>
              <a:t>. </a:t>
            </a:r>
            <a:r>
              <a:rPr lang="tr-TR" sz="2200" dirty="0" err="1" smtClean="0">
                <a:latin typeface="+mj-lt"/>
                <a:cs typeface="Calibri" pitchFamily="34" charset="0"/>
              </a:rPr>
              <a:t>Richardson</a:t>
            </a:r>
            <a:r>
              <a:rPr lang="tr-TR" sz="2200" dirty="0" smtClean="0">
                <a:latin typeface="+mj-lt"/>
                <a:cs typeface="Calibri" pitchFamily="34" charset="0"/>
              </a:rPr>
              <a:t> John </a:t>
            </a:r>
            <a:r>
              <a:rPr lang="tr-TR" sz="2200" dirty="0" err="1" smtClean="0">
                <a:latin typeface="+mj-lt"/>
                <a:cs typeface="Calibri" pitchFamily="34" charset="0"/>
              </a:rPr>
              <a:t>Osborne’un</a:t>
            </a:r>
            <a:r>
              <a:rPr lang="tr-TR" sz="2200" dirty="0" smtClean="0">
                <a:latin typeface="+mj-lt"/>
                <a:cs typeface="Calibri" pitchFamily="34" charset="0"/>
              </a:rPr>
              <a:t> tiyatro oyunundan uyarlanan Öfkeyle Arkaya Bakmak (</a:t>
            </a:r>
            <a:r>
              <a:rPr lang="tr-TR" sz="2200" i="1" dirty="0" err="1" smtClean="0">
                <a:latin typeface="+mj-lt"/>
                <a:cs typeface="Calibri" pitchFamily="34" charset="0"/>
              </a:rPr>
              <a:t>Look</a:t>
            </a:r>
            <a:r>
              <a:rPr lang="tr-TR" sz="2200" i="1" dirty="0" smtClean="0">
                <a:latin typeface="+mj-lt"/>
                <a:cs typeface="Calibri" pitchFamily="34" charset="0"/>
              </a:rPr>
              <a:t> </a:t>
            </a:r>
            <a:r>
              <a:rPr lang="tr-TR" sz="2200" i="1" dirty="0" err="1" smtClean="0">
                <a:latin typeface="+mj-lt"/>
                <a:cs typeface="Calibri" pitchFamily="34" charset="0"/>
              </a:rPr>
              <a:t>Back</a:t>
            </a:r>
            <a:r>
              <a:rPr lang="tr-TR" sz="2200" i="1" dirty="0" smtClean="0">
                <a:latin typeface="+mj-lt"/>
                <a:cs typeface="Calibri" pitchFamily="34" charset="0"/>
              </a:rPr>
              <a:t> in </a:t>
            </a:r>
            <a:r>
              <a:rPr lang="tr-TR" sz="2200" i="1" dirty="0" err="1" smtClean="0">
                <a:latin typeface="+mj-lt"/>
                <a:cs typeface="Calibri" pitchFamily="34" charset="0"/>
              </a:rPr>
              <a:t>Anger</a:t>
            </a:r>
            <a:r>
              <a:rPr lang="tr-TR" sz="2200" dirty="0" smtClean="0">
                <a:latin typeface="+mj-lt"/>
                <a:cs typeface="Calibri" pitchFamily="34" charset="0"/>
              </a:rPr>
              <a:t>, 1959) filmini çekmiştir. Richard </a:t>
            </a:r>
            <a:r>
              <a:rPr lang="tr-TR" sz="2200" dirty="0" err="1" smtClean="0">
                <a:latin typeface="+mj-lt"/>
                <a:cs typeface="Calibri" pitchFamily="34" charset="0"/>
              </a:rPr>
              <a:t>Burton’ın</a:t>
            </a:r>
            <a:r>
              <a:rPr lang="tr-TR" sz="2200" dirty="0" smtClean="0">
                <a:latin typeface="+mj-lt"/>
                <a:cs typeface="Calibri" pitchFamily="34" charset="0"/>
              </a:rPr>
              <a:t> burjuva sınıfının temsilcisi olarak gördüğü karısına kötü davranan sinirli, genç bir erkeği canlandırdığı film, büyük bir gişe hasılatı elde etmiştir.</a:t>
            </a:r>
          </a:p>
          <a:p>
            <a:pPr algn="just"/>
            <a:r>
              <a:rPr lang="tr-TR" sz="2200" dirty="0" err="1" smtClean="0">
                <a:latin typeface="+mj-lt"/>
                <a:cs typeface="Calibri" pitchFamily="34" charset="0"/>
              </a:rPr>
              <a:t>Tony</a:t>
            </a:r>
            <a:r>
              <a:rPr lang="tr-TR" sz="2200" dirty="0" smtClean="0">
                <a:latin typeface="+mj-lt"/>
                <a:cs typeface="Calibri" pitchFamily="34" charset="0"/>
              </a:rPr>
              <a:t> </a:t>
            </a:r>
            <a:r>
              <a:rPr lang="tr-TR" sz="2200" dirty="0" err="1" smtClean="0">
                <a:latin typeface="+mj-lt"/>
                <a:cs typeface="Calibri" pitchFamily="34" charset="0"/>
              </a:rPr>
              <a:t>Richardson</a:t>
            </a:r>
            <a:r>
              <a:rPr lang="tr-TR" sz="2200" dirty="0" smtClean="0">
                <a:latin typeface="+mj-lt"/>
                <a:cs typeface="Calibri" pitchFamily="34" charset="0"/>
              </a:rPr>
              <a:t> 1960 yılında yine </a:t>
            </a:r>
            <a:r>
              <a:rPr lang="tr-TR" sz="2200" dirty="0" err="1" smtClean="0">
                <a:latin typeface="+mj-lt"/>
                <a:cs typeface="Calibri" pitchFamily="34" charset="0"/>
              </a:rPr>
              <a:t>Osborne’dan</a:t>
            </a:r>
            <a:r>
              <a:rPr lang="tr-TR" sz="2200" dirty="0" smtClean="0">
                <a:latin typeface="+mj-lt"/>
                <a:cs typeface="Calibri" pitchFamily="34" charset="0"/>
              </a:rPr>
              <a:t> uyarladığı </a:t>
            </a:r>
            <a:r>
              <a:rPr lang="tr-TR" sz="2200" i="1" dirty="0" smtClean="0">
                <a:latin typeface="+mj-lt"/>
                <a:cs typeface="Calibri" pitchFamily="34" charset="0"/>
              </a:rPr>
              <a:t>Eğlendirici</a:t>
            </a:r>
            <a:r>
              <a:rPr lang="tr-TR" sz="2200" dirty="0" smtClean="0">
                <a:latin typeface="+mj-lt"/>
                <a:cs typeface="Calibri" pitchFamily="34" charset="0"/>
              </a:rPr>
              <a:t> filmini çektikten sonra, 1961’de </a:t>
            </a:r>
            <a:r>
              <a:rPr lang="tr-TR" sz="2200" i="1" dirty="0" smtClean="0">
                <a:latin typeface="+mj-lt"/>
                <a:cs typeface="Calibri" pitchFamily="34" charset="0"/>
              </a:rPr>
              <a:t>Bir Parmak Bal </a:t>
            </a:r>
            <a:r>
              <a:rPr lang="tr-TR" sz="2200" dirty="0" smtClean="0">
                <a:latin typeface="+mj-lt"/>
                <a:cs typeface="Calibri" pitchFamily="34" charset="0"/>
              </a:rPr>
              <a:t>(</a:t>
            </a:r>
            <a:r>
              <a:rPr lang="tr-TR" sz="2200" i="1" dirty="0" smtClean="0">
                <a:latin typeface="+mj-lt"/>
                <a:cs typeface="Calibri" pitchFamily="34" charset="0"/>
              </a:rPr>
              <a:t>A </a:t>
            </a:r>
            <a:r>
              <a:rPr lang="tr-TR" sz="2200" i="1" dirty="0" err="1" smtClean="0">
                <a:latin typeface="+mj-lt"/>
                <a:cs typeface="Calibri" pitchFamily="34" charset="0"/>
              </a:rPr>
              <a:t>Taste</a:t>
            </a:r>
            <a:r>
              <a:rPr lang="tr-TR" sz="2200" i="1" dirty="0" smtClean="0">
                <a:latin typeface="+mj-lt"/>
                <a:cs typeface="Calibri" pitchFamily="34" charset="0"/>
              </a:rPr>
              <a:t> of </a:t>
            </a:r>
            <a:r>
              <a:rPr lang="tr-TR" sz="2200" i="1" dirty="0" err="1" smtClean="0">
                <a:latin typeface="+mj-lt"/>
                <a:cs typeface="Calibri" pitchFamily="34" charset="0"/>
              </a:rPr>
              <a:t>Honey</a:t>
            </a:r>
            <a:r>
              <a:rPr lang="tr-TR" sz="2200" dirty="0" smtClean="0">
                <a:latin typeface="+mj-lt"/>
                <a:cs typeface="Calibri" pitchFamily="34" charset="0"/>
              </a:rPr>
              <a:t>) ve 1962’de </a:t>
            </a:r>
            <a:r>
              <a:rPr lang="tr-TR" sz="2200" i="1" dirty="0" smtClean="0">
                <a:latin typeface="+mj-lt"/>
                <a:cs typeface="Calibri" pitchFamily="34" charset="0"/>
              </a:rPr>
              <a:t>Uzun Mesafe Koşucusunun </a:t>
            </a:r>
            <a:r>
              <a:rPr lang="tr-TR" sz="2200" i="1" dirty="0" smtClean="0">
                <a:latin typeface="+mj-lt"/>
                <a:cs typeface="Calibri" pitchFamily="34" charset="0"/>
              </a:rPr>
              <a:t>Yalnızlığı </a:t>
            </a:r>
            <a:r>
              <a:rPr lang="tr-TR" sz="2200" dirty="0" smtClean="0">
                <a:latin typeface="+mj-lt"/>
                <a:cs typeface="Calibri" pitchFamily="34" charset="0"/>
              </a:rPr>
              <a:t>(</a:t>
            </a:r>
            <a:r>
              <a:rPr lang="tr-TR" sz="2200" i="1" dirty="0" err="1" smtClean="0">
                <a:latin typeface="+mj-lt"/>
                <a:cs typeface="Calibri" pitchFamily="34" charset="0"/>
              </a:rPr>
              <a:t>The</a:t>
            </a:r>
            <a:r>
              <a:rPr lang="tr-TR" sz="2200" i="1" dirty="0" smtClean="0">
                <a:latin typeface="+mj-lt"/>
                <a:cs typeface="Calibri" pitchFamily="34" charset="0"/>
              </a:rPr>
              <a:t> </a:t>
            </a:r>
            <a:r>
              <a:rPr lang="tr-TR" sz="2200" i="1" dirty="0" err="1" smtClean="0">
                <a:latin typeface="+mj-lt"/>
                <a:cs typeface="Calibri" pitchFamily="34" charset="0"/>
              </a:rPr>
              <a:t>Loneliness</a:t>
            </a:r>
            <a:r>
              <a:rPr lang="tr-TR" sz="2200" i="1" dirty="0" smtClean="0">
                <a:latin typeface="+mj-lt"/>
                <a:cs typeface="Calibri" pitchFamily="34" charset="0"/>
              </a:rPr>
              <a:t> of </a:t>
            </a:r>
            <a:r>
              <a:rPr lang="tr-TR" sz="2200" i="1" dirty="0" err="1" smtClean="0">
                <a:latin typeface="+mj-lt"/>
                <a:cs typeface="Calibri" pitchFamily="34" charset="0"/>
              </a:rPr>
              <a:t>the</a:t>
            </a:r>
            <a:r>
              <a:rPr lang="tr-TR" sz="2200" i="1" dirty="0" smtClean="0">
                <a:latin typeface="+mj-lt"/>
                <a:cs typeface="Calibri" pitchFamily="34" charset="0"/>
              </a:rPr>
              <a:t> </a:t>
            </a:r>
            <a:r>
              <a:rPr lang="tr-TR" sz="2200" i="1" dirty="0" err="1" smtClean="0">
                <a:latin typeface="+mj-lt"/>
                <a:cs typeface="Calibri" pitchFamily="34" charset="0"/>
              </a:rPr>
              <a:t>Long</a:t>
            </a:r>
            <a:r>
              <a:rPr lang="tr-TR" sz="2200" i="1" dirty="0" smtClean="0">
                <a:latin typeface="+mj-lt"/>
                <a:cs typeface="Calibri" pitchFamily="34" charset="0"/>
              </a:rPr>
              <a:t> </a:t>
            </a:r>
            <a:r>
              <a:rPr lang="tr-TR" sz="2200" i="1" dirty="0" err="1" smtClean="0">
                <a:latin typeface="+mj-lt"/>
                <a:cs typeface="Calibri" pitchFamily="34" charset="0"/>
              </a:rPr>
              <a:t>Distance</a:t>
            </a:r>
            <a:r>
              <a:rPr lang="tr-TR" sz="2200" i="1" dirty="0" smtClean="0">
                <a:latin typeface="+mj-lt"/>
                <a:cs typeface="Calibri" pitchFamily="34" charset="0"/>
              </a:rPr>
              <a:t> </a:t>
            </a:r>
            <a:r>
              <a:rPr lang="tr-TR" sz="2200" i="1" dirty="0" err="1" smtClean="0">
                <a:latin typeface="+mj-lt"/>
                <a:cs typeface="Calibri" pitchFamily="34" charset="0"/>
              </a:rPr>
              <a:t>Runner</a:t>
            </a:r>
            <a:r>
              <a:rPr lang="tr-TR" sz="2200" dirty="0" smtClean="0">
                <a:latin typeface="+mj-lt"/>
                <a:cs typeface="Calibri" pitchFamily="34" charset="0"/>
              </a:rPr>
              <a:t>) filmlerini gerçekleştirmiştir. </a:t>
            </a:r>
            <a:r>
              <a:rPr lang="tr-TR" sz="2200" i="1" dirty="0" smtClean="0">
                <a:latin typeface="+mj-lt"/>
                <a:cs typeface="Calibri" pitchFamily="34" charset="0"/>
              </a:rPr>
              <a:t>Bir Parmak Bal</a:t>
            </a:r>
            <a:r>
              <a:rPr lang="tr-TR" sz="2200" dirty="0" smtClean="0">
                <a:latin typeface="+mj-lt"/>
                <a:cs typeface="Calibri" pitchFamily="34" charset="0"/>
              </a:rPr>
              <a:t>, işsizlikten ve yoksulluktan kurtulmaya çalışan bir anne kızın öyküsünü anlatırken </a:t>
            </a:r>
            <a:r>
              <a:rPr lang="tr-TR" sz="2200" i="1" dirty="0" smtClean="0">
                <a:latin typeface="+mj-lt"/>
                <a:cs typeface="Calibri" pitchFamily="34" charset="0"/>
              </a:rPr>
              <a:t>Uzun Mesafe Koşucusunun Yalnızlığı</a:t>
            </a:r>
            <a:r>
              <a:rPr lang="tr-TR" sz="2200" dirty="0" smtClean="0">
                <a:latin typeface="+mj-lt"/>
                <a:cs typeface="Calibri" pitchFamily="34" charset="0"/>
              </a:rPr>
              <a:t>, işçi sınıfına mensup bir suçlunun rehabilitasyon sürecinde katıldığı koşuyu anlatmaktadır.</a:t>
            </a:r>
            <a:endParaRPr lang="tr-TR" sz="1800"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r>
              <a:rPr lang="tr-TR" sz="2400" b="1" dirty="0" smtClean="0">
                <a:latin typeface="Calibri" pitchFamily="34" charset="0"/>
                <a:cs typeface="Calibri" pitchFamily="34" charset="0"/>
              </a:rPr>
              <a:t>ÇEKİLEN FİLMLER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196752"/>
            <a:ext cx="8229600" cy="5328592"/>
          </a:xfrm>
        </p:spPr>
        <p:txBody>
          <a:bodyPr>
            <a:normAutofit/>
          </a:bodyPr>
          <a:lstStyle/>
          <a:p>
            <a:pPr algn="just"/>
            <a:r>
              <a:rPr lang="tr-TR" sz="2200" dirty="0" smtClean="0">
                <a:latin typeface="+mj-lt"/>
                <a:cs typeface="Calibri" pitchFamily="34" charset="0"/>
              </a:rPr>
              <a:t>Karel </a:t>
            </a:r>
            <a:r>
              <a:rPr lang="tr-TR" sz="2200" dirty="0" err="1" smtClean="0">
                <a:latin typeface="+mj-lt"/>
                <a:cs typeface="Calibri" pitchFamily="34" charset="0"/>
              </a:rPr>
              <a:t>Reisz</a:t>
            </a:r>
            <a:r>
              <a:rPr lang="tr-TR" sz="2200" dirty="0" smtClean="0">
                <a:latin typeface="+mj-lt"/>
                <a:cs typeface="Calibri" pitchFamily="34" charset="0"/>
              </a:rPr>
              <a:t> 1960 yılında </a:t>
            </a:r>
            <a:r>
              <a:rPr lang="tr-TR" sz="2200" i="1" dirty="0" smtClean="0">
                <a:latin typeface="+mj-lt"/>
                <a:cs typeface="Calibri" pitchFamily="34" charset="0"/>
              </a:rPr>
              <a:t>Cumartesi Gecesi Pazar Sabahı </a:t>
            </a:r>
            <a:r>
              <a:rPr lang="tr-TR" sz="2200" dirty="0" smtClean="0">
                <a:latin typeface="+mj-lt"/>
                <a:cs typeface="Calibri" pitchFamily="34" charset="0"/>
              </a:rPr>
              <a:t>(</a:t>
            </a:r>
            <a:r>
              <a:rPr lang="tr-TR" sz="2200" i="1" dirty="0" err="1" smtClean="0">
                <a:latin typeface="+mj-lt"/>
                <a:cs typeface="Calibri" pitchFamily="34" charset="0"/>
              </a:rPr>
              <a:t>Saturday</a:t>
            </a:r>
            <a:r>
              <a:rPr lang="tr-TR" sz="2200" i="1" dirty="0" smtClean="0">
                <a:latin typeface="+mj-lt"/>
                <a:cs typeface="Calibri" pitchFamily="34" charset="0"/>
              </a:rPr>
              <a:t> </a:t>
            </a:r>
            <a:r>
              <a:rPr lang="tr-TR" sz="2200" i="1" dirty="0" err="1" smtClean="0">
                <a:latin typeface="+mj-lt"/>
                <a:cs typeface="Calibri" pitchFamily="34" charset="0"/>
              </a:rPr>
              <a:t>Night</a:t>
            </a:r>
            <a:r>
              <a:rPr lang="tr-TR" sz="2200" i="1" dirty="0" smtClean="0">
                <a:latin typeface="+mj-lt"/>
                <a:cs typeface="Calibri" pitchFamily="34" charset="0"/>
              </a:rPr>
              <a:t> </a:t>
            </a:r>
            <a:r>
              <a:rPr lang="tr-TR" sz="2200" i="1" dirty="0" err="1" smtClean="0">
                <a:latin typeface="+mj-lt"/>
                <a:cs typeface="Calibri" pitchFamily="34" charset="0"/>
              </a:rPr>
              <a:t>Sunday</a:t>
            </a:r>
            <a:r>
              <a:rPr lang="tr-TR" sz="2200" i="1" dirty="0" smtClean="0">
                <a:latin typeface="+mj-lt"/>
                <a:cs typeface="Calibri" pitchFamily="34" charset="0"/>
              </a:rPr>
              <a:t> </a:t>
            </a:r>
            <a:r>
              <a:rPr lang="tr-TR" sz="2200" i="1" dirty="0" err="1" smtClean="0">
                <a:latin typeface="+mj-lt"/>
                <a:cs typeface="Calibri" pitchFamily="34" charset="0"/>
              </a:rPr>
              <a:t>Morning</a:t>
            </a:r>
            <a:r>
              <a:rPr lang="tr-TR" sz="2200" dirty="0" smtClean="0">
                <a:latin typeface="+mj-lt"/>
                <a:cs typeface="Calibri" pitchFamily="34" charset="0"/>
              </a:rPr>
              <a:t>) filminin yönetmenliğini üstlenmiştir. Alan </a:t>
            </a:r>
            <a:r>
              <a:rPr lang="tr-TR" sz="2200" dirty="0" err="1" smtClean="0">
                <a:latin typeface="+mj-lt"/>
                <a:cs typeface="Calibri" pitchFamily="34" charset="0"/>
              </a:rPr>
              <a:t>Sillitoe’nun</a:t>
            </a:r>
            <a:r>
              <a:rPr lang="tr-TR" sz="2200" dirty="0" smtClean="0">
                <a:latin typeface="+mj-lt"/>
                <a:cs typeface="Calibri" pitchFamily="34" charset="0"/>
              </a:rPr>
              <a:t> aynı adlı romanından uyarlanan film, hafta sonlarını dışarıda geçirmek için hafta içi bir fabrikada çalışan sanayi işçisinin hayatını konu almaktadır. Film bu işçiyi canlandıran </a:t>
            </a:r>
            <a:r>
              <a:rPr lang="tr-TR" sz="2200" dirty="0" err="1" smtClean="0">
                <a:latin typeface="+mj-lt"/>
                <a:cs typeface="Calibri" pitchFamily="34" charset="0"/>
              </a:rPr>
              <a:t>Albert</a:t>
            </a:r>
            <a:r>
              <a:rPr lang="tr-TR" sz="2200" dirty="0" smtClean="0">
                <a:latin typeface="+mj-lt"/>
                <a:cs typeface="Calibri" pitchFamily="34" charset="0"/>
              </a:rPr>
              <a:t> </a:t>
            </a:r>
            <a:r>
              <a:rPr lang="tr-TR" sz="2200" dirty="0" err="1" smtClean="0">
                <a:latin typeface="+mj-lt"/>
                <a:cs typeface="Calibri" pitchFamily="34" charset="0"/>
              </a:rPr>
              <a:t>Finney’nin</a:t>
            </a:r>
            <a:r>
              <a:rPr lang="tr-TR" sz="2200" dirty="0" smtClean="0">
                <a:latin typeface="+mj-lt"/>
                <a:cs typeface="Calibri" pitchFamily="34" charset="0"/>
              </a:rPr>
              <a:t> de şöhrete ulaşmasını sağlamıştır. </a:t>
            </a:r>
          </a:p>
          <a:p>
            <a:pPr algn="just"/>
            <a:r>
              <a:rPr lang="tr-TR" sz="2200" dirty="0" err="1" smtClean="0">
                <a:latin typeface="+mj-lt"/>
                <a:cs typeface="Calibri" pitchFamily="34" charset="0"/>
              </a:rPr>
              <a:t>Lindsay</a:t>
            </a:r>
            <a:r>
              <a:rPr lang="tr-TR" sz="2200" dirty="0" smtClean="0">
                <a:latin typeface="+mj-lt"/>
                <a:cs typeface="Calibri" pitchFamily="34" charset="0"/>
              </a:rPr>
              <a:t> </a:t>
            </a:r>
            <a:r>
              <a:rPr lang="tr-TR" sz="2200" dirty="0" err="1" smtClean="0">
                <a:latin typeface="+mj-lt"/>
                <a:cs typeface="Calibri" pitchFamily="34" charset="0"/>
              </a:rPr>
              <a:t>Anderson</a:t>
            </a:r>
            <a:r>
              <a:rPr lang="tr-TR" sz="2200" dirty="0" smtClean="0">
                <a:latin typeface="+mj-lt"/>
                <a:cs typeface="Calibri" pitchFamily="34" charset="0"/>
              </a:rPr>
              <a:t> ise </a:t>
            </a:r>
            <a:r>
              <a:rPr lang="tr-TR" sz="2200" i="1" dirty="0" smtClean="0">
                <a:latin typeface="+mj-lt"/>
                <a:cs typeface="Calibri" pitchFamily="34" charset="0"/>
              </a:rPr>
              <a:t>Bir Sporcunun Hayatı </a:t>
            </a:r>
            <a:r>
              <a:rPr lang="tr-TR" sz="2200" dirty="0" smtClean="0">
                <a:latin typeface="+mj-lt"/>
                <a:cs typeface="Calibri" pitchFamily="34" charset="0"/>
              </a:rPr>
              <a:t>filmini çekmiştir. Film, kömür madenlerinde çalışan bir gencin </a:t>
            </a:r>
            <a:r>
              <a:rPr lang="tr-TR" sz="2200" dirty="0" err="1" smtClean="0">
                <a:latin typeface="+mj-lt"/>
                <a:cs typeface="Calibri" pitchFamily="34" charset="0"/>
              </a:rPr>
              <a:t>ragbi</a:t>
            </a:r>
            <a:r>
              <a:rPr lang="tr-TR" sz="2200" dirty="0" smtClean="0">
                <a:latin typeface="+mj-lt"/>
                <a:cs typeface="Calibri" pitchFamily="34" charset="0"/>
              </a:rPr>
              <a:t> oyuncusu olmasını anlatmaktadır. </a:t>
            </a:r>
          </a:p>
          <a:p>
            <a:pPr algn="just"/>
            <a:r>
              <a:rPr lang="tr-TR" sz="2200" dirty="0" smtClean="0">
                <a:latin typeface="+mj-lt"/>
                <a:cs typeface="Calibri" pitchFamily="34" charset="0"/>
              </a:rPr>
              <a:t>Akıma katkıda bulunan bir diğer yönetmen ise John </a:t>
            </a:r>
            <a:r>
              <a:rPr lang="tr-TR" sz="2200" dirty="0" err="1" smtClean="0">
                <a:latin typeface="+mj-lt"/>
                <a:cs typeface="Calibri" pitchFamily="34" charset="0"/>
              </a:rPr>
              <a:t>Schlesinger’dir</a:t>
            </a:r>
            <a:r>
              <a:rPr lang="tr-TR" sz="2200" dirty="0" smtClean="0">
                <a:latin typeface="+mj-lt"/>
                <a:cs typeface="Calibri" pitchFamily="34" charset="0"/>
              </a:rPr>
              <a:t>. </a:t>
            </a:r>
            <a:r>
              <a:rPr lang="tr-TR" sz="2200" dirty="0" err="1" smtClean="0">
                <a:latin typeface="+mj-lt"/>
                <a:cs typeface="Calibri" pitchFamily="34" charset="0"/>
              </a:rPr>
              <a:t>Schlesinger</a:t>
            </a:r>
            <a:r>
              <a:rPr lang="tr-TR" sz="2200" dirty="0" smtClean="0">
                <a:latin typeface="+mj-lt"/>
                <a:cs typeface="Calibri" pitchFamily="34" charset="0"/>
              </a:rPr>
              <a:t>, komedi niteliğindeki </a:t>
            </a:r>
            <a:r>
              <a:rPr lang="tr-TR" sz="2200" i="1" dirty="0" smtClean="0">
                <a:latin typeface="+mj-lt"/>
                <a:cs typeface="Calibri" pitchFamily="34" charset="0"/>
              </a:rPr>
              <a:t>Yalancı </a:t>
            </a:r>
            <a:r>
              <a:rPr lang="tr-TR" sz="2200" i="1" dirty="0" err="1" smtClean="0">
                <a:latin typeface="+mj-lt"/>
                <a:cs typeface="Calibri" pitchFamily="34" charset="0"/>
              </a:rPr>
              <a:t>Billy</a:t>
            </a:r>
            <a:r>
              <a:rPr lang="tr-TR" sz="2200" i="1" dirty="0" smtClean="0">
                <a:latin typeface="+mj-lt"/>
                <a:cs typeface="Calibri" pitchFamily="34" charset="0"/>
              </a:rPr>
              <a:t> </a:t>
            </a:r>
            <a:r>
              <a:rPr lang="tr-TR" sz="2200" dirty="0" smtClean="0">
                <a:latin typeface="+mj-lt"/>
                <a:cs typeface="Calibri" pitchFamily="34" charset="0"/>
              </a:rPr>
              <a:t>filminde hayal dünyasında yaşayan bir cenaze levazımatçısının öyküsünü konu almıştır.</a:t>
            </a:r>
            <a:endParaRPr lang="tr-TR" sz="2200" dirty="0" smtClean="0">
              <a:latin typeface="+mj-lt"/>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FİLMLERİN ORTAK ÖZELLİKLERİ</a:t>
            </a:r>
            <a:endParaRPr lang="tr-TR" sz="2400" b="1" dirty="0"/>
          </a:p>
        </p:txBody>
      </p:sp>
      <p:sp>
        <p:nvSpPr>
          <p:cNvPr id="3" name="2 İçerik Yer Tutucusu"/>
          <p:cNvSpPr>
            <a:spLocks noGrp="1"/>
          </p:cNvSpPr>
          <p:nvPr>
            <p:ph idx="1"/>
          </p:nvPr>
        </p:nvSpPr>
        <p:spPr>
          <a:xfrm>
            <a:off x="467544" y="1340768"/>
            <a:ext cx="8219256" cy="4896544"/>
          </a:xfrm>
        </p:spPr>
        <p:txBody>
          <a:bodyPr>
            <a:normAutofit fontScale="92500" lnSpcReduction="10000"/>
          </a:bodyPr>
          <a:lstStyle/>
          <a:p>
            <a:pPr algn="just"/>
            <a:r>
              <a:rPr lang="tr-TR" sz="2400" dirty="0" smtClean="0">
                <a:latin typeface="+mj-lt"/>
                <a:cs typeface="Times New Roman" pitchFamily="18" charset="0"/>
              </a:rPr>
              <a:t>Filmlerin hemen hemen hepsi romanlara ve tiyatro oyunlarına </a:t>
            </a:r>
            <a:r>
              <a:rPr lang="tr-TR" sz="2400" dirty="0" smtClean="0">
                <a:latin typeface="+mj-lt"/>
                <a:cs typeface="Times New Roman" pitchFamily="18" charset="0"/>
              </a:rPr>
              <a:t>dayanmış; </a:t>
            </a:r>
            <a:r>
              <a:rPr lang="tr-TR" sz="2400" dirty="0" smtClean="0">
                <a:latin typeface="+mj-lt"/>
                <a:cs typeface="Times New Roman" pitchFamily="18" charset="0"/>
              </a:rPr>
              <a:t>filmlerin senaryo sürecinde bu yazarlarla işbirliğine </a:t>
            </a:r>
            <a:r>
              <a:rPr lang="tr-TR" sz="2400" dirty="0" smtClean="0">
                <a:latin typeface="+mj-lt"/>
                <a:cs typeface="Times New Roman" pitchFamily="18" charset="0"/>
              </a:rPr>
              <a:t>gidilmiştir.</a:t>
            </a:r>
            <a:endParaRPr lang="tr-TR" sz="2400" dirty="0" smtClean="0">
              <a:latin typeface="+mj-lt"/>
              <a:cs typeface="Times New Roman" pitchFamily="18" charset="0"/>
            </a:endParaRPr>
          </a:p>
          <a:p>
            <a:pPr algn="just"/>
            <a:r>
              <a:rPr lang="tr-TR" sz="2400" dirty="0" smtClean="0">
                <a:latin typeface="+mj-lt"/>
                <a:cs typeface="Times New Roman" pitchFamily="18" charset="0"/>
              </a:rPr>
              <a:t>Filmlerin çoğunun ana karakteri erkektir. İşçi sınıfına mensup, İsyankar, yeni talepleri olan bu erkekler nedeniyle İngiliz Yeni dalga sineması </a:t>
            </a:r>
            <a:r>
              <a:rPr lang="tr-TR" sz="2400" dirty="0" smtClean="0">
                <a:latin typeface="+mj-lt"/>
                <a:cs typeface="Times New Roman" pitchFamily="18" charset="0"/>
              </a:rPr>
              <a:t>ö</a:t>
            </a:r>
            <a:r>
              <a:rPr lang="tr-TR" sz="2400" dirty="0" smtClean="0">
                <a:latin typeface="+mj-lt"/>
                <a:cs typeface="Times New Roman" pitchFamily="18" charset="0"/>
              </a:rPr>
              <a:t>fkeli </a:t>
            </a:r>
            <a:r>
              <a:rPr lang="tr-TR" sz="2400" dirty="0" smtClean="0">
                <a:latin typeface="+mj-lt"/>
                <a:cs typeface="Times New Roman" pitchFamily="18" charset="0"/>
              </a:rPr>
              <a:t>genç erkekler sineması olarak da adlandırılmaktadır. Bu karakterlerin yabancılaşma içinde olduğu; çevresiyle, özellikle de kadınlarla sorunlu ilişkiler kurdukları görülmektedir. Ayrıca eşcinsellik, evlilik dışı ilişki ve cinsellik de bu filmlerin konularını oluşturmaktadır.</a:t>
            </a:r>
          </a:p>
          <a:p>
            <a:pPr algn="just"/>
            <a:r>
              <a:rPr lang="tr-TR" sz="2400" dirty="0" smtClean="0">
                <a:latin typeface="+mj-lt"/>
                <a:cs typeface="Times New Roman" pitchFamily="18" charset="0"/>
              </a:rPr>
              <a:t>Bu filmler oyunculuk üslubu James </a:t>
            </a:r>
            <a:r>
              <a:rPr lang="tr-TR" sz="2400" dirty="0" err="1" smtClean="0">
                <a:latin typeface="+mj-lt"/>
                <a:cs typeface="Times New Roman" pitchFamily="18" charset="0"/>
              </a:rPr>
              <a:t>Dean</a:t>
            </a:r>
            <a:r>
              <a:rPr lang="tr-TR" sz="2400" dirty="0" smtClean="0">
                <a:latin typeface="+mj-lt"/>
                <a:cs typeface="Times New Roman" pitchFamily="18" charset="0"/>
              </a:rPr>
              <a:t> ve </a:t>
            </a:r>
            <a:r>
              <a:rPr lang="tr-TR" sz="2400" dirty="0" err="1" smtClean="0">
                <a:latin typeface="+mj-lt"/>
                <a:cs typeface="Times New Roman" pitchFamily="18" charset="0"/>
              </a:rPr>
              <a:t>Marlon</a:t>
            </a:r>
            <a:r>
              <a:rPr lang="tr-TR" sz="2400" dirty="0" smtClean="0">
                <a:latin typeface="+mj-lt"/>
                <a:cs typeface="Times New Roman" pitchFamily="18" charset="0"/>
              </a:rPr>
              <a:t> </a:t>
            </a:r>
            <a:r>
              <a:rPr lang="tr-TR" sz="2400" dirty="0" err="1" smtClean="0">
                <a:latin typeface="+mj-lt"/>
                <a:cs typeface="Times New Roman" pitchFamily="18" charset="0"/>
              </a:rPr>
              <a:t>Brando’yu</a:t>
            </a:r>
            <a:r>
              <a:rPr lang="tr-TR" sz="2400" dirty="0" smtClean="0">
                <a:latin typeface="+mj-lt"/>
                <a:cs typeface="Times New Roman" pitchFamily="18" charset="0"/>
              </a:rPr>
              <a:t> andıran Richard </a:t>
            </a:r>
            <a:r>
              <a:rPr lang="tr-TR" sz="2400" dirty="0" err="1" smtClean="0">
                <a:latin typeface="+mj-lt"/>
                <a:cs typeface="Times New Roman" pitchFamily="18" charset="0"/>
              </a:rPr>
              <a:t>Burton</a:t>
            </a:r>
            <a:r>
              <a:rPr lang="tr-TR" sz="2400" dirty="0" smtClean="0">
                <a:latin typeface="+mj-lt"/>
                <a:cs typeface="Times New Roman" pitchFamily="18" charset="0"/>
              </a:rPr>
              <a:t>, </a:t>
            </a:r>
            <a:r>
              <a:rPr lang="tr-TR" sz="2400" dirty="0" err="1" smtClean="0">
                <a:latin typeface="+mj-lt"/>
                <a:cs typeface="Times New Roman" pitchFamily="18" charset="0"/>
              </a:rPr>
              <a:t>Albert</a:t>
            </a:r>
            <a:r>
              <a:rPr lang="tr-TR" sz="2400" dirty="0" smtClean="0">
                <a:latin typeface="+mj-lt"/>
                <a:cs typeface="Times New Roman" pitchFamily="18" charset="0"/>
              </a:rPr>
              <a:t> </a:t>
            </a:r>
            <a:r>
              <a:rPr lang="tr-TR" sz="2400" dirty="0" err="1" smtClean="0">
                <a:latin typeface="+mj-lt"/>
                <a:cs typeface="Times New Roman" pitchFamily="18" charset="0"/>
              </a:rPr>
              <a:t>Finney</a:t>
            </a:r>
            <a:r>
              <a:rPr lang="tr-TR" sz="2400" dirty="0" smtClean="0">
                <a:latin typeface="+mj-lt"/>
                <a:cs typeface="Times New Roman" pitchFamily="18" charset="0"/>
              </a:rPr>
              <a:t>, Alan </a:t>
            </a:r>
            <a:r>
              <a:rPr lang="tr-TR" sz="2400" dirty="0" err="1" smtClean="0">
                <a:latin typeface="+mj-lt"/>
                <a:cs typeface="Times New Roman" pitchFamily="18" charset="0"/>
              </a:rPr>
              <a:t>Bates</a:t>
            </a:r>
            <a:r>
              <a:rPr lang="tr-TR" sz="2400" dirty="0" smtClean="0">
                <a:latin typeface="+mj-lt"/>
                <a:cs typeface="Times New Roman" pitchFamily="18" charset="0"/>
              </a:rPr>
              <a:t> gibi oyuncuların yıldızlaşmasını sağlamıştır.</a:t>
            </a:r>
          </a:p>
          <a:p>
            <a:pPr algn="just"/>
            <a:r>
              <a:rPr lang="tr-TR" sz="2400" dirty="0" smtClean="0">
                <a:latin typeface="+mj-lt"/>
                <a:cs typeface="Times New Roman" pitchFamily="18" charset="0"/>
              </a:rPr>
              <a:t>Filmler genellikle İngiltere’nin üretime dayalı sanayisinin bulunduğu ve işçi sınıfının yoğun olarak yaşadığı kuzey kentlerinde </a:t>
            </a:r>
            <a:r>
              <a:rPr lang="tr-TR" sz="2400" dirty="0" smtClean="0">
                <a:latin typeface="+mj-lt"/>
                <a:cs typeface="Times New Roman" pitchFamily="18" charset="0"/>
              </a:rPr>
              <a:t>çekilmiştir.</a:t>
            </a:r>
            <a:endParaRPr lang="tr-TR" sz="24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FİLMLERİN ORTAK ÖZELLİKLERİ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600201"/>
            <a:ext cx="8229600" cy="4277072"/>
          </a:xfrm>
        </p:spPr>
        <p:txBody>
          <a:bodyPr>
            <a:normAutofit/>
          </a:bodyPr>
          <a:lstStyle/>
          <a:p>
            <a:pPr algn="just"/>
            <a:r>
              <a:rPr lang="tr-TR" sz="2200" dirty="0" smtClean="0">
                <a:latin typeface="+mj-lt"/>
                <a:cs typeface="Calibri" pitchFamily="34" charset="0"/>
              </a:rPr>
              <a:t>Taşınabilir hafif kamera, hızlı ham film kullanımı çekimlerin gerçek mekanda yapılmasını kolaylaştırmıştır.</a:t>
            </a:r>
          </a:p>
          <a:p>
            <a:pPr algn="just"/>
            <a:r>
              <a:rPr lang="tr-TR" sz="2200" dirty="0" smtClean="0">
                <a:latin typeface="+mj-lt"/>
                <a:cs typeface="Calibri" pitchFamily="34" charset="0"/>
              </a:rPr>
              <a:t>Kontrastlı, grenli bir doku yaratılmasında haber filmlerinin ve İtalyan yeni gerçekçiliğinin görsel üslubundan etkilenme önemli </a:t>
            </a:r>
            <a:r>
              <a:rPr lang="tr-TR" sz="2200" dirty="0" smtClean="0">
                <a:latin typeface="+mj-lt"/>
                <a:cs typeface="Calibri" pitchFamily="34" charset="0"/>
              </a:rPr>
              <a:t>bir r</a:t>
            </a:r>
            <a:r>
              <a:rPr lang="tr-TR" sz="2200" dirty="0" smtClean="0">
                <a:latin typeface="+mj-lt"/>
                <a:cs typeface="Calibri" pitchFamily="34" charset="0"/>
              </a:rPr>
              <a:t>ol </a:t>
            </a:r>
            <a:r>
              <a:rPr lang="tr-TR" sz="2200" dirty="0" smtClean="0">
                <a:latin typeface="+mj-lt"/>
                <a:cs typeface="Calibri" pitchFamily="34" charset="0"/>
              </a:rPr>
              <a:t>oynamıştır.</a:t>
            </a:r>
          </a:p>
          <a:p>
            <a:pPr algn="just"/>
            <a:r>
              <a:rPr lang="tr-TR" sz="2200" dirty="0" smtClean="0">
                <a:latin typeface="+mj-lt"/>
                <a:cs typeface="Calibri" pitchFamily="34" charset="0"/>
              </a:rPr>
              <a:t>Toplumsal ve cinsel anlamda özgürleşme isteği ve bunun karşısında yer alan engellerin anlatılmasında zaman zaman caz müziğinden ve danstan yararlanılmıştır. Filmin ritmi kimi zaman caz müziğinden </a:t>
            </a:r>
            <a:r>
              <a:rPr lang="tr-TR" sz="2200" dirty="0" smtClean="0">
                <a:latin typeface="+mj-lt"/>
                <a:cs typeface="Calibri" pitchFamily="34" charset="0"/>
              </a:rPr>
              <a:t>yararlanılarak </a:t>
            </a:r>
            <a:r>
              <a:rPr lang="tr-TR" sz="2200" dirty="0" smtClean="0">
                <a:latin typeface="+mj-lt"/>
                <a:cs typeface="Calibri" pitchFamily="34" charset="0"/>
              </a:rPr>
              <a:t>düzenlenmiştir.</a:t>
            </a:r>
          </a:p>
          <a:p>
            <a:pPr algn="just"/>
            <a:r>
              <a:rPr lang="tr-TR" sz="2200" dirty="0" smtClean="0">
                <a:latin typeface="+mj-lt"/>
                <a:cs typeface="Calibri" pitchFamily="34" charset="0"/>
              </a:rPr>
              <a:t>Çoğunlukla erkek karakterleri temel alan filmlerin cinsiyet ayrımcılığı </a:t>
            </a:r>
            <a:r>
              <a:rPr lang="tr-TR" sz="2200" dirty="0" smtClean="0">
                <a:latin typeface="+mj-lt"/>
                <a:cs typeface="Calibri" pitchFamily="34" charset="0"/>
              </a:rPr>
              <a:t>yaptığı görülmektedir.</a:t>
            </a:r>
            <a:endParaRPr lang="tr-TR" sz="2200"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ELEŞTİRİLER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196752"/>
            <a:ext cx="8229600" cy="5328592"/>
          </a:xfrm>
        </p:spPr>
        <p:txBody>
          <a:bodyPr>
            <a:noAutofit/>
          </a:bodyPr>
          <a:lstStyle/>
          <a:p>
            <a:pPr algn="just"/>
            <a:r>
              <a:rPr lang="tr-TR" sz="2200" dirty="0" smtClean="0">
                <a:latin typeface="+mj-lt"/>
                <a:cs typeface="Calibri" pitchFamily="34" charset="0"/>
              </a:rPr>
              <a:t>Toplumsal gerçekçilikle ilgili eleştiriler yöneltilmiştir. Yönetmenlerin işçi sınıfından gelmediği için romantik bireycilik yaptıkları söylenmiştir.  İşçinin işçi olmaktan utanan bir kahraman olarak temsil edildiği, daha çok işçinin psikolojisinin dile getirildiği ve onun bu koşullardan nasıl kurtulacağına dair bir çözüm sunulmadığı vurgulanmıştır.</a:t>
            </a:r>
          </a:p>
          <a:p>
            <a:pPr algn="just"/>
            <a:r>
              <a:rPr lang="tr-TR" sz="2200" dirty="0" smtClean="0">
                <a:latin typeface="+mj-lt"/>
                <a:cs typeface="Calibri" pitchFamily="34" charset="0"/>
              </a:rPr>
              <a:t>Filmlerde maçoluk ve cinsiyet ayrımcılığı yapıldığı ifade edilmiştir. Filmlerde değişen ataerkil yapının yarattığı krizler dikkat çekmektedir. Birçok filmde babanın yokluğu ya da var olan baba figürlerinin güçsüzleştirilmesi karşısında güçlü, otoriter kadınlar karar verici pozisyonlarda yer almışlardır.</a:t>
            </a:r>
          </a:p>
          <a:p>
            <a:pPr algn="just"/>
            <a:r>
              <a:rPr lang="tr-TR" sz="2200" dirty="0" smtClean="0">
                <a:latin typeface="+mj-lt"/>
                <a:cs typeface="Calibri" pitchFamily="34" charset="0"/>
              </a:rPr>
              <a:t>Başroldeki erkek karakterlerin cinsellikle ilgili yaşadığı problemler görünür kılınmaktadır. Cinsel haz nesnesi olarak sunulan kadınların  aile düzenine tehdit oluşturduğu ve kontrol altına alınması gerektiği mesajı verilmektedir.</a:t>
            </a:r>
            <a:endParaRPr lang="tr-TR" sz="2200" dirty="0">
              <a:latin typeface="+mj-lt"/>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548680"/>
            <a:ext cx="7416824" cy="5847755"/>
          </a:xfrm>
          <a:prstGeom prst="rect">
            <a:avLst/>
          </a:prstGeom>
        </p:spPr>
        <p:txBody>
          <a:bodyPr wrap="square">
            <a:spAutoFit/>
          </a:bodyPr>
          <a:lstStyle/>
          <a:p>
            <a:pPr algn="ctr"/>
            <a:r>
              <a:rPr lang="tr-TR" sz="2200" b="1" dirty="0" smtClean="0">
                <a:latin typeface="+mj-lt"/>
                <a:sym typeface="Wingdings"/>
              </a:rPr>
              <a:t>AKIMIN SONA ERİŞİ</a:t>
            </a:r>
          </a:p>
          <a:p>
            <a:pPr algn="ctr"/>
            <a:endParaRPr lang="tr-TR" sz="2200" b="1" dirty="0" smtClean="0">
              <a:latin typeface="+mj-lt"/>
              <a:sym typeface="Wingdings"/>
            </a:endParaRPr>
          </a:p>
          <a:p>
            <a:pPr algn="just">
              <a:buFont typeface="Arial" pitchFamily="34" charset="0"/>
              <a:buChar char="•"/>
            </a:pPr>
            <a:r>
              <a:rPr lang="tr-TR" sz="2200" dirty="0" smtClean="0">
                <a:latin typeface="+mj-lt"/>
                <a:sym typeface="Wingdings"/>
              </a:rPr>
              <a:t>Hollywood’daki yapım koşulları iyileştiğinde şirketler İngiltere’den ayrılmış; bu durum da akımın sona ermesinde etkili olmuştur. Yine </a:t>
            </a:r>
            <a:r>
              <a:rPr lang="tr-TR" sz="2200" dirty="0" err="1" smtClean="0">
                <a:latin typeface="+mj-lt"/>
                <a:sym typeface="Wingdings"/>
              </a:rPr>
              <a:t>Lindsay</a:t>
            </a:r>
            <a:r>
              <a:rPr lang="tr-TR" sz="2200" dirty="0" smtClean="0">
                <a:latin typeface="+mj-lt"/>
                <a:sym typeface="Wingdings"/>
              </a:rPr>
              <a:t> </a:t>
            </a:r>
            <a:r>
              <a:rPr lang="tr-TR" sz="2200" dirty="0" err="1" smtClean="0">
                <a:latin typeface="+mj-lt"/>
                <a:sym typeface="Wingdings"/>
              </a:rPr>
              <a:t>Anderson’ın</a:t>
            </a:r>
            <a:r>
              <a:rPr lang="tr-TR" sz="2200" dirty="0" smtClean="0">
                <a:latin typeface="+mj-lt"/>
                <a:sym typeface="Wingdings"/>
              </a:rPr>
              <a:t> yönetmenliğini üstlendiği </a:t>
            </a:r>
            <a:r>
              <a:rPr lang="tr-TR" sz="2200" i="1" dirty="0" smtClean="0">
                <a:latin typeface="+mj-lt"/>
                <a:sym typeface="Wingdings"/>
              </a:rPr>
              <a:t>Bir Sporcunun Hayatı </a:t>
            </a:r>
            <a:r>
              <a:rPr lang="tr-TR" sz="2200" dirty="0" smtClean="0">
                <a:latin typeface="+mj-lt"/>
                <a:sym typeface="Wingdings"/>
              </a:rPr>
              <a:t>filminin gişede başarısız olması da akımın sona ermesine yol açan unsurlar arasındadır. </a:t>
            </a:r>
          </a:p>
          <a:p>
            <a:pPr algn="just">
              <a:buFont typeface="Arial" pitchFamily="34" charset="0"/>
              <a:buChar char="•"/>
            </a:pPr>
            <a:r>
              <a:rPr lang="tr-TR" sz="2200" dirty="0" smtClean="0">
                <a:latin typeface="+mj-lt"/>
                <a:cs typeface="Times New Roman" pitchFamily="18" charset="0"/>
                <a:sym typeface="Wingdings"/>
              </a:rPr>
              <a:t>1963 yılında </a:t>
            </a:r>
            <a:r>
              <a:rPr lang="tr-TR" sz="2200" dirty="0" err="1" smtClean="0">
                <a:latin typeface="+mj-lt"/>
                <a:cs typeface="Times New Roman" pitchFamily="18" charset="0"/>
                <a:sym typeface="Wingdings"/>
              </a:rPr>
              <a:t>Lindsay</a:t>
            </a:r>
            <a:r>
              <a:rPr lang="tr-TR" sz="2200" dirty="0" smtClean="0">
                <a:latin typeface="+mj-lt"/>
                <a:cs typeface="Times New Roman" pitchFamily="18" charset="0"/>
                <a:sym typeface="Wingdings"/>
              </a:rPr>
              <a:t> </a:t>
            </a:r>
            <a:r>
              <a:rPr lang="tr-TR" sz="2200" dirty="0" err="1" smtClean="0">
                <a:latin typeface="+mj-lt"/>
                <a:cs typeface="Times New Roman" pitchFamily="18" charset="0"/>
                <a:sym typeface="Wingdings"/>
              </a:rPr>
              <a:t>Anderson</a:t>
            </a:r>
            <a:r>
              <a:rPr lang="tr-TR" sz="2200" dirty="0" smtClean="0">
                <a:latin typeface="+mj-lt"/>
                <a:cs typeface="Times New Roman" pitchFamily="18" charset="0"/>
                <a:sym typeface="Wingdings"/>
              </a:rPr>
              <a:t>, </a:t>
            </a:r>
            <a:r>
              <a:rPr lang="tr-TR" sz="2200" i="1" dirty="0" smtClean="0">
                <a:latin typeface="+mj-lt"/>
                <a:cs typeface="Times New Roman" pitchFamily="18" charset="0"/>
                <a:sym typeface="Wingdings"/>
              </a:rPr>
              <a:t>United </a:t>
            </a:r>
            <a:r>
              <a:rPr lang="tr-TR" sz="2200" i="1" dirty="0" err="1" smtClean="0">
                <a:latin typeface="+mj-lt"/>
                <a:cs typeface="Times New Roman" pitchFamily="18" charset="0"/>
                <a:sym typeface="Wingdings"/>
              </a:rPr>
              <a:t>Artists</a:t>
            </a:r>
            <a:r>
              <a:rPr lang="tr-TR" sz="2200" dirty="0" err="1" smtClean="0">
                <a:latin typeface="+mj-lt"/>
                <a:cs typeface="Times New Roman" pitchFamily="18" charset="0"/>
                <a:sym typeface="Wingdings"/>
              </a:rPr>
              <a:t>’in</a:t>
            </a:r>
            <a:r>
              <a:rPr lang="tr-TR" sz="2200" dirty="0" smtClean="0">
                <a:latin typeface="+mj-lt"/>
                <a:cs typeface="Times New Roman" pitchFamily="18" charset="0"/>
                <a:sym typeface="Wingdings"/>
              </a:rPr>
              <a:t> desteklediği doğrudan hitap, sıçramalı kesme gibi </a:t>
            </a:r>
            <a:r>
              <a:rPr lang="tr-TR" sz="2200" dirty="0" err="1" smtClean="0">
                <a:latin typeface="+mj-lt"/>
                <a:cs typeface="Times New Roman" pitchFamily="18" charset="0"/>
                <a:sym typeface="Wingdings"/>
              </a:rPr>
              <a:t>modernist</a:t>
            </a:r>
            <a:r>
              <a:rPr lang="tr-TR" sz="2200" dirty="0" smtClean="0">
                <a:latin typeface="+mj-lt"/>
                <a:cs typeface="Times New Roman" pitchFamily="18" charset="0"/>
                <a:sym typeface="Wingdings"/>
              </a:rPr>
              <a:t> sinema tekniklerine yer verdiği </a:t>
            </a:r>
            <a:r>
              <a:rPr lang="tr-TR" sz="2200" i="1" dirty="0" err="1" smtClean="0">
                <a:latin typeface="+mj-lt"/>
                <a:cs typeface="Times New Roman" pitchFamily="18" charset="0"/>
                <a:sym typeface="Wingdings"/>
              </a:rPr>
              <a:t>Tom</a:t>
            </a:r>
            <a:r>
              <a:rPr lang="tr-TR" sz="2200" i="1" dirty="0" smtClean="0">
                <a:latin typeface="+mj-lt"/>
                <a:cs typeface="Times New Roman" pitchFamily="18" charset="0"/>
                <a:sym typeface="Wingdings"/>
              </a:rPr>
              <a:t> </a:t>
            </a:r>
            <a:r>
              <a:rPr lang="tr-TR" sz="2200" i="1" dirty="0" err="1" smtClean="0">
                <a:latin typeface="+mj-lt"/>
                <a:cs typeface="Times New Roman" pitchFamily="18" charset="0"/>
                <a:sym typeface="Wingdings"/>
              </a:rPr>
              <a:t>Jones</a:t>
            </a:r>
            <a:r>
              <a:rPr lang="tr-TR" sz="2200" dirty="0" err="1" smtClean="0">
                <a:latin typeface="+mj-lt"/>
                <a:cs typeface="Times New Roman" pitchFamily="18" charset="0"/>
                <a:sym typeface="Wingdings"/>
              </a:rPr>
              <a:t>’un</a:t>
            </a:r>
            <a:r>
              <a:rPr lang="tr-TR" sz="2200" dirty="0" smtClean="0">
                <a:latin typeface="+mj-lt"/>
                <a:cs typeface="Times New Roman" pitchFamily="18" charset="0"/>
                <a:sym typeface="Wingdings"/>
              </a:rPr>
              <a:t> uyarlamasını yapmıştır ve filmin ticari başarı kazanmasıyla birlikte ilgi metropol sinemasına kaymıştır. </a:t>
            </a:r>
          </a:p>
          <a:p>
            <a:pPr algn="just">
              <a:buFont typeface="Arial" pitchFamily="34" charset="0"/>
              <a:buChar char="•"/>
            </a:pPr>
            <a:r>
              <a:rPr lang="tr-TR" sz="2200" dirty="0" smtClean="0">
                <a:latin typeface="+mj-lt"/>
                <a:cs typeface="Times New Roman" pitchFamily="18" charset="0"/>
                <a:sym typeface="Wingdings"/>
              </a:rPr>
              <a:t>İngiliz sinemasında artık öfke ve hayal kırıklığından çok yeni özgürlüklerin kutlanmasından ilham alan ve 1960’ların sonuna kadar devam eden yeni bir film üretimi dönemi başlamıştır (Kaynayan Londra fenomeni). Londra dönemin gençlik kültürünün ve modanın merkezi konumundadır. </a:t>
            </a:r>
            <a:endParaRPr lang="tr-TR" sz="2200" dirty="0" smtClean="0">
              <a:latin typeface="+mj-lt"/>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smtClean="0"/>
              <a:t>KAYNAKÇA</a:t>
            </a:r>
            <a:endParaRPr lang="tr-TR" sz="2400" b="1" dirty="0"/>
          </a:p>
        </p:txBody>
      </p:sp>
      <p:sp>
        <p:nvSpPr>
          <p:cNvPr id="3" name="2 İçerik Yer Tutucusu"/>
          <p:cNvSpPr>
            <a:spLocks noGrp="1"/>
          </p:cNvSpPr>
          <p:nvPr>
            <p:ph idx="1"/>
          </p:nvPr>
        </p:nvSpPr>
        <p:spPr/>
        <p:txBody>
          <a:bodyPr/>
          <a:lstStyle/>
          <a:p>
            <a:pPr algn="just"/>
            <a:r>
              <a:rPr lang="tr-TR" sz="2800" dirty="0" err="1" smtClean="0">
                <a:latin typeface="+mj-lt"/>
              </a:rPr>
              <a:t>Petrie</a:t>
            </a:r>
            <a:r>
              <a:rPr lang="tr-TR" sz="2800" dirty="0" smtClean="0">
                <a:latin typeface="+mj-lt"/>
              </a:rPr>
              <a:t>, </a:t>
            </a:r>
            <a:r>
              <a:rPr lang="tr-TR" sz="2800" dirty="0" err="1" smtClean="0">
                <a:latin typeface="+mj-lt"/>
              </a:rPr>
              <a:t>Duncan</a:t>
            </a:r>
            <a:r>
              <a:rPr lang="tr-TR" sz="2800" dirty="0" smtClean="0">
                <a:latin typeface="+mj-lt"/>
              </a:rPr>
              <a:t> (2003). İngiliz Sineması: Kimlik Arayışı. </a:t>
            </a:r>
            <a:r>
              <a:rPr lang="tr-TR" sz="2800" i="1" dirty="0" smtClean="0">
                <a:latin typeface="+mj-lt"/>
              </a:rPr>
              <a:t>Dünya Sinema Tarihi</a:t>
            </a:r>
            <a:r>
              <a:rPr lang="tr-TR" sz="2800" dirty="0" smtClean="0">
                <a:latin typeface="+mj-lt"/>
              </a:rPr>
              <a:t> (A. Fethi, </a:t>
            </a:r>
            <a:r>
              <a:rPr lang="tr-TR" sz="2800" dirty="0" err="1" smtClean="0">
                <a:latin typeface="+mj-lt"/>
              </a:rPr>
              <a:t>Çev</a:t>
            </a:r>
            <a:r>
              <a:rPr lang="tr-TR" sz="2800" dirty="0" smtClean="0">
                <a:latin typeface="+mj-lt"/>
              </a:rPr>
              <a:t>.). İstanbul: </a:t>
            </a:r>
            <a:r>
              <a:rPr lang="tr-TR" sz="2800" dirty="0" err="1" smtClean="0">
                <a:latin typeface="+mj-lt"/>
              </a:rPr>
              <a:t>Kabalcı</a:t>
            </a:r>
            <a:r>
              <a:rPr lang="tr-TR" sz="2800" dirty="0" smtClean="0">
                <a:latin typeface="+mj-lt"/>
              </a:rPr>
              <a:t>. 681-692.</a:t>
            </a:r>
          </a:p>
          <a:p>
            <a:pPr algn="just"/>
            <a:r>
              <a:rPr lang="tr-TR" sz="2800" smtClean="0">
                <a:latin typeface="+mj-lt"/>
              </a:rPr>
              <a:t>Bayramoğlu</a:t>
            </a:r>
            <a:r>
              <a:rPr lang="tr-TR" sz="2800" dirty="0" smtClean="0">
                <a:latin typeface="+mj-lt"/>
              </a:rPr>
              <a:t>, Murat (2000). İngiliz Yeni Dalga Sineması ve Sosyal Gerçekçilik. </a:t>
            </a:r>
            <a:r>
              <a:rPr lang="tr-TR" sz="2800" i="1" dirty="0" smtClean="0">
                <a:latin typeface="+mj-lt"/>
              </a:rPr>
              <a:t>Evrensel Kültür</a:t>
            </a:r>
            <a:r>
              <a:rPr lang="tr-TR" sz="2800" dirty="0" smtClean="0">
                <a:latin typeface="+mj-lt"/>
              </a:rPr>
              <a:t>, 102, 58- 61.</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1825</TotalTime>
  <Words>973</Words>
  <Application>Microsoft Office PowerPoint</Application>
  <PresentationFormat>Ekran Gösterisi (4:3)</PresentationFormat>
  <Paragraphs>43</Paragraphs>
  <Slides>9</Slides>
  <Notes>2</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İNGİLİZ YENİ DALGASI, İNGİLİZ ÖZGÜR SİNEMASI (FREE CINEMA) </vt:lpstr>
      <vt:lpstr>Slayt 2</vt:lpstr>
      <vt:lpstr>ÇEKİLEN FİLMLER</vt:lpstr>
      <vt:lpstr> ÇEKİLEN FİLMLER</vt:lpstr>
      <vt:lpstr>FİLMLERİN ORTAK ÖZELLİKLERİ</vt:lpstr>
      <vt:lpstr>FİLMLERİN ORTAK ÖZELLİKLERİ</vt:lpstr>
      <vt:lpstr>ELEŞTİRİLER</vt:lpstr>
      <vt:lpstr>Slayt 8</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177</cp:revision>
  <dcterms:created xsi:type="dcterms:W3CDTF">2018-10-25T18:01:29Z</dcterms:created>
  <dcterms:modified xsi:type="dcterms:W3CDTF">2020-05-11T23:06:22Z</dcterms:modified>
</cp:coreProperties>
</file>