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79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07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92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1D9-0117-4DE0-97DA-442857D5A2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32372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E74D-74E7-48E4-9CDF-2F5792865A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916540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B111-360C-45B7-8F5E-4AA7286A5F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901340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3221-3AD9-46ED-B5C0-6F9E7DB87B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66130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2DE1D-6BE7-47C2-950F-07A3867A495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958034"/>
      </p:ext>
    </p:extLst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3B68-BB14-4590-AF5E-9E6F78B279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473495"/>
      </p:ext>
    </p:extLst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E800-C9D3-43C2-AC2C-A05E9FC300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40194"/>
      </p:ext>
    </p:extLst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BBC6F-A9D9-4707-8FB6-0C179F838A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998224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819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39C1F-9D4F-475B-8F04-7D596BC9CC8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656564"/>
      </p:ext>
    </p:extLst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7763E-48DF-424D-AB1A-D144316F0B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808097"/>
      </p:ext>
    </p:extLst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E0A93-40CB-4F05-8ADD-FE7D8F9760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83760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4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01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52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71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40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82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61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5938-AB99-46B3-8A0B-78B5F70A75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E0CA5-6FD5-45F9-8C09-58C7DDC3C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29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F1DA08-4F9A-4CD1-B2F8-61B91954D3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5778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HEARTWORM DİSEASE           ( DİROFİLARİOZİS )</a:t>
            </a:r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75167613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72707" name="Picture 3" descr="CanineHeartwormMicrofilariae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79651" y="1700214"/>
            <a:ext cx="7561263" cy="4752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98688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3111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41438"/>
            <a:ext cx="8229600" cy="4754562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Mikrofilerler kan dolaşımı ile tüm vücuda yayılarak kılcal trombozlara ve özellikle böbreklerde immun kompleksler oluşturarak böbrek bozukluklarına neden olurlar.</a:t>
            </a:r>
            <a:endParaRPr lang="tr-TR" altLang="zh-CN" smtClean="0"/>
          </a:p>
        </p:txBody>
      </p:sp>
    </p:spTree>
    <p:extLst>
      <p:ext uri="{BB962C8B-B14F-4D97-AF65-F5344CB8AC3E}">
        <p14:creationId xmlns:p14="http://schemas.microsoft.com/office/powerpoint/2010/main" val="209494658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SEMPTOMLAR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844675"/>
            <a:ext cx="8229600" cy="467995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Ergin parazitleri taşıyan köpeklerde parazitin sayısına göre şiddeti değişebilen semptomlar gözlenir.</a:t>
            </a:r>
          </a:p>
          <a:p>
            <a:pPr eaLnBrk="1" hangingPunct="1">
              <a:defRPr/>
            </a:pPr>
            <a:r>
              <a:rPr lang="tr-TR" smtClean="0"/>
              <a:t> Asemptomatik seyredebilir.</a:t>
            </a:r>
          </a:p>
          <a:p>
            <a:pPr eaLnBrk="1" hangingPunct="1">
              <a:defRPr/>
            </a:pPr>
            <a:r>
              <a:rPr lang="tr-TR" smtClean="0"/>
              <a:t>En yaygın semptomlar öksürük, ekzersiz intolerans, hemoptizi, zayıflama solunum güçlüğü, peritoneal ve pleural effüzyon, hepatomegali, juguler ven dolgunluğudur.</a:t>
            </a:r>
          </a:p>
        </p:txBody>
      </p:sp>
    </p:spTree>
    <p:extLst>
      <p:ext uri="{BB962C8B-B14F-4D97-AF65-F5344CB8AC3E}">
        <p14:creationId xmlns:p14="http://schemas.microsoft.com/office/powerpoint/2010/main" val="752776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Ergin parazitlerin kan akımını engelleyici ve kalp kapaklarının kapanmasını engelleyici durumları nedeniyle kalp yetmezliği ve kalp büyümelerine yol açarlar</a:t>
            </a:r>
          </a:p>
        </p:txBody>
      </p:sp>
    </p:spTree>
    <p:extLst>
      <p:ext uri="{BB962C8B-B14F-4D97-AF65-F5344CB8AC3E}">
        <p14:creationId xmlns:p14="http://schemas.microsoft.com/office/powerpoint/2010/main" val="10830619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76803" name="Picture 3" descr="CanineHeartworms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9" y="1563688"/>
            <a:ext cx="6842125" cy="5111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495779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TANI</a:t>
            </a:r>
            <a:br>
              <a:rPr lang="tr-TR" sz="4000"/>
            </a:br>
            <a:endParaRPr lang="tr-TR" sz="400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836614"/>
            <a:ext cx="8229600" cy="58324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800"/>
          </a:p>
          <a:p>
            <a:pPr eaLnBrk="1" hangingPunct="1">
              <a:defRPr/>
            </a:pPr>
            <a:r>
              <a:rPr lang="tr-TR" sz="2800"/>
              <a:t>Büyük ırk, erkek, dışarıda beslenen ve proflaktik ilaç almamış hayvanlarda yaygındır. Ortalama 4-8 yaş arasında görülür.</a:t>
            </a:r>
          </a:p>
          <a:p>
            <a:pPr eaLnBrk="1" hangingPunct="1">
              <a:defRPr/>
            </a:pPr>
            <a:r>
              <a:rPr lang="tr-TR" sz="2800"/>
              <a:t>Dolaşan mikrofilerlerin saptanması ile tanı konur. </a:t>
            </a:r>
          </a:p>
          <a:p>
            <a:pPr eaLnBrk="1" hangingPunct="1">
              <a:defRPr/>
            </a:pPr>
            <a:r>
              <a:rPr lang="tr-TR" sz="2800"/>
              <a:t>Direk kan smearı yapılarak yoğun mikrofileremik hayvanlarda kolayca tanı yapılabilir.</a:t>
            </a:r>
          </a:p>
          <a:p>
            <a:pPr eaLnBrk="1" hangingPunct="1">
              <a:defRPr/>
            </a:pPr>
            <a:r>
              <a:rPr lang="tr-TR" sz="2800"/>
              <a:t>Mikrofiler sayısının az olduğu durumlarda modifiye knott metodu ile mikrofilerler konsantre edilir.</a:t>
            </a:r>
          </a:p>
        </p:txBody>
      </p:sp>
    </p:spTree>
    <p:extLst>
      <p:ext uri="{BB962C8B-B14F-4D97-AF65-F5344CB8AC3E}">
        <p14:creationId xmlns:p14="http://schemas.microsoft.com/office/powerpoint/2010/main" val="146456456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Ayrıca heartworm antijen testi( ELİZA) yapılarak mikrofileremik olmayan hayvanlar belirlenebilir.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026946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TEDAVİ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28776"/>
            <a:ext cx="8229600" cy="52292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1. ADULTİSİT TEDAVİ</a:t>
            </a:r>
            <a:endParaRPr lang="tr-TR" altLang="zh-CN" smtClean="0"/>
          </a:p>
          <a:p>
            <a:pPr eaLnBrk="1" hangingPunct="1">
              <a:defRPr/>
            </a:pPr>
            <a:r>
              <a:rPr lang="tr-TR" altLang="zh-CN" smtClean="0"/>
              <a:t>Thiacetarsamid  ( Arsenik bileşiğidir ) periferal venalar yolu ve kateter aracılığı  ile 8-12 saat ara ile 4 kez  2 mg/kg dozda verilir. Thiacetarsamid toksik(hepatotoksik ) bir ilaçtır. Her enjeksiyon öncesi hayvan fiziksel muayene yapılarak iştahsızlık, kusma, ikter ve idrar muayenesinde bilirubinüri yönünden kontrol edilmelidir. 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8264008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1"/>
            <a:ext cx="8229600" cy="168275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836613"/>
            <a:ext cx="8229600" cy="5688012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Bu yan etkiler görüldüğünde tedavi kesilmelidir. Gerekirse 3 günden 1 aya kadar kortikosteroit ve kafes istirahati verilmelidir. </a:t>
            </a:r>
          </a:p>
          <a:p>
            <a:pPr eaLnBrk="1" hangingPunct="1">
              <a:defRPr/>
            </a:pPr>
            <a:r>
              <a:rPr lang="tr-TR" smtClean="0"/>
              <a:t>Uygulama bölgesinde damar dışına giderse doku nekrozu ve yaralanmaya neden olabilir.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696444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Dietilkarbamazin 25 mg/kg günde 3 kez peros bir ay süreyle verilir. Hem adultisit hemde mikrofilarisit etki yapar.</a:t>
            </a:r>
          </a:p>
        </p:txBody>
      </p:sp>
    </p:spTree>
    <p:extLst>
      <p:ext uri="{BB962C8B-B14F-4D97-AF65-F5344CB8AC3E}">
        <p14:creationId xmlns:p14="http://schemas.microsoft.com/office/powerpoint/2010/main" val="13409946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5270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18477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Dirofilaria immitis tarafından oluşturulur. Tropik ve suptropik bölgelerde hayvanlar arasında sivri sinekler tarafından nakledilir.</a:t>
            </a:r>
          </a:p>
          <a:p>
            <a:pPr eaLnBrk="1" hangingPunct="1">
              <a:defRPr/>
            </a:pPr>
            <a:r>
              <a:rPr lang="tr-TR" smtClean="0"/>
              <a:t> Köpeklerde sık kedilerde daha seyrek olarak gözlenir. </a:t>
            </a:r>
          </a:p>
          <a:p>
            <a:pPr eaLnBrk="1" hangingPunct="1">
              <a:defRPr/>
            </a:pPr>
            <a:r>
              <a:rPr lang="tr-TR" smtClean="0"/>
              <a:t>Ergin parazitin erkekleri 17, dişileri 27 cm uzunluktadır. </a:t>
            </a:r>
          </a:p>
          <a:p>
            <a:pPr eaLnBrk="1" hangingPunct="1">
              <a:defRPr/>
            </a:pPr>
            <a:r>
              <a:rPr lang="tr-TR" smtClean="0"/>
              <a:t>Mikrofilerler ise 3-5 mikron uzunluktadır. Kanda serbest olarak dolaşırlar.</a:t>
            </a:r>
          </a:p>
        </p:txBody>
      </p:sp>
    </p:spTree>
    <p:extLst>
      <p:ext uri="{BB962C8B-B14F-4D97-AF65-F5344CB8AC3E}">
        <p14:creationId xmlns:p14="http://schemas.microsoft.com/office/powerpoint/2010/main" val="9124510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686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Adultisit tedavi sonrasında 1-3 hafta sonra Tromboembolik akciğer hastalığı meydana gelebilir.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Ölen parazitlerin parçaları akciğerlerde küçük arterleri tıkaması ile oluşur.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Özellikle kaudal loplarda granulomatoz yangılanma, akciğer lobunun konsolidasyonu oluşabilir.</a:t>
            </a:r>
          </a:p>
        </p:txBody>
      </p:sp>
    </p:spTree>
    <p:extLst>
      <p:ext uri="{BB962C8B-B14F-4D97-AF65-F5344CB8AC3E}">
        <p14:creationId xmlns:p14="http://schemas.microsoft.com/office/powerpoint/2010/main" val="131644588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1"/>
            <a:ext cx="8229600" cy="168275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92150"/>
            <a:ext cx="8229600" cy="616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2. MİKROFİLARİSİT TEDAVİ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Adult sağatımından 4-6 hafta sonra uygulanır.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İvermektin, levamizol ve milbemisin bu amaçla kullanılan ilaçlardır. İvermektin ve milbemisin kullanımının kolilerde yan etkisi vardır. Diğer köpeklerde yan etki yaygın değildir( %5 den az 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Yan etki 2 saat içinde kusma, ve durgunluk şeklinde  veya seyrek olarak şok şeklinde olabilir. Bu durumlarda i.v serum ve glukokortikoit enjeksiyonları yararlıdır.</a:t>
            </a:r>
          </a:p>
        </p:txBody>
      </p:sp>
    </p:spTree>
    <p:extLst>
      <p:ext uri="{BB962C8B-B14F-4D97-AF65-F5344CB8AC3E}">
        <p14:creationId xmlns:p14="http://schemas.microsoft.com/office/powerpoint/2010/main" val="100675761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1"/>
            <a:ext cx="8229600" cy="168275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1076"/>
            <a:ext cx="8229600" cy="51149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İvermektin 0.2 mikrogram/kg  sc. Tek doz yapılır</a:t>
            </a:r>
          </a:p>
          <a:p>
            <a:pPr eaLnBrk="1" hangingPunct="1">
              <a:defRPr/>
            </a:pPr>
            <a:r>
              <a:rPr lang="tr-TR" smtClean="0"/>
              <a:t>Levamizol 2.5 mg/kg iki hafta süreyle verilir.  İki hafta sonra tekrar edilir.</a:t>
            </a:r>
          </a:p>
          <a:p>
            <a:pPr eaLnBrk="1" hangingPunct="1">
              <a:defRPr/>
            </a:pPr>
            <a:r>
              <a:rPr lang="tr-TR" smtClean="0"/>
              <a:t>Mikrofilarisit tedavi sonrası 3 . hafta tekrar mikrofilerler kontrol edilir. </a:t>
            </a:r>
          </a:p>
          <a:p>
            <a:pPr eaLnBrk="1" hangingPunct="1">
              <a:defRPr/>
            </a:pPr>
            <a:r>
              <a:rPr lang="tr-TR" smtClean="0"/>
              <a:t>Pozitif ise doz tekrarlanır. Negatif ise profilaktik tedaviye başlanır. </a:t>
            </a:r>
          </a:p>
        </p:txBody>
      </p:sp>
    </p:spTree>
    <p:extLst>
      <p:ext uri="{BB962C8B-B14F-4D97-AF65-F5344CB8AC3E}">
        <p14:creationId xmlns:p14="http://schemas.microsoft.com/office/powerpoint/2010/main" val="224457240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KORUMA </a:t>
            </a:r>
            <a:br>
              <a:rPr lang="tr-TR" sz="4000"/>
            </a:br>
            <a:endParaRPr lang="tr-TR" sz="400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661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Dietilkarbamazin  ivermektin ve milbemisin kullanılır. Bunlar larvaların dokulardaki gelişmesini durdurur ve larvaların kalbe gelmesine engel olur.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DEC sivrisinek mevsiminden 1 ay öncesinden 2 ay sonrasına kadar hergün günde bir kez.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İvermektin ve milbemisin sivrisinek mevsiminden 1 ay öncesinden 2 ay sonrasına kadar ayda bir kez kullanılır</a:t>
            </a:r>
          </a:p>
        </p:txBody>
      </p:sp>
    </p:spTree>
    <p:extLst>
      <p:ext uri="{BB962C8B-B14F-4D97-AF65-F5344CB8AC3E}">
        <p14:creationId xmlns:p14="http://schemas.microsoft.com/office/powerpoint/2010/main" val="378939543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Kedilerde heartworm daha az şekillenir.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Kedilerde adultisit sağaltımı yapılmaz hem thiarsemide  duyarlıdırlar hemde tedavi sonrası komplikasyonlar ciddi oranda sıktır.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Cerrahi müdahale ile erginler alınır.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Genellikle mikrofilerler dolaşımda az olduğundan mikrofilarisit tedavi endemik bölgelerde düşünülür.</a:t>
            </a:r>
          </a:p>
        </p:txBody>
      </p:sp>
    </p:spTree>
    <p:extLst>
      <p:ext uri="{BB962C8B-B14F-4D97-AF65-F5344CB8AC3E}">
        <p14:creationId xmlns:p14="http://schemas.microsoft.com/office/powerpoint/2010/main" val="240986644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333375"/>
            <a:ext cx="8229600" cy="21590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pic>
        <p:nvPicPr>
          <p:cNvPr id="88067" name="Picture 5" descr="heartworm-kedi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48075" y="1228726"/>
            <a:ext cx="5543550" cy="5032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938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zh-CN" smtClean="0"/>
              <a:t>Kandaki mikrofilerler sivrisinekler kan emerken alınır( L-1) ve sivri sineğin vucudunda 2 -2.5 hafta olgunlaşarak enfektif döneme( L-3) ulaşırlar. </a:t>
            </a:r>
          </a:p>
          <a:p>
            <a:pPr eaLnBrk="1" hangingPunct="1">
              <a:defRPr/>
            </a:pPr>
            <a:r>
              <a:rPr lang="tr-TR" altLang="zh-CN" smtClean="0"/>
              <a:t>Sivrisinek tekrar başka hayvanlardan kan emerken bu larvalar sağlam hayvanlara verilir. 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04335935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1"/>
            <a:ext cx="8229600" cy="239713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5176"/>
            <a:ext cx="8229600" cy="6092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Deri altındaki larvalar gelişerek yaklaşık 100 günde L-5 durumuna geçerler.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Bunlar  kan dolaşımı ile sağ ventriküle gelirler. Burada seksüel olgunlaşma oluşur ve parazitler mikrofiler çıkarmaya başlarlar.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Prepatent süre ( sivrisinek sokmasından sonra kanda mikrofiler görülene dek geçen süre) yaklaşık 6 aydır.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Mikrofilerler dolaşıma çıktıktan sonraki 6 ay boyunca miktarları artar daha sonra azalır.</a:t>
            </a:r>
          </a:p>
        </p:txBody>
      </p:sp>
    </p:spTree>
    <p:extLst>
      <p:ext uri="{BB962C8B-B14F-4D97-AF65-F5344CB8AC3E}">
        <p14:creationId xmlns:p14="http://schemas.microsoft.com/office/powerpoint/2010/main" val="416038536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61645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Erişkin parazitler temel olarak sağ ventrikül ve pulmoner arterlerde bulunurlar. Daha az olarak sağ atrium, vena kava ve karaciğer venalarında da bulunabilir.</a:t>
            </a:r>
          </a:p>
          <a:p>
            <a:pPr eaLnBrk="1" hangingPunct="1">
              <a:defRPr/>
            </a:pPr>
            <a:r>
              <a:rPr lang="tr-TR" smtClean="0"/>
              <a:t>Erişkin parazitler kan akışını engeller damarlarda ve kalp boşluklarındaki endotellerde irkiltiye neden olarak yangı ve üremelere neden olurlar.</a:t>
            </a:r>
          </a:p>
        </p:txBody>
      </p:sp>
    </p:spTree>
    <p:extLst>
      <p:ext uri="{BB962C8B-B14F-4D97-AF65-F5344CB8AC3E}">
        <p14:creationId xmlns:p14="http://schemas.microsoft.com/office/powerpoint/2010/main" val="174265453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68611" name="Picture 4" descr="HeartHeartworms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63976" y="692151"/>
            <a:ext cx="4297363" cy="5661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3754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69635" name="Picture 3" descr="heartwormcycle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4" y="981076"/>
            <a:ext cx="6421437" cy="5400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54334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952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pic>
        <p:nvPicPr>
          <p:cNvPr id="70659" name="Picture 3" descr="HeartwormLife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5913" y="692150"/>
            <a:ext cx="6119812" cy="5761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444836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71683" name="Picture 3" descr="CanineHeartwormMicrofilariae2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9" y="1654176"/>
            <a:ext cx="7058025" cy="4767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479528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ku">
  <a:themeElements>
    <a:clrScheme name="Doku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Do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oku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ku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676</Words>
  <Application>Microsoft Office PowerPoint</Application>
  <PresentationFormat>Geniş ekran</PresentationFormat>
  <Paragraphs>52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Tahoma</vt:lpstr>
      <vt:lpstr>Wingdings</vt:lpstr>
      <vt:lpstr>Office Teması</vt:lpstr>
      <vt:lpstr>Doku</vt:lpstr>
      <vt:lpstr>HEARTWORM DİSEASE           ( DİROFİLARİOZİS 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SEMPTOMLAR</vt:lpstr>
      <vt:lpstr>PowerPoint Sunusu</vt:lpstr>
      <vt:lpstr>PowerPoint Sunusu</vt:lpstr>
      <vt:lpstr>TANI </vt:lpstr>
      <vt:lpstr>PowerPoint Sunusu</vt:lpstr>
      <vt:lpstr>TEDAVİ</vt:lpstr>
      <vt:lpstr>PowerPoint Sunusu</vt:lpstr>
      <vt:lpstr>PowerPoint Sunusu</vt:lpstr>
      <vt:lpstr>PowerPoint Sunusu</vt:lpstr>
      <vt:lpstr>PowerPoint Sunusu</vt:lpstr>
      <vt:lpstr>PowerPoint Sunusu</vt:lpstr>
      <vt:lpstr>KORUMA 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HEARTWORM DİSEASE           ( DİROFİLARİOZİS )</dc:title>
  <dc:creator>Esra</dc:creator>
  <cp:lastModifiedBy>Esra</cp:lastModifiedBy>
  <cp:revision>1</cp:revision>
  <dcterms:created xsi:type="dcterms:W3CDTF">2020-05-12T07:48:12Z</dcterms:created>
  <dcterms:modified xsi:type="dcterms:W3CDTF">2020-05-12T07:49:32Z</dcterms:modified>
</cp:coreProperties>
</file>