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2391943-909B-49EF-841C-20D36420A9B4}"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357728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391943-909B-49EF-841C-20D36420A9B4}"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3055888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391943-909B-49EF-841C-20D36420A9B4}"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3733450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391943-909B-49EF-841C-20D36420A9B4}"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428632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2391943-909B-49EF-841C-20D36420A9B4}"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2863378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2391943-909B-49EF-841C-20D36420A9B4}"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3359525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2391943-909B-49EF-841C-20D36420A9B4}" type="datetimeFigureOut">
              <a:rPr lang="tr-TR" smtClean="0"/>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3958430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2391943-909B-49EF-841C-20D36420A9B4}" type="datetimeFigureOut">
              <a:rPr lang="tr-TR" smtClean="0"/>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1452396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2391943-909B-49EF-841C-20D36420A9B4}" type="datetimeFigureOut">
              <a:rPr lang="tr-TR" smtClean="0"/>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446426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2391943-909B-49EF-841C-20D36420A9B4}"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4046189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2391943-909B-49EF-841C-20D36420A9B4}"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FF814B-FDDB-49FA-8F74-1BC386CA056D}" type="slidenum">
              <a:rPr lang="tr-TR" smtClean="0"/>
              <a:t>‹#›</a:t>
            </a:fld>
            <a:endParaRPr lang="tr-TR"/>
          </a:p>
        </p:txBody>
      </p:sp>
    </p:spTree>
    <p:extLst>
      <p:ext uri="{BB962C8B-B14F-4D97-AF65-F5344CB8AC3E}">
        <p14:creationId xmlns:p14="http://schemas.microsoft.com/office/powerpoint/2010/main" val="423481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91943-909B-49EF-841C-20D36420A9B4}" type="datetimeFigureOut">
              <a:rPr lang="tr-TR" smtClean="0"/>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FF814B-FDDB-49FA-8F74-1BC386CA056D}" type="slidenum">
              <a:rPr lang="tr-TR" smtClean="0"/>
              <a:t>‹#›</a:t>
            </a:fld>
            <a:endParaRPr lang="tr-TR"/>
          </a:p>
        </p:txBody>
      </p:sp>
    </p:spTree>
    <p:extLst>
      <p:ext uri="{BB962C8B-B14F-4D97-AF65-F5344CB8AC3E}">
        <p14:creationId xmlns:p14="http://schemas.microsoft.com/office/powerpoint/2010/main" val="3360197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8240" y="396240"/>
            <a:ext cx="9509760" cy="1584960"/>
          </a:xfrm>
        </p:spPr>
        <p:txBody>
          <a:bodyPr>
            <a:normAutofit fontScale="90000"/>
          </a:bodyPr>
          <a:lstStyle/>
          <a:p>
            <a:r>
              <a:rPr lang="tr-TR" sz="4400" b="1" dirty="0" smtClean="0"/>
              <a:t/>
            </a:r>
            <a:br>
              <a:rPr lang="tr-TR" sz="4400" b="1" dirty="0" smtClean="0"/>
            </a:br>
            <a:r>
              <a:rPr lang="tr-TR" sz="4400" b="1" dirty="0"/>
              <a:t/>
            </a:r>
            <a:br>
              <a:rPr lang="tr-TR" sz="4400" b="1" dirty="0"/>
            </a:br>
            <a:r>
              <a:rPr lang="tr-TR" sz="4400" b="1" dirty="0" smtClean="0"/>
              <a:t/>
            </a:r>
            <a:br>
              <a:rPr lang="tr-TR" sz="4400" b="1" dirty="0" smtClean="0"/>
            </a:br>
            <a:r>
              <a:rPr lang="tr-TR" sz="4400" b="1" dirty="0"/>
              <a:t> </a:t>
            </a:r>
            <a:r>
              <a:rPr lang="tr-TR" sz="4400" b="1" dirty="0" smtClean="0"/>
              <a:t>                                                                                                                   -5-</a:t>
            </a:r>
            <a:br>
              <a:rPr lang="tr-TR" sz="4400" b="1" dirty="0" smtClean="0"/>
            </a:br>
            <a:r>
              <a:rPr lang="tr-TR" sz="4400" b="1" dirty="0" smtClean="0"/>
              <a:t>Meta-Etik </a:t>
            </a:r>
            <a:r>
              <a:rPr lang="tr-TR" sz="4400" b="1" dirty="0"/>
              <a:t>ve Normatif Etik Ayırımı</a:t>
            </a:r>
            <a:r>
              <a:rPr lang="tr-TR" dirty="0" smtClean="0"/>
              <a:t/>
            </a:r>
            <a:br>
              <a:rPr lang="tr-TR" dirty="0" smtClean="0"/>
            </a:br>
            <a:endParaRPr lang="tr-TR" dirty="0"/>
          </a:p>
        </p:txBody>
      </p:sp>
      <p:sp>
        <p:nvSpPr>
          <p:cNvPr id="3" name="Alt Başlık 2"/>
          <p:cNvSpPr>
            <a:spLocks noGrp="1"/>
          </p:cNvSpPr>
          <p:nvPr>
            <p:ph type="subTitle" idx="1"/>
          </p:nvPr>
        </p:nvSpPr>
        <p:spPr>
          <a:xfrm>
            <a:off x="487680" y="1203960"/>
            <a:ext cx="11231880" cy="5318760"/>
          </a:xfrm>
        </p:spPr>
        <p:txBody>
          <a:bodyPr>
            <a:normAutofit/>
          </a:bodyPr>
          <a:lstStyle/>
          <a:p>
            <a:pPr marL="342900" indent="-342900" algn="just">
              <a:buFont typeface="Wingdings" panose="05000000000000000000" pitchFamily="2" charset="2"/>
              <a:buChar char="Ø"/>
            </a:pPr>
            <a:r>
              <a:rPr lang="tr-TR" dirty="0" smtClean="0"/>
              <a:t>İkinci dereceden veya meta-etik meseleler, doğrudan ahlak ile ilgili olmaktan ziyade, ahlak üzerine olan meselelerdir; genellikle ahlak ve </a:t>
            </a:r>
            <a:r>
              <a:rPr lang="tr-TR" dirty="0" err="1" smtClean="0"/>
              <a:t>ahlakî</a:t>
            </a:r>
            <a:r>
              <a:rPr lang="tr-TR" dirty="0" smtClean="0"/>
              <a:t> iddialar ile ilgili metafizik, epistemolojik, semantik veya psikolojik biçimde ifade edilirler. Eğer objektifliğinden söz edilebilirse, ahlak hangi anlamda objektiftir? Ahlaki gerçekler veya doğrular gibi şeyler var mıdır? Ahlaki yargıları haklı gösterebilir miyiz/ doğrulayabilir miyiz? </a:t>
            </a:r>
            <a:r>
              <a:rPr lang="tr-TR" dirty="0" err="1" smtClean="0"/>
              <a:t>Ahlakî</a:t>
            </a:r>
            <a:r>
              <a:rPr lang="tr-TR" dirty="0" smtClean="0"/>
              <a:t> mülahazalar/düşünceler, davranışa hangi anlamda kılavuzluk edebilir? </a:t>
            </a:r>
            <a:r>
              <a:rPr lang="tr-TR" dirty="0" err="1" smtClean="0"/>
              <a:t>Ahlakî</a:t>
            </a:r>
            <a:r>
              <a:rPr lang="tr-TR" dirty="0" smtClean="0"/>
              <a:t> mülahazalara/düşüncelere kayıtsız olmak mantıksız (</a:t>
            </a:r>
            <a:r>
              <a:rPr lang="tr-TR" dirty="0" err="1" smtClean="0"/>
              <a:t>irrational</a:t>
            </a:r>
            <a:r>
              <a:rPr lang="tr-TR" dirty="0" smtClean="0"/>
              <a:t>) mıdır? Eğer ahlaki olgular/gerçekler varsa, bunlar bu olguların ilişkili olduğu fâillerin, politikaların ve eylemlerin doğal özellikleriyle nasıl ilişkilidir? </a:t>
            </a:r>
          </a:p>
          <a:p>
            <a:pPr marL="342900" indent="-342900" algn="just">
              <a:buFont typeface="Wingdings" panose="05000000000000000000" pitchFamily="2" charset="2"/>
              <a:buChar char="Ø"/>
            </a:pPr>
            <a:r>
              <a:rPr lang="tr-TR" dirty="0" smtClean="0"/>
              <a:t>Buna karşın, birinci derece veya normatif meseleler, ne türden şeyler ahlaken önemlidir (</a:t>
            </a:r>
            <a:r>
              <a:rPr lang="tr-TR" dirty="0" err="1" smtClean="0"/>
              <a:t>ör.doğru</a:t>
            </a:r>
            <a:r>
              <a:rPr lang="tr-TR" dirty="0" smtClean="0"/>
              <a:t> ve yanlıştır?) türünden ahlakın içinde bulunan sorunlardır. Normatif etik içinde </a:t>
            </a:r>
            <a:r>
              <a:rPr lang="tr-TR" i="1" dirty="0" smtClean="0"/>
              <a:t>ahlak teorisi veya ilkesi ile ilgili meseleler</a:t>
            </a:r>
            <a:r>
              <a:rPr lang="tr-TR" dirty="0" smtClean="0"/>
              <a:t> ile </a:t>
            </a:r>
            <a:r>
              <a:rPr lang="tr-TR" i="1" dirty="0" smtClean="0"/>
              <a:t>somut / </a:t>
            </a:r>
            <a:r>
              <a:rPr lang="tr-TR" i="1" dirty="0" err="1" smtClean="0"/>
              <a:t>substantive</a:t>
            </a:r>
            <a:r>
              <a:rPr lang="tr-TR" i="1" dirty="0" smtClean="0"/>
              <a:t> </a:t>
            </a:r>
            <a:r>
              <a:rPr lang="tr-TR" i="1" dirty="0" err="1" smtClean="0"/>
              <a:t>ahlakî</a:t>
            </a:r>
            <a:r>
              <a:rPr lang="tr-TR" i="1" dirty="0" smtClean="0"/>
              <a:t> meseleler </a:t>
            </a:r>
            <a:r>
              <a:rPr lang="tr-TR" dirty="0" smtClean="0"/>
              <a:t>arasında ileri bir ayırım yapmakta fayda vardır. </a:t>
            </a:r>
            <a:r>
              <a:rPr lang="tr-TR" dirty="0" err="1" smtClean="0"/>
              <a:t>Hernekadar</a:t>
            </a:r>
            <a:r>
              <a:rPr lang="tr-TR" dirty="0" smtClean="0"/>
              <a:t> bu ayırım, esas itibariyle normatif meseleler arasındaki soyutlama dereceleri veya seviyeleri arasında olsa da, önemli bir ayırımdır. </a:t>
            </a:r>
          </a:p>
          <a:p>
            <a:endParaRPr lang="tr-TR" dirty="0"/>
          </a:p>
        </p:txBody>
      </p:sp>
    </p:spTree>
    <p:extLst>
      <p:ext uri="{BB962C8B-B14F-4D97-AF65-F5344CB8AC3E}">
        <p14:creationId xmlns:p14="http://schemas.microsoft.com/office/powerpoint/2010/main" val="2962380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a:t>20.Yüzyıl Etik Tarihi</a:t>
            </a:r>
            <a:endParaRPr lang="tr-TR" sz="4000" dirty="0"/>
          </a:p>
        </p:txBody>
      </p:sp>
      <p:sp>
        <p:nvSpPr>
          <p:cNvPr id="3" name="İçerik Yer Tutucusu 2"/>
          <p:cNvSpPr>
            <a:spLocks noGrp="1"/>
          </p:cNvSpPr>
          <p:nvPr>
            <p:ph idx="1"/>
          </p:nvPr>
        </p:nvSpPr>
        <p:spPr/>
        <p:txBody>
          <a:bodyPr/>
          <a:lstStyle/>
          <a:p>
            <a:pPr marL="457200" indent="-457200">
              <a:buAutoNum type="alphaUcParenR"/>
            </a:pPr>
            <a:r>
              <a:rPr lang="tr-TR" b="1" i="1" u="sng" dirty="0" smtClean="0"/>
              <a:t>Ahlaki </a:t>
            </a:r>
            <a:r>
              <a:rPr lang="tr-TR" b="1" i="1" u="sng" dirty="0" err="1" smtClean="0"/>
              <a:t>Gerçekcilik</a:t>
            </a:r>
            <a:r>
              <a:rPr lang="tr-TR" b="1" i="1" u="sng" dirty="0" smtClean="0"/>
              <a:t> [Etik </a:t>
            </a:r>
            <a:r>
              <a:rPr lang="tr-TR" b="1" i="1" u="sng" dirty="0" err="1" smtClean="0"/>
              <a:t>bilişselcilik</a:t>
            </a:r>
            <a:r>
              <a:rPr lang="tr-TR" b="1" i="1" u="sng" dirty="0" smtClean="0"/>
              <a:t>/ </a:t>
            </a:r>
            <a:r>
              <a:rPr lang="tr-TR" b="1" i="1" u="sng" dirty="0" err="1" smtClean="0"/>
              <a:t>cognitivizm</a:t>
            </a:r>
            <a:r>
              <a:rPr lang="tr-TR" b="1" i="1" u="sng" dirty="0" smtClean="0"/>
              <a:t> ve nesnellik/ </a:t>
            </a:r>
            <a:r>
              <a:rPr lang="tr-TR" b="1" i="1" u="sng" dirty="0" err="1" smtClean="0"/>
              <a:t>objectivity</a:t>
            </a:r>
            <a:r>
              <a:rPr lang="tr-TR" b="1" i="1" u="sng" dirty="0" smtClean="0"/>
              <a:t>]: Sezgicilik:</a:t>
            </a:r>
          </a:p>
          <a:p>
            <a:pPr marL="0" indent="0">
              <a:buNone/>
            </a:pPr>
            <a:endParaRPr lang="tr-TR" b="1" i="1" u="sng" dirty="0" smtClean="0"/>
          </a:p>
          <a:p>
            <a:pPr marL="0" indent="0">
              <a:buNone/>
            </a:pPr>
            <a:r>
              <a:rPr lang="tr-TR" dirty="0" err="1" smtClean="0"/>
              <a:t>Sidgwick</a:t>
            </a:r>
            <a:r>
              <a:rPr lang="tr-TR" dirty="0" smtClean="0"/>
              <a:t>, </a:t>
            </a:r>
            <a:r>
              <a:rPr lang="tr-TR" dirty="0" err="1" smtClean="0"/>
              <a:t>Moore</a:t>
            </a:r>
            <a:r>
              <a:rPr lang="tr-TR" dirty="0" smtClean="0"/>
              <a:t>, </a:t>
            </a:r>
            <a:r>
              <a:rPr lang="tr-TR" dirty="0" err="1" smtClean="0"/>
              <a:t>Broad</a:t>
            </a:r>
            <a:r>
              <a:rPr lang="tr-TR" dirty="0" smtClean="0"/>
              <a:t> ve </a:t>
            </a:r>
            <a:r>
              <a:rPr lang="tr-TR" dirty="0" err="1" smtClean="0"/>
              <a:t>Ross</a:t>
            </a:r>
            <a:r>
              <a:rPr lang="tr-TR" dirty="0" smtClean="0"/>
              <a:t> gibi </a:t>
            </a:r>
            <a:r>
              <a:rPr lang="tr-TR" dirty="0" err="1" smtClean="0"/>
              <a:t>sezgiciler</a:t>
            </a:r>
            <a:r>
              <a:rPr lang="tr-TR" dirty="0" smtClean="0"/>
              <a:t>, etiğin temellerini meta etik ve normatif meseleleri de içerecek şekilde geniş bir yelpazede ele aldılar. Her ne kadar </a:t>
            </a:r>
            <a:r>
              <a:rPr lang="tr-TR" dirty="0" err="1" smtClean="0"/>
              <a:t>sezgiciler</a:t>
            </a:r>
            <a:r>
              <a:rPr lang="tr-TR" dirty="0" smtClean="0"/>
              <a:t> normatif mevzular üzerinde farklı fikirlere sahip olsalar da, </a:t>
            </a:r>
            <a:r>
              <a:rPr lang="tr-TR" dirty="0" err="1" smtClean="0"/>
              <a:t>metaetik</a:t>
            </a:r>
            <a:r>
              <a:rPr lang="tr-TR" dirty="0" smtClean="0"/>
              <a:t> mevzular üzerinde dikkate değer bir uzlaşma sergilemişlerdir.</a:t>
            </a:r>
          </a:p>
          <a:p>
            <a:endParaRPr lang="tr-TR" dirty="0"/>
          </a:p>
        </p:txBody>
      </p:sp>
    </p:spTree>
    <p:extLst>
      <p:ext uri="{BB962C8B-B14F-4D97-AF65-F5344CB8AC3E}">
        <p14:creationId xmlns:p14="http://schemas.microsoft.com/office/powerpoint/2010/main" val="326166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244475"/>
          </a:xfrm>
        </p:spPr>
        <p:txBody>
          <a:bodyPr>
            <a:normAutofit fontScale="90000"/>
          </a:bodyPr>
          <a:lstStyle/>
          <a:p>
            <a:endParaRPr lang="tr-TR" dirty="0"/>
          </a:p>
        </p:txBody>
      </p:sp>
      <p:sp>
        <p:nvSpPr>
          <p:cNvPr id="3" name="İçerik Yer Tutucusu 2"/>
          <p:cNvSpPr>
            <a:spLocks noGrp="1"/>
          </p:cNvSpPr>
          <p:nvPr>
            <p:ph idx="1"/>
          </p:nvPr>
        </p:nvSpPr>
        <p:spPr>
          <a:xfrm>
            <a:off x="365760" y="1036320"/>
            <a:ext cx="10988040" cy="5140643"/>
          </a:xfrm>
        </p:spPr>
        <p:txBody>
          <a:bodyPr/>
          <a:lstStyle/>
          <a:p>
            <a:pPr marL="0" indent="0">
              <a:buNone/>
            </a:pPr>
            <a:r>
              <a:rPr lang="tr-TR" dirty="0" smtClean="0"/>
              <a:t>   Temelde</a:t>
            </a:r>
            <a:r>
              <a:rPr lang="tr-TR" dirty="0"/>
              <a:t>, çoğu </a:t>
            </a:r>
            <a:r>
              <a:rPr lang="tr-TR" dirty="0" err="1"/>
              <a:t>sezgici</a:t>
            </a:r>
            <a:r>
              <a:rPr lang="tr-TR" dirty="0"/>
              <a:t> düşünür şu üç </a:t>
            </a:r>
            <a:r>
              <a:rPr lang="tr-TR" dirty="0" err="1"/>
              <a:t>metaetik</a:t>
            </a:r>
            <a:r>
              <a:rPr lang="tr-TR" dirty="0"/>
              <a:t> iddia üzerinde hemfikirdir: </a:t>
            </a:r>
            <a:endParaRPr lang="tr-TR" dirty="0" smtClean="0"/>
          </a:p>
          <a:p>
            <a:pPr marL="0" lvl="0" indent="0">
              <a:buNone/>
            </a:pPr>
            <a:endParaRPr lang="tr-TR" dirty="0" smtClean="0"/>
          </a:p>
          <a:p>
            <a:pPr marL="571500" lvl="0" indent="-571500">
              <a:buAutoNum type="romanLcParenBoth"/>
            </a:pPr>
            <a:r>
              <a:rPr lang="tr-TR" dirty="0" smtClean="0"/>
              <a:t>Varlık </a:t>
            </a:r>
            <a:r>
              <a:rPr lang="tr-TR" dirty="0"/>
              <a:t>ve doğaları bizim düşüncemizden bağımsız olan ahlaki olgu ve doğruların varlığına realist ya da bilişsel bir </a:t>
            </a:r>
            <a:r>
              <a:rPr lang="tr-TR" dirty="0" smtClean="0"/>
              <a:t>bağlılık,</a:t>
            </a:r>
          </a:p>
          <a:p>
            <a:pPr marL="571500" lvl="0" indent="-571500">
              <a:buAutoNum type="romanLcParenBoth"/>
            </a:pPr>
            <a:r>
              <a:rPr lang="tr-TR" dirty="0" smtClean="0"/>
              <a:t>Ahlaki </a:t>
            </a:r>
            <a:r>
              <a:rPr lang="tr-TR" dirty="0"/>
              <a:t>bilgimizin, nihai anlamda, bedihî (self-</a:t>
            </a:r>
            <a:r>
              <a:rPr lang="tr-TR" dirty="0" err="1"/>
              <a:t>evident</a:t>
            </a:r>
            <a:r>
              <a:rPr lang="tr-TR" dirty="0"/>
              <a:t>) ahlaki doğrulara dayandığını savunan temelci/ </a:t>
            </a:r>
            <a:r>
              <a:rPr lang="tr-TR" dirty="0" err="1"/>
              <a:t>foundationalist</a:t>
            </a:r>
            <a:r>
              <a:rPr lang="tr-TR" dirty="0"/>
              <a:t> </a:t>
            </a:r>
            <a:r>
              <a:rPr lang="tr-TR" dirty="0" smtClean="0"/>
              <a:t>epistemoloji,</a:t>
            </a:r>
          </a:p>
          <a:p>
            <a:pPr marL="571500" lvl="0" indent="-571500">
              <a:buAutoNum type="romanLcParenBoth"/>
            </a:pPr>
            <a:r>
              <a:rPr lang="tr-TR" i="1" dirty="0" err="1" smtClean="0"/>
              <a:t>Nonnaturalizm</a:t>
            </a:r>
            <a:r>
              <a:rPr lang="tr-TR" dirty="0" smtClean="0"/>
              <a:t> </a:t>
            </a:r>
            <a:r>
              <a:rPr lang="tr-TR" dirty="0"/>
              <a:t>olarak bilinen, ahlaki olgu ve niteliklerin metafizik olarak doğal olgu ve niteliklerden bağımsız ve </a:t>
            </a:r>
            <a:r>
              <a:rPr lang="tr-TR" i="1" dirty="0" err="1"/>
              <a:t>sui</a:t>
            </a:r>
            <a:r>
              <a:rPr lang="tr-TR" i="1" dirty="0"/>
              <a:t> </a:t>
            </a:r>
            <a:r>
              <a:rPr lang="tr-TR" i="1" dirty="0" err="1"/>
              <a:t>generis</a:t>
            </a:r>
            <a:r>
              <a:rPr lang="tr-TR" dirty="0"/>
              <a:t> var olduğunu radikal bir şekilde savunan indirgemeci olmayan ahlaki olgu ve nitelikler metafiziği. </a:t>
            </a:r>
          </a:p>
          <a:p>
            <a:pPr marL="0" indent="0">
              <a:buNone/>
            </a:pPr>
            <a:endParaRPr lang="tr-TR" dirty="0"/>
          </a:p>
        </p:txBody>
      </p:sp>
    </p:spTree>
    <p:extLst>
      <p:ext uri="{BB962C8B-B14F-4D97-AF65-F5344CB8AC3E}">
        <p14:creationId xmlns:p14="http://schemas.microsoft.com/office/powerpoint/2010/main" val="1739426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5719"/>
          </a:xfrm>
        </p:spPr>
        <p:txBody>
          <a:bodyPr>
            <a:normAutofit fontScale="90000"/>
          </a:bodyPr>
          <a:lstStyle/>
          <a:p>
            <a:endParaRPr lang="tr-TR" dirty="0"/>
          </a:p>
        </p:txBody>
      </p:sp>
      <p:sp>
        <p:nvSpPr>
          <p:cNvPr id="3" name="İçerik Yer Tutucusu 2"/>
          <p:cNvSpPr>
            <a:spLocks noGrp="1"/>
          </p:cNvSpPr>
          <p:nvPr>
            <p:ph idx="1"/>
          </p:nvPr>
        </p:nvSpPr>
        <p:spPr>
          <a:xfrm>
            <a:off x="335280" y="944880"/>
            <a:ext cx="11536680" cy="5232083"/>
          </a:xfrm>
        </p:spPr>
        <p:txBody>
          <a:bodyPr>
            <a:normAutofit fontScale="85000" lnSpcReduction="20000"/>
          </a:bodyPr>
          <a:lstStyle/>
          <a:p>
            <a:pPr marL="0" indent="0">
              <a:buNone/>
            </a:pPr>
            <a:r>
              <a:rPr lang="tr-TR" sz="3600" b="1" i="1" dirty="0" smtClean="0"/>
              <a:t>B) Ahlaki </a:t>
            </a:r>
            <a:r>
              <a:rPr lang="tr-TR" sz="3600" b="1" i="1" dirty="0" err="1" smtClean="0"/>
              <a:t>Gerçekdışıcılık</a:t>
            </a:r>
            <a:r>
              <a:rPr lang="tr-TR" sz="3600" b="1" i="1" dirty="0" smtClean="0"/>
              <a:t>: </a:t>
            </a:r>
            <a:r>
              <a:rPr lang="tr-TR" sz="3600" b="1" i="1" dirty="0" err="1" smtClean="0"/>
              <a:t>Antirealist</a:t>
            </a:r>
            <a:r>
              <a:rPr lang="tr-TR" sz="3600" b="1" i="1" dirty="0" smtClean="0"/>
              <a:t> ve </a:t>
            </a:r>
            <a:r>
              <a:rPr lang="tr-TR" sz="3600" b="1" i="1" dirty="0" err="1" smtClean="0"/>
              <a:t>Noncognitivist’ler</a:t>
            </a:r>
            <a:r>
              <a:rPr lang="tr-TR" sz="3600" b="1" i="1" dirty="0" smtClean="0"/>
              <a:t>: </a:t>
            </a:r>
          </a:p>
          <a:p>
            <a:pPr marL="0" indent="0">
              <a:buNone/>
            </a:pPr>
            <a:endParaRPr lang="tr-TR" sz="3600" b="1" i="1" dirty="0" smtClean="0"/>
          </a:p>
          <a:p>
            <a:pPr marL="0" indent="0">
              <a:buNone/>
            </a:pPr>
            <a:r>
              <a:rPr lang="tr-TR" i="1" dirty="0" err="1" smtClean="0"/>
              <a:t>Noncognitivist</a:t>
            </a:r>
            <a:r>
              <a:rPr lang="tr-TR" dirty="0" err="1" smtClean="0"/>
              <a:t>ler</a:t>
            </a:r>
            <a:r>
              <a:rPr lang="tr-TR" dirty="0" smtClean="0"/>
              <a:t>, </a:t>
            </a:r>
            <a:r>
              <a:rPr lang="tr-TR" dirty="0" err="1" smtClean="0"/>
              <a:t>sezgiciliğin</a:t>
            </a:r>
            <a:r>
              <a:rPr lang="tr-TR" dirty="0" smtClean="0"/>
              <a:t> metafizik ve epistemolojik yaklaşımlarının anlaşılmaz olduğunu düşünüp, bunun yerine daha az mantıksız olduğunu düşündükleri metafizik ve epistemolojik iddialarda bulunmuşlardır.</a:t>
            </a:r>
          </a:p>
          <a:p>
            <a:pPr marL="0" indent="0">
              <a:buNone/>
            </a:pPr>
            <a:r>
              <a:rPr lang="tr-TR" dirty="0" smtClean="0"/>
              <a:t>Ahlaki iddia ve söylemin karakter olarak </a:t>
            </a:r>
            <a:r>
              <a:rPr lang="tr-TR" u="sng" dirty="0" smtClean="0"/>
              <a:t>bilişsel olmayan</a:t>
            </a:r>
            <a:r>
              <a:rPr lang="tr-TR" dirty="0" smtClean="0"/>
              <a:t> bir yapıda olduğunun anlaşılabileceğini iddia etmişler ve ahlaki önermelerin, ahlaki gerçekliği/olguyu değil, </a:t>
            </a:r>
            <a:r>
              <a:rPr lang="tr-TR" u="sng" dirty="0" smtClean="0"/>
              <a:t>daha çok ahlaki fail veya </a:t>
            </a:r>
            <a:r>
              <a:rPr lang="tr-TR" u="sng" dirty="0" err="1" smtClean="0"/>
              <a:t>değerlendirmecinin</a:t>
            </a:r>
            <a:r>
              <a:rPr lang="tr-TR" u="sng" dirty="0" smtClean="0"/>
              <a:t> tutumlarını açıkladığını savunmuşlardır</a:t>
            </a:r>
            <a:r>
              <a:rPr lang="tr-TR" dirty="0" smtClean="0"/>
              <a:t>. Sonuç olarak bu yaklaşıma göre ahlaki iddialar ne yanlış ne de doğru olabilir; bu durumda ne ahlaki gerçeklik/olgular ne de doğru ahlaki iddialar var olabilir; ahlaki bilgiden de söz edilemez.</a:t>
            </a:r>
          </a:p>
          <a:p>
            <a:pPr marL="0" indent="0">
              <a:buNone/>
            </a:pPr>
            <a:r>
              <a:rPr lang="tr-TR" dirty="0" smtClean="0"/>
              <a:t>Bu yaklaşım, </a:t>
            </a:r>
            <a:r>
              <a:rPr lang="tr-TR" dirty="0" err="1" smtClean="0"/>
              <a:t>metaetik</a:t>
            </a:r>
            <a:r>
              <a:rPr lang="tr-TR" dirty="0" smtClean="0"/>
              <a:t> iddialar ile normatif etik iddialar arasına keskin bir çizgi çekmiştir.</a:t>
            </a:r>
          </a:p>
          <a:p>
            <a:pPr marL="0" indent="0">
              <a:buNone/>
            </a:pPr>
            <a:r>
              <a:rPr lang="tr-TR" dirty="0" smtClean="0"/>
              <a:t>Bilişsel olmayan/</a:t>
            </a:r>
            <a:r>
              <a:rPr lang="tr-TR" i="1" dirty="0" err="1" smtClean="0"/>
              <a:t>noncognitivist</a:t>
            </a:r>
            <a:r>
              <a:rPr lang="tr-TR" dirty="0" smtClean="0"/>
              <a:t> mirasın temel özellikleri esastan kusurludur; onlar ya genel metafizik ve epistemolojik meselelerde süreklilik </a:t>
            </a:r>
            <a:r>
              <a:rPr lang="tr-TR" dirty="0" err="1" smtClean="0"/>
              <a:t>arzeden</a:t>
            </a:r>
            <a:r>
              <a:rPr lang="tr-TR" dirty="0" smtClean="0"/>
              <a:t> konuları görmekte başarısız oldular veya (dönemlerine hakim bile olsa) uygun olmayan metafizik ve epistemolojik varsayımlara dayandılar.</a:t>
            </a:r>
          </a:p>
          <a:p>
            <a:endParaRPr lang="tr-TR" dirty="0"/>
          </a:p>
        </p:txBody>
      </p:sp>
    </p:spTree>
    <p:extLst>
      <p:ext uri="{BB962C8B-B14F-4D97-AF65-F5344CB8AC3E}">
        <p14:creationId xmlns:p14="http://schemas.microsoft.com/office/powerpoint/2010/main" val="33339424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TotalTime>
  <Words>470</Words>
  <Application>Microsoft Office PowerPoint</Application>
  <PresentationFormat>Geniş ekran</PresentationFormat>
  <Paragraphs>18</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Calibri Light</vt:lpstr>
      <vt:lpstr>Wingdings</vt:lpstr>
      <vt:lpstr>Office Teması</vt:lpstr>
      <vt:lpstr>                                                                                                                       -5- Meta-Etik ve Normatif Etik Ayırımı </vt:lpstr>
      <vt:lpstr>20.Yüzyıl Etik Tarihi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-5- Meta-Etik ve Normatif Etik Ayırımı </dc:title>
  <dc:creator>Windows Kullanıcısı</dc:creator>
  <cp:lastModifiedBy>Windows Kullanıcısı</cp:lastModifiedBy>
  <cp:revision>2</cp:revision>
  <dcterms:created xsi:type="dcterms:W3CDTF">2020-05-05T17:49:17Z</dcterms:created>
  <dcterms:modified xsi:type="dcterms:W3CDTF">2020-05-05T18:00:39Z</dcterms:modified>
</cp:coreProperties>
</file>