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19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44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039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4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01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7816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479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73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46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23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92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02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78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31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19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41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C78063-F532-4D84-AB80-0A90CCCF8C38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BA7B262-F9BC-4886-AAD5-D9FA35DD72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339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29892"/>
          </a:xfrm>
        </p:spPr>
        <p:txBody>
          <a:bodyPr/>
          <a:lstStyle/>
          <a:p>
            <a:r>
              <a:rPr lang="tr-TR" b="1" dirty="0"/>
              <a:t>Aile İçi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52255"/>
            <a:ext cx="9144000" cy="2805545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Hıristiyanlık da, diğer </a:t>
            </a:r>
            <a:r>
              <a:rPr lang="tr-TR" dirty="0" err="1"/>
              <a:t>tum</a:t>
            </a:r>
            <a:r>
              <a:rPr lang="tr-TR" dirty="0"/>
              <a:t> dinlerde olduğu gibi, aile kurumuna </a:t>
            </a:r>
            <a:r>
              <a:rPr lang="tr-TR" dirty="0" err="1"/>
              <a:t>buyuk</a:t>
            </a:r>
            <a:r>
              <a:rPr lang="tr-TR" dirty="0"/>
              <a:t> </a:t>
            </a:r>
            <a:r>
              <a:rPr lang="tr-TR" dirty="0" err="1"/>
              <a:t>onem</a:t>
            </a:r>
            <a:endParaRPr lang="tr-TR" dirty="0"/>
          </a:p>
          <a:p>
            <a:r>
              <a:rPr lang="tr-TR" dirty="0"/>
              <a:t>vermekte ve aile </a:t>
            </a:r>
            <a:r>
              <a:rPr lang="tr-TR" dirty="0" err="1"/>
              <a:t>ici</a:t>
            </a:r>
            <a:r>
              <a:rPr lang="tr-TR" dirty="0"/>
              <a:t> ilişkileri </a:t>
            </a:r>
            <a:r>
              <a:rPr lang="tr-TR" dirty="0" err="1"/>
              <a:t>duzenleyici</a:t>
            </a:r>
            <a:r>
              <a:rPr lang="tr-TR" dirty="0"/>
              <a:t> bir takım kurallar vaz etmektedir. Bu </a:t>
            </a:r>
            <a:r>
              <a:rPr lang="tr-TR" dirty="0" err="1"/>
              <a:t>cercevede</a:t>
            </a:r>
            <a:r>
              <a:rPr lang="tr-TR" dirty="0"/>
              <a:t>,</a:t>
            </a:r>
          </a:p>
          <a:p>
            <a:r>
              <a:rPr lang="tr-TR" dirty="0"/>
              <a:t>barış ve huzur </a:t>
            </a:r>
            <a:r>
              <a:rPr lang="tr-TR" dirty="0" err="1"/>
              <a:t>icinde</a:t>
            </a:r>
            <a:r>
              <a:rPr lang="tr-TR" dirty="0"/>
              <a:t> bir toplumun oluşması ve </a:t>
            </a:r>
            <a:r>
              <a:rPr lang="tr-TR" dirty="0" err="1"/>
              <a:t>ic</a:t>
            </a:r>
            <a:r>
              <a:rPr lang="tr-TR" dirty="0"/>
              <a:t> huzurunu sağlayabilmiş bir bireyin</a:t>
            </a:r>
          </a:p>
          <a:p>
            <a:r>
              <a:rPr lang="tr-TR" dirty="0"/>
              <a:t>yetişmesi, sağlıklı bir aile ortamına bağlı </a:t>
            </a:r>
            <a:r>
              <a:rPr lang="tr-TR" dirty="0" err="1"/>
              <a:t>gorulmektedir</a:t>
            </a:r>
            <a:r>
              <a:rPr lang="tr-TR" dirty="0"/>
              <a:t>. Aile </a:t>
            </a:r>
            <a:r>
              <a:rPr lang="tr-TR" dirty="0" err="1"/>
              <a:t>ici</a:t>
            </a:r>
            <a:r>
              <a:rPr lang="tr-TR" dirty="0"/>
              <a:t> ilişkiler konusunda</a:t>
            </a:r>
          </a:p>
          <a:p>
            <a:r>
              <a:rPr lang="tr-TR" dirty="0"/>
              <a:t>dikkat edilmesi gerekenler ise evlilik, anne-baba ve </a:t>
            </a:r>
            <a:r>
              <a:rPr lang="tr-TR" dirty="0" err="1"/>
              <a:t>cocuk</a:t>
            </a:r>
            <a:r>
              <a:rPr lang="tr-TR" dirty="0"/>
              <a:t> ilişkileri, eşler arası ilişkiler,</a:t>
            </a:r>
          </a:p>
          <a:p>
            <a:r>
              <a:rPr lang="tr-TR" dirty="0"/>
              <a:t>evlilik dışı ilişkiler, boşanma ve </a:t>
            </a:r>
            <a:r>
              <a:rPr lang="tr-TR" dirty="0" err="1"/>
              <a:t>kurtaj</a:t>
            </a:r>
            <a:r>
              <a:rPr lang="tr-TR" dirty="0"/>
              <a:t> gibi konularda yoğunlaşmaktadır</a:t>
            </a:r>
          </a:p>
        </p:txBody>
      </p:sp>
    </p:spTree>
    <p:extLst>
      <p:ext uri="{BB962C8B-B14F-4D97-AF65-F5344CB8AC3E}">
        <p14:creationId xmlns:p14="http://schemas.microsoft.com/office/powerpoint/2010/main" val="211841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Evlilik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Hıristiyan Kutsal Kitabında, erkeğin ve kadının birbiri </a:t>
            </a:r>
            <a:r>
              <a:rPr lang="tr-TR" dirty="0" err="1"/>
              <a:t>icin</a:t>
            </a:r>
            <a:r>
              <a:rPr lang="tr-TR" dirty="0"/>
              <a:t> yaratıldığı, </a:t>
            </a:r>
            <a:r>
              <a:rPr lang="tr-TR" dirty="0" smtClean="0"/>
              <a:t>birbirilerini tamamladıkları </a:t>
            </a:r>
            <a:r>
              <a:rPr lang="tr-TR" dirty="0"/>
              <a:t>belirtilerek, evlilik kurumunun kutsallığı şu şekilde ortaya konulmaktadır:</a:t>
            </a:r>
          </a:p>
          <a:p>
            <a:r>
              <a:rPr lang="tr-TR" dirty="0"/>
              <a:t>“İsa, şu karşılığı verdi: “Kutsal </a:t>
            </a:r>
            <a:r>
              <a:rPr lang="tr-TR" dirty="0" err="1"/>
              <a:t>Yazılar'ı</a:t>
            </a:r>
            <a:r>
              <a:rPr lang="tr-TR" dirty="0"/>
              <a:t> okumadınız mı? Yaradan, </a:t>
            </a:r>
            <a:r>
              <a:rPr lang="tr-TR" dirty="0" err="1"/>
              <a:t>başlangıctan</a:t>
            </a:r>
            <a:r>
              <a:rPr lang="tr-TR" dirty="0"/>
              <a:t> ‘</a:t>
            </a:r>
            <a:r>
              <a:rPr lang="tr-TR" dirty="0" smtClean="0"/>
              <a:t>İnsanları erkek </a:t>
            </a:r>
            <a:r>
              <a:rPr lang="tr-TR" dirty="0"/>
              <a:t>ve dişi olarak yarattı’ ve </a:t>
            </a:r>
            <a:r>
              <a:rPr lang="tr-TR" dirty="0" err="1"/>
              <a:t>şoyle</a:t>
            </a:r>
            <a:r>
              <a:rPr lang="tr-TR" dirty="0"/>
              <a:t> dedi: ‘Bu nedenle adam, annesini, babasını </a:t>
            </a:r>
            <a:r>
              <a:rPr lang="tr-TR" dirty="0" smtClean="0"/>
              <a:t>bırakıp, karısına </a:t>
            </a:r>
            <a:r>
              <a:rPr lang="tr-TR" dirty="0"/>
              <a:t>bağlanacak, ikisi tek beden olacak.’ </a:t>
            </a:r>
            <a:r>
              <a:rPr lang="tr-TR" dirty="0" err="1"/>
              <a:t>Şoyle</a:t>
            </a:r>
            <a:r>
              <a:rPr lang="tr-TR" dirty="0"/>
              <a:t> ki, onlar, artık iki değil, tek </a:t>
            </a:r>
            <a:r>
              <a:rPr lang="tr-TR" dirty="0" smtClean="0"/>
              <a:t>bedendir. O </a:t>
            </a:r>
            <a:r>
              <a:rPr lang="tr-TR" dirty="0"/>
              <a:t>halde, Tanrı'nın birleştirdiğini, insan ayırmasın</a:t>
            </a:r>
            <a:r>
              <a:rPr lang="tr-TR" dirty="0" smtClean="0"/>
              <a:t>.” (Matta </a:t>
            </a:r>
            <a:r>
              <a:rPr lang="tr-TR" dirty="0"/>
              <a:t>19/4-6</a:t>
            </a:r>
            <a:r>
              <a:rPr lang="tr-TR" dirty="0" smtClean="0"/>
              <a:t>;)</a:t>
            </a:r>
          </a:p>
          <a:p>
            <a:r>
              <a:rPr lang="tr-TR" dirty="0"/>
              <a:t>Evlilik akdine verilen değeri </a:t>
            </a:r>
            <a:r>
              <a:rPr lang="tr-TR" dirty="0" err="1"/>
              <a:t>gosteren</a:t>
            </a:r>
            <a:r>
              <a:rPr lang="tr-TR" dirty="0"/>
              <a:t> diğer bir husus ta, </a:t>
            </a:r>
            <a:r>
              <a:rPr lang="tr-TR" dirty="0" smtClean="0"/>
              <a:t>kilise tarafından </a:t>
            </a:r>
            <a:r>
              <a:rPr lang="tr-TR" dirty="0"/>
              <a:t>kıyılan nikahın, ancak </a:t>
            </a:r>
            <a:r>
              <a:rPr lang="tr-TR" dirty="0" err="1"/>
              <a:t>olumle</a:t>
            </a:r>
            <a:r>
              <a:rPr lang="tr-TR" dirty="0"/>
              <a:t> son bulabileceği anlayışıdır. Kilise </a:t>
            </a:r>
            <a:r>
              <a:rPr lang="tr-TR" dirty="0" smtClean="0"/>
              <a:t>tarafından kutsal </a:t>
            </a:r>
            <a:r>
              <a:rPr lang="tr-TR" dirty="0"/>
              <a:t>sayılan nikah, yine, kilisenin uygun </a:t>
            </a:r>
            <a:r>
              <a:rPr lang="tr-TR" dirty="0" err="1"/>
              <a:t>gorduğu</a:t>
            </a:r>
            <a:r>
              <a:rPr lang="tr-TR" dirty="0"/>
              <a:t> kişiler arasında olabilmektedir. </a:t>
            </a:r>
            <a:r>
              <a:rPr lang="tr-TR" dirty="0" smtClean="0"/>
              <a:t>Aile fertlerinin </a:t>
            </a:r>
            <a:r>
              <a:rPr lang="tr-TR" dirty="0"/>
              <a:t>birbirleri ile nikahlanması –</a:t>
            </a:r>
            <a:r>
              <a:rPr lang="tr-TR" dirty="0" err="1"/>
              <a:t>ensest</a:t>
            </a:r>
            <a:r>
              <a:rPr lang="tr-TR" dirty="0"/>
              <a:t> ilişki-, </a:t>
            </a:r>
            <a:r>
              <a:rPr lang="tr-TR" dirty="0" err="1"/>
              <a:t>cok</a:t>
            </a:r>
            <a:r>
              <a:rPr lang="tr-TR" dirty="0"/>
              <a:t> eşlilik ve </a:t>
            </a:r>
            <a:r>
              <a:rPr lang="tr-TR" dirty="0" smtClean="0"/>
              <a:t>hemcinslerin evlenmesi</a:t>
            </a:r>
            <a:r>
              <a:rPr lang="tr-TR" dirty="0"/>
              <a:t>, Kilisenin uygun </a:t>
            </a:r>
            <a:r>
              <a:rPr lang="tr-TR" dirty="0" err="1"/>
              <a:t>gormediği</a:t>
            </a:r>
            <a:r>
              <a:rPr lang="tr-TR" dirty="0"/>
              <a:t> durumlar arasında </a:t>
            </a:r>
            <a:r>
              <a:rPr lang="tr-TR" dirty="0" err="1"/>
              <a:t>gorulmektedir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583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Eşlerin Birbirlerine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Kitab</a:t>
            </a:r>
            <a:r>
              <a:rPr lang="tr-TR" dirty="0"/>
              <a:t>-ı Mukaddes’te eşler arası ilişkiler </a:t>
            </a:r>
            <a:r>
              <a:rPr lang="tr-TR" dirty="0" smtClean="0"/>
              <a:t>ile ilgili </a:t>
            </a:r>
            <a:r>
              <a:rPr lang="tr-TR" dirty="0" err="1"/>
              <a:t>bircok</a:t>
            </a:r>
            <a:r>
              <a:rPr lang="tr-TR" dirty="0"/>
              <a:t> tavsiye bulmak </a:t>
            </a:r>
            <a:r>
              <a:rPr lang="tr-TR" dirty="0" err="1" smtClean="0"/>
              <a:t>mumkundur</a:t>
            </a:r>
            <a:r>
              <a:rPr lang="tr-TR" dirty="0" smtClean="0"/>
              <a:t>. </a:t>
            </a:r>
            <a:r>
              <a:rPr lang="tr-TR" dirty="0" err="1"/>
              <a:t>Petrus</a:t>
            </a:r>
            <a:r>
              <a:rPr lang="tr-TR" dirty="0"/>
              <a:t>, eşler arasındaki ilişkilere </a:t>
            </a:r>
            <a:r>
              <a:rPr lang="tr-TR" dirty="0" smtClean="0"/>
              <a:t>açıklık getirdiği </a:t>
            </a:r>
            <a:r>
              <a:rPr lang="tr-TR" dirty="0"/>
              <a:t>ifadelerinde, kadınların ve kocaların, birbirlerine bağlı kalmaları </a:t>
            </a:r>
            <a:r>
              <a:rPr lang="tr-TR" dirty="0" smtClean="0"/>
              <a:t>gerektiğine dikkat </a:t>
            </a:r>
            <a:r>
              <a:rPr lang="tr-TR" dirty="0" err="1"/>
              <a:t>cekmektedir</a:t>
            </a:r>
            <a:r>
              <a:rPr lang="tr-TR" dirty="0"/>
              <a:t>. Kadınların, iffetleri ve </a:t>
            </a:r>
            <a:r>
              <a:rPr lang="tr-TR" dirty="0" err="1"/>
              <a:t>guzel</a:t>
            </a:r>
            <a:r>
              <a:rPr lang="tr-TR" dirty="0"/>
              <a:t> yaşamları ile kocalarının </a:t>
            </a:r>
            <a:r>
              <a:rPr lang="tr-TR" dirty="0" smtClean="0"/>
              <a:t>süsleri olduğunu </a:t>
            </a:r>
            <a:r>
              <a:rPr lang="tr-TR" dirty="0"/>
              <a:t>belirttikten sonra, asıl </a:t>
            </a:r>
            <a:r>
              <a:rPr lang="tr-TR" dirty="0" err="1"/>
              <a:t>guzelliğin</a:t>
            </a:r>
            <a:r>
              <a:rPr lang="tr-TR" dirty="0"/>
              <a:t>, </a:t>
            </a:r>
            <a:r>
              <a:rPr lang="tr-TR" dirty="0" err="1"/>
              <a:t>ic</a:t>
            </a:r>
            <a:r>
              <a:rPr lang="tr-TR" dirty="0"/>
              <a:t> </a:t>
            </a:r>
            <a:r>
              <a:rPr lang="tr-TR" dirty="0" err="1"/>
              <a:t>guzelliği</a:t>
            </a:r>
            <a:r>
              <a:rPr lang="tr-TR" dirty="0"/>
              <a:t> olduğunu vurgulamaktadır. </a:t>
            </a:r>
            <a:r>
              <a:rPr lang="tr-TR" dirty="0" smtClean="0"/>
              <a:t>Hz. İbrahim </a:t>
            </a:r>
            <a:r>
              <a:rPr lang="tr-TR" dirty="0"/>
              <a:t>ve eşi Sara’nın </a:t>
            </a:r>
            <a:r>
              <a:rPr lang="tr-TR" dirty="0" err="1"/>
              <a:t>orneğini</a:t>
            </a:r>
            <a:r>
              <a:rPr lang="tr-TR" dirty="0"/>
              <a:t> hatırlatarak, Tanrı’nın isteği doğrultusunda bir </a:t>
            </a:r>
            <a:r>
              <a:rPr lang="tr-TR" dirty="0" smtClean="0"/>
              <a:t>karı-koca ilişkisi </a:t>
            </a:r>
            <a:r>
              <a:rPr lang="tr-TR" dirty="0"/>
              <a:t>kurmaları sayesinde, onların da, İbrahim’in </a:t>
            </a:r>
            <a:r>
              <a:rPr lang="tr-TR" dirty="0" err="1"/>
              <a:t>cocukları</a:t>
            </a:r>
            <a:r>
              <a:rPr lang="tr-TR" dirty="0"/>
              <a:t> olacaklarını </a:t>
            </a:r>
            <a:r>
              <a:rPr lang="tr-TR" dirty="0" smtClean="0"/>
              <a:t>ifade etmektedir</a:t>
            </a:r>
            <a:r>
              <a:rPr lang="tr-TR" dirty="0"/>
              <a:t>. Kadınlara </a:t>
            </a:r>
            <a:r>
              <a:rPr lang="tr-TR" dirty="0" err="1"/>
              <a:t>yonelik</a:t>
            </a:r>
            <a:r>
              <a:rPr lang="tr-TR" dirty="0"/>
              <a:t> tavsiyelerinin akabinde </a:t>
            </a:r>
            <a:r>
              <a:rPr lang="tr-TR" dirty="0" err="1"/>
              <a:t>Petrus</a:t>
            </a:r>
            <a:r>
              <a:rPr lang="tr-TR" dirty="0"/>
              <a:t>, erkeklerin de eşlerine </a:t>
            </a:r>
            <a:r>
              <a:rPr lang="tr-TR" dirty="0" smtClean="0"/>
              <a:t>karşı anlayışlı </a:t>
            </a:r>
            <a:r>
              <a:rPr lang="tr-TR" dirty="0"/>
              <a:t>olmalarını, onlara saygı duymalarını, </a:t>
            </a:r>
            <a:r>
              <a:rPr lang="tr-TR" dirty="0" err="1"/>
              <a:t>cunku</a:t>
            </a:r>
            <a:r>
              <a:rPr lang="tr-TR" dirty="0"/>
              <a:t> Tanrı’nın </a:t>
            </a:r>
            <a:r>
              <a:rPr lang="tr-TR" dirty="0" err="1"/>
              <a:t>lutfu</a:t>
            </a:r>
            <a:r>
              <a:rPr lang="tr-TR" dirty="0"/>
              <a:t> olan yaşamı, </a:t>
            </a:r>
            <a:r>
              <a:rPr lang="tr-TR" dirty="0" smtClean="0"/>
              <a:t>birlikte miras </a:t>
            </a:r>
            <a:r>
              <a:rPr lang="tr-TR" dirty="0"/>
              <a:t>aldıklarını </a:t>
            </a:r>
            <a:r>
              <a:rPr lang="tr-TR" dirty="0" smtClean="0"/>
              <a:t>hatırlatmaktadır. (</a:t>
            </a:r>
            <a:r>
              <a:rPr lang="pt-BR" dirty="0" smtClean="0"/>
              <a:t>I</a:t>
            </a:r>
            <a:r>
              <a:rPr lang="pt-BR" dirty="0"/>
              <a:t>. Petrus 3/1-7, Efesliler 5/28, Efesliler 5/25</a:t>
            </a:r>
            <a:r>
              <a:rPr lang="pt-BR" dirty="0" smtClean="0"/>
              <a:t>.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0635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Anne-Babanın Çocuğa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Aile kurumunu meydana getiren eşlerin, birbirlerine karşı </a:t>
            </a:r>
            <a:r>
              <a:rPr lang="tr-TR" dirty="0" err="1"/>
              <a:t>gorevlerinin</a:t>
            </a:r>
            <a:r>
              <a:rPr lang="tr-TR" dirty="0"/>
              <a:t> yanı </a:t>
            </a:r>
            <a:r>
              <a:rPr lang="tr-TR" dirty="0" smtClean="0"/>
              <a:t>sıra, anne-baba </a:t>
            </a:r>
            <a:r>
              <a:rPr lang="tr-TR" dirty="0"/>
              <a:t>olmalarından dolayı, </a:t>
            </a:r>
            <a:r>
              <a:rPr lang="tr-TR" dirty="0" err="1"/>
              <a:t>cocuklarına</a:t>
            </a:r>
            <a:r>
              <a:rPr lang="tr-TR" dirty="0"/>
              <a:t> karşı da </a:t>
            </a:r>
            <a:r>
              <a:rPr lang="tr-TR" dirty="0" err="1"/>
              <a:t>gorev</a:t>
            </a:r>
            <a:r>
              <a:rPr lang="tr-TR" dirty="0"/>
              <a:t> ve </a:t>
            </a:r>
            <a:r>
              <a:rPr lang="tr-TR" dirty="0" smtClean="0"/>
              <a:t>sorumlulukları bulunmaktadır</a:t>
            </a:r>
            <a:r>
              <a:rPr lang="tr-TR" dirty="0"/>
              <a:t>. Hıristiyan inancı, </a:t>
            </a:r>
            <a:r>
              <a:rPr lang="tr-TR" dirty="0" err="1"/>
              <a:t>inanclı</a:t>
            </a:r>
            <a:r>
              <a:rPr lang="tr-TR" dirty="0"/>
              <a:t> bireyler yetiştirmek acısından, anne-babaya </a:t>
            </a:r>
            <a:r>
              <a:rPr lang="tr-TR" dirty="0" smtClean="0"/>
              <a:t>bir takım </a:t>
            </a:r>
            <a:r>
              <a:rPr lang="tr-TR" dirty="0" err="1"/>
              <a:t>gorevler</a:t>
            </a:r>
            <a:r>
              <a:rPr lang="tr-TR" dirty="0"/>
              <a:t> </a:t>
            </a:r>
            <a:r>
              <a:rPr lang="tr-TR" dirty="0" err="1"/>
              <a:t>yuklemektedir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Anne-babalara</a:t>
            </a:r>
            <a:r>
              <a:rPr lang="tr-TR" dirty="0"/>
              <a:t>, </a:t>
            </a:r>
            <a:r>
              <a:rPr lang="tr-TR" dirty="0" err="1"/>
              <a:t>cocuklarını</a:t>
            </a:r>
            <a:r>
              <a:rPr lang="tr-TR" dirty="0"/>
              <a:t> yetiştirirken nasıl davranmaları gerektiğine </a:t>
            </a:r>
            <a:r>
              <a:rPr lang="tr-TR" dirty="0" smtClean="0"/>
              <a:t>dair </a:t>
            </a:r>
            <a:r>
              <a:rPr lang="tr-TR" dirty="0" err="1" smtClean="0"/>
              <a:t>oğutlerden</a:t>
            </a:r>
            <a:r>
              <a:rPr lang="tr-TR" dirty="0" smtClean="0"/>
              <a:t> </a:t>
            </a:r>
            <a:r>
              <a:rPr lang="tr-TR" dirty="0"/>
              <a:t>biri şu şekildedir: “</a:t>
            </a:r>
            <a:r>
              <a:rPr lang="tr-TR" dirty="0" err="1"/>
              <a:t>Cocukların</a:t>
            </a:r>
            <a:r>
              <a:rPr lang="tr-TR" dirty="0"/>
              <a:t> var mı? Onları eğit, </a:t>
            </a:r>
            <a:r>
              <a:rPr lang="tr-TR" dirty="0" err="1"/>
              <a:t>cocukken</a:t>
            </a:r>
            <a:r>
              <a:rPr lang="tr-TR" dirty="0"/>
              <a:t> onların </a:t>
            </a:r>
            <a:r>
              <a:rPr lang="tr-TR" dirty="0" smtClean="0"/>
              <a:t>başını eğdir</a:t>
            </a:r>
            <a:r>
              <a:rPr lang="tr-TR" dirty="0"/>
              <a:t>. Kızların var mı? Erdemli yetiştirmeye bak, ama fazla </a:t>
            </a:r>
            <a:r>
              <a:rPr lang="tr-TR" dirty="0" err="1"/>
              <a:t>hoşgorulu</a:t>
            </a:r>
            <a:r>
              <a:rPr lang="tr-TR" dirty="0"/>
              <a:t> olma. </a:t>
            </a:r>
            <a:r>
              <a:rPr lang="tr-TR" dirty="0" smtClean="0"/>
              <a:t>Kızını evlendirince</a:t>
            </a:r>
            <a:r>
              <a:rPr lang="tr-TR" dirty="0"/>
              <a:t>, </a:t>
            </a:r>
            <a:r>
              <a:rPr lang="tr-TR" dirty="0" err="1"/>
              <a:t>buyuk</a:t>
            </a:r>
            <a:r>
              <a:rPr lang="tr-TR" dirty="0"/>
              <a:t> bir iş başarmış sayılırsın, ama kızını akıllı bir adama ver</a:t>
            </a:r>
            <a:r>
              <a:rPr lang="tr-TR" dirty="0" smtClean="0"/>
              <a:t>.” (</a:t>
            </a:r>
            <a:r>
              <a:rPr lang="tr-TR" dirty="0" err="1" smtClean="0"/>
              <a:t>Sirak</a:t>
            </a:r>
            <a:r>
              <a:rPr lang="tr-TR" dirty="0" smtClean="0"/>
              <a:t> </a:t>
            </a:r>
            <a:r>
              <a:rPr lang="tr-TR" dirty="0"/>
              <a:t>7/23-25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318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Çocuğun Anne-Babaya Karşı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Anne ve babaya nasıl davranılması gerektiği, İncillerde şu </a:t>
            </a:r>
            <a:r>
              <a:rPr lang="tr-TR" dirty="0" smtClean="0"/>
              <a:t>şekilde ele </a:t>
            </a:r>
            <a:r>
              <a:rPr lang="tr-TR" dirty="0"/>
              <a:t>anılmaktadır: “</a:t>
            </a:r>
            <a:r>
              <a:rPr lang="tr-TR" dirty="0" err="1"/>
              <a:t>Cunku</a:t>
            </a:r>
            <a:r>
              <a:rPr lang="tr-TR" dirty="0"/>
              <a:t> Tanrı </a:t>
            </a:r>
            <a:r>
              <a:rPr lang="tr-TR" dirty="0" err="1"/>
              <a:t>şoyle</a:t>
            </a:r>
            <a:r>
              <a:rPr lang="tr-TR" dirty="0"/>
              <a:t> buyurdu: ‘Annene babana saygı </a:t>
            </a:r>
            <a:r>
              <a:rPr lang="tr-TR" dirty="0" err="1"/>
              <a:t>gostereceksin</a:t>
            </a:r>
            <a:r>
              <a:rPr lang="tr-TR" dirty="0" smtClean="0"/>
              <a:t>’; ‘</a:t>
            </a:r>
            <a:r>
              <a:rPr lang="tr-TR" dirty="0"/>
              <a:t>Annesine ya da babasına </a:t>
            </a:r>
            <a:r>
              <a:rPr lang="tr-TR" dirty="0" err="1"/>
              <a:t>soven</a:t>
            </a:r>
            <a:r>
              <a:rPr lang="tr-TR" dirty="0"/>
              <a:t>, kesinlikle </a:t>
            </a:r>
            <a:r>
              <a:rPr lang="tr-TR" dirty="0" err="1"/>
              <a:t>oldurulecektir</a:t>
            </a:r>
            <a:r>
              <a:rPr lang="tr-TR" dirty="0" smtClean="0"/>
              <a:t>.’” Bunun </a:t>
            </a:r>
            <a:r>
              <a:rPr lang="tr-TR" dirty="0"/>
              <a:t>yanında </a:t>
            </a:r>
            <a:r>
              <a:rPr lang="tr-TR" dirty="0" smtClean="0"/>
              <a:t>dünyada iyilik </a:t>
            </a:r>
            <a:r>
              <a:rPr lang="tr-TR" dirty="0"/>
              <a:t>bulmak ve uzun </a:t>
            </a:r>
            <a:r>
              <a:rPr lang="tr-TR" dirty="0" err="1"/>
              <a:t>omurlu</a:t>
            </a:r>
            <a:r>
              <a:rPr lang="tr-TR" dirty="0"/>
              <a:t> olmanın da, anne-babaya </a:t>
            </a:r>
            <a:r>
              <a:rPr lang="tr-TR" dirty="0" err="1"/>
              <a:t>gosterilecek</a:t>
            </a:r>
            <a:r>
              <a:rPr lang="tr-TR" dirty="0"/>
              <a:t> saygıdan </a:t>
            </a:r>
            <a:r>
              <a:rPr lang="tr-TR" dirty="0" smtClean="0"/>
              <a:t>geçtiği vurgulanmaktadır</a:t>
            </a:r>
            <a:r>
              <a:rPr lang="tr-TR" dirty="0"/>
              <a:t>: “Ey </a:t>
            </a:r>
            <a:r>
              <a:rPr lang="tr-TR" dirty="0" err="1"/>
              <a:t>cocuklar</a:t>
            </a:r>
            <a:r>
              <a:rPr lang="tr-TR" dirty="0"/>
              <a:t>, Rab yolunda, anne babanızın </a:t>
            </a:r>
            <a:r>
              <a:rPr lang="tr-TR" dirty="0" err="1"/>
              <a:t>sozunu</a:t>
            </a:r>
            <a:r>
              <a:rPr lang="tr-TR" dirty="0"/>
              <a:t> dinleyin. </a:t>
            </a:r>
            <a:r>
              <a:rPr lang="tr-TR" dirty="0" err="1" smtClean="0"/>
              <a:t>Cunku</a:t>
            </a:r>
            <a:r>
              <a:rPr lang="tr-TR" dirty="0" smtClean="0"/>
              <a:t> doğrusu </a:t>
            </a:r>
            <a:r>
              <a:rPr lang="tr-TR" dirty="0"/>
              <a:t>budur. “İyilik bulmak, </a:t>
            </a:r>
            <a:r>
              <a:rPr lang="tr-TR" dirty="0" err="1"/>
              <a:t>yeryuzunde</a:t>
            </a:r>
            <a:r>
              <a:rPr lang="tr-TR" dirty="0"/>
              <a:t> uzun </a:t>
            </a:r>
            <a:r>
              <a:rPr lang="tr-TR" dirty="0" err="1"/>
              <a:t>omurlu</a:t>
            </a:r>
            <a:r>
              <a:rPr lang="tr-TR" dirty="0"/>
              <a:t> olmak </a:t>
            </a:r>
            <a:r>
              <a:rPr lang="tr-TR" dirty="0" err="1"/>
              <a:t>icin</a:t>
            </a:r>
            <a:r>
              <a:rPr lang="tr-TR" dirty="0"/>
              <a:t> annene babana </a:t>
            </a:r>
            <a:r>
              <a:rPr lang="tr-TR" dirty="0" smtClean="0"/>
              <a:t>saygı </a:t>
            </a:r>
            <a:r>
              <a:rPr lang="nl-NL" dirty="0"/>
              <a:t>gostereceksin.” Vaat iceren ilk buyruk budur</a:t>
            </a:r>
            <a:r>
              <a:rPr lang="nl-NL" dirty="0" smtClean="0"/>
              <a:t>.”</a:t>
            </a:r>
            <a:r>
              <a:rPr lang="tr-TR" dirty="0" smtClean="0"/>
              <a:t> (Efesliler 6/1-3)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057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Boşanma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Hıristiyanlıkta evlilik kutsal </a:t>
            </a:r>
            <a:r>
              <a:rPr lang="tr-TR" dirty="0" err="1"/>
              <a:t>gorulmektedir</a:t>
            </a:r>
            <a:r>
              <a:rPr lang="tr-TR" dirty="0"/>
              <a:t>. Bundan dolayı, Hıristiyan </a:t>
            </a:r>
            <a:r>
              <a:rPr lang="tr-TR" dirty="0" smtClean="0"/>
              <a:t>inancında, aile </a:t>
            </a:r>
            <a:r>
              <a:rPr lang="tr-TR" dirty="0"/>
              <a:t>kurumunun </a:t>
            </a:r>
            <a:r>
              <a:rPr lang="tr-TR" dirty="0" err="1"/>
              <a:t>onemini</a:t>
            </a:r>
            <a:r>
              <a:rPr lang="tr-TR" dirty="0"/>
              <a:t> ifade etmek </a:t>
            </a:r>
            <a:r>
              <a:rPr lang="tr-TR" dirty="0" err="1"/>
              <a:t>icin</a:t>
            </a:r>
            <a:r>
              <a:rPr lang="tr-TR" dirty="0"/>
              <a:t> başvurulan </a:t>
            </a:r>
            <a:r>
              <a:rPr lang="tr-TR" dirty="0" err="1"/>
              <a:t>onemli</a:t>
            </a:r>
            <a:r>
              <a:rPr lang="tr-TR" dirty="0"/>
              <a:t> </a:t>
            </a:r>
            <a:r>
              <a:rPr lang="tr-TR" dirty="0" err="1"/>
              <a:t>argumanlardan</a:t>
            </a:r>
            <a:r>
              <a:rPr lang="tr-TR" dirty="0"/>
              <a:t> biri </a:t>
            </a:r>
            <a:r>
              <a:rPr lang="tr-TR" dirty="0" smtClean="0"/>
              <a:t>olarak, boşanmanın </a:t>
            </a:r>
            <a:r>
              <a:rPr lang="tr-TR" dirty="0"/>
              <a:t>yasaklanması karşımıza </a:t>
            </a:r>
            <a:r>
              <a:rPr lang="tr-TR" dirty="0" err="1" smtClean="0"/>
              <a:t>cıkmaktadır</a:t>
            </a:r>
            <a:r>
              <a:rPr lang="tr-TR" dirty="0" smtClean="0"/>
              <a:t>. </a:t>
            </a:r>
            <a:r>
              <a:rPr lang="tr-TR" dirty="0"/>
              <a:t>“Tanrının birleştirdiğini, </a:t>
            </a:r>
            <a:r>
              <a:rPr lang="tr-TR" dirty="0" smtClean="0"/>
              <a:t>insanlar ayırmasın</a:t>
            </a:r>
            <a:r>
              <a:rPr lang="tr-TR" dirty="0"/>
              <a:t>!” ifadesi, bu yasağın, -</a:t>
            </a:r>
            <a:r>
              <a:rPr lang="tr-TR" dirty="0" err="1"/>
              <a:t>ozellikle</a:t>
            </a:r>
            <a:r>
              <a:rPr lang="tr-TR" dirty="0"/>
              <a:t> de Katolik Kilisesi tarafından- </a:t>
            </a:r>
            <a:r>
              <a:rPr lang="tr-TR" dirty="0" err="1"/>
              <a:t>gerekcesi</a:t>
            </a:r>
            <a:r>
              <a:rPr lang="tr-TR" dirty="0"/>
              <a:t> </a:t>
            </a:r>
            <a:r>
              <a:rPr lang="tr-TR" dirty="0" smtClean="0"/>
              <a:t>olarak </a:t>
            </a:r>
            <a:r>
              <a:rPr lang="tr-TR" dirty="0" err="1" smtClean="0"/>
              <a:t>gosterilmektedir</a:t>
            </a:r>
            <a:r>
              <a:rPr lang="tr-TR" dirty="0" smtClean="0"/>
              <a:t>. </a:t>
            </a:r>
            <a:r>
              <a:rPr lang="tr-TR" dirty="0"/>
              <a:t>Bu algıdan dolayı, Katolik Kilisesi boşanmayı, evlilik onuruna </a:t>
            </a:r>
            <a:r>
              <a:rPr lang="tr-TR" dirty="0" smtClean="0"/>
              <a:t>karşı işlenen </a:t>
            </a:r>
            <a:r>
              <a:rPr lang="tr-TR" dirty="0" err="1"/>
              <a:t>suclar</a:t>
            </a:r>
            <a:r>
              <a:rPr lang="tr-TR" dirty="0"/>
              <a:t> arasında </a:t>
            </a:r>
            <a:r>
              <a:rPr lang="tr-TR" dirty="0" err="1"/>
              <a:t>gormekte</a:t>
            </a:r>
            <a:r>
              <a:rPr lang="tr-TR" dirty="0"/>
              <a:t> ve kıyılmış kilise nikahının, olum dışında </a:t>
            </a:r>
            <a:r>
              <a:rPr lang="tr-TR" dirty="0" err="1"/>
              <a:t>hicbir</a:t>
            </a:r>
            <a:r>
              <a:rPr lang="tr-TR"/>
              <a:t> </a:t>
            </a:r>
            <a:r>
              <a:rPr lang="tr-TR" smtClean="0"/>
              <a:t>sebeple bozulamayacağını belirtmektedir.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758387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</TotalTime>
  <Words>635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Aile İçi Barış</vt:lpstr>
      <vt:lpstr>Evlilik</vt:lpstr>
      <vt:lpstr>Eşlerin Birbirlerine Karşı Görevleri</vt:lpstr>
      <vt:lpstr>Anne-Babanın Çocuğa Karşı Görevleri</vt:lpstr>
      <vt:lpstr>Çocuğun Anne-Babaya Karşı Görevleri</vt:lpstr>
      <vt:lpstr>Boşanma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Aile İçi Barış</dc:title>
  <dc:creator>şahin</dc:creator>
  <cp:lastModifiedBy>şahin</cp:lastModifiedBy>
  <cp:revision>3</cp:revision>
  <dcterms:created xsi:type="dcterms:W3CDTF">2019-04-14T08:08:23Z</dcterms:created>
  <dcterms:modified xsi:type="dcterms:W3CDTF">2019-04-15T08:40:12Z</dcterms:modified>
</cp:coreProperties>
</file>