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304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56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11.05.2020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yazarlar.gazeteny.com/2014/08/27/ortadogunun-etnik-ve-dini-yapisi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4">
            <a:extLst>
              <a:ext uri="{FF2B5EF4-FFF2-40B4-BE49-F238E27FC236}">
                <a16:creationId xmlns:a16="http://schemas.microsoft.com/office/drawing/2014/main" id="{1738C273-F9CB-4C75-B942-D706FE0AD8B2}"/>
              </a:ext>
            </a:extLst>
          </p:cNvPr>
          <p:cNvSpPr txBox="1"/>
          <p:nvPr/>
        </p:nvSpPr>
        <p:spPr>
          <a:xfrm>
            <a:off x="3214678" y="214290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3B419B"/>
                </a:solidFill>
              </a:rPr>
              <a:t>Ankara Üniversitesi </a:t>
            </a:r>
          </a:p>
          <a:p>
            <a:pPr algn="ctr"/>
            <a:r>
              <a:rPr lang="tr-TR" dirty="0">
                <a:solidFill>
                  <a:srgbClr val="3B419B"/>
                </a:solidFill>
              </a:rPr>
              <a:t>Dil ve Tarih-Coğrafya Fakültesi </a:t>
            </a:r>
          </a:p>
          <a:p>
            <a:pPr algn="ctr"/>
            <a:r>
              <a:rPr lang="tr-TR" dirty="0">
                <a:solidFill>
                  <a:srgbClr val="3B419B"/>
                </a:solidFill>
              </a:rPr>
              <a:t>Coğrafya Bölümü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5BF0E46-5E7F-4448-8AE2-C0F2B5FE990C}"/>
              </a:ext>
            </a:extLst>
          </p:cNvPr>
          <p:cNvSpPr txBox="1">
            <a:spLocks/>
          </p:cNvSpPr>
          <p:nvPr/>
        </p:nvSpPr>
        <p:spPr>
          <a:xfrm>
            <a:off x="3143240" y="6215082"/>
            <a:ext cx="3722703" cy="348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rgbClr val="3B419B"/>
                </a:solidFill>
              </a:rPr>
              <a:t>Doç. Dr. Mutlu YILMAZ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643174" y="142873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3200" dirty="0" smtClean="0">
                <a:solidFill>
                  <a:srgbClr val="3B419B"/>
                </a:solidFill>
                <a:latin typeface="Times New Roman" pitchFamily="18" charset="0"/>
                <a:cs typeface="Times New Roman" pitchFamily="18" charset="0"/>
              </a:rPr>
              <a:t>COG 450 </a:t>
            </a:r>
            <a:br>
              <a:rPr lang="tr-TR" sz="3200" dirty="0" smtClean="0">
                <a:solidFill>
                  <a:srgbClr val="3B419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200" b="1" dirty="0" smtClean="0">
                <a:solidFill>
                  <a:srgbClr val="3B419B"/>
                </a:solidFill>
                <a:latin typeface="Times New Roman" pitchFamily="18" charset="0"/>
                <a:cs typeface="Times New Roman" pitchFamily="18" charset="0"/>
              </a:rPr>
              <a:t>ORTA DOĞU</a:t>
            </a:r>
            <a:endParaRPr lang="tr-TR" sz="3200" b="1" dirty="0">
              <a:solidFill>
                <a:srgbClr val="3B41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2643182"/>
            <a:ext cx="451832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75500"/>
            <a:ext cx="8496944" cy="58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tr-TR" sz="2000" dirty="0" smtClean="0"/>
          </a:p>
          <a:p>
            <a:pPr algn="just">
              <a:buNone/>
            </a:pPr>
            <a:endParaRPr lang="tr-TR" sz="2000" dirty="0" smtClean="0"/>
          </a:p>
          <a:p>
            <a:pPr algn="just">
              <a:buNone/>
            </a:pPr>
            <a:r>
              <a:rPr lang="tr-TR" sz="2000" dirty="0" smtClean="0"/>
              <a:t> Etnik yapı olarak coğrafyaya </a:t>
            </a:r>
            <a:r>
              <a:rPr lang="tr-TR" sz="2000" dirty="0" smtClean="0">
                <a:solidFill>
                  <a:srgbClr val="FF0000"/>
                </a:solidFill>
              </a:rPr>
              <a:t>Arap, Asyalı, Türk </a:t>
            </a:r>
            <a:r>
              <a:rPr lang="tr-TR" sz="2000" dirty="0" smtClean="0"/>
              <a:t>(Türkmenler, </a:t>
            </a:r>
            <a:r>
              <a:rPr lang="tr-TR" sz="2000" dirty="0" err="1" smtClean="0"/>
              <a:t>Azariler</a:t>
            </a:r>
            <a:r>
              <a:rPr lang="tr-TR" sz="2000" dirty="0" smtClean="0"/>
              <a:t> dahil), </a:t>
            </a:r>
            <a:r>
              <a:rPr lang="tr-TR" sz="2000" dirty="0" smtClean="0">
                <a:solidFill>
                  <a:srgbClr val="FF0000"/>
                </a:solidFill>
              </a:rPr>
              <a:t>Farslar</a:t>
            </a:r>
            <a:r>
              <a:rPr lang="tr-TR" sz="2000" dirty="0" smtClean="0"/>
              <a:t> hakimdir. Etnik yapı açısından coğrafyayı bir arada tutmak mümkün olamaz, çünkü % 65 orana sahip olan Araplar bile kendi aralarında anlaşamamaktadır. En iyi örneğini bu günlerde yaşamaktayız. Nüfusunun % 74 Arap olan Suriye deki olayları ve müdahaleyi Suudi Arabistan’ın desteklemesi Arap milliyetçiliğin birleştirici bir özellik olamadığının göstergesidir (Kebeci, 2014: Web 1).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4724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31" y="260648"/>
            <a:ext cx="7986869" cy="60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075240" cy="49266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SONUÇ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/>
              <a:t>Araplar, Türkler, Farslar  ve Yahudiler  bölgedeki etnik çoğunluğu oluşturmaktadır. Ayrıca bu bölgede etnik çeşitliliği oluşturan Kürtler de vardır.</a:t>
            </a:r>
          </a:p>
          <a:p>
            <a:pPr algn="just"/>
            <a:r>
              <a:rPr lang="tr-TR" sz="2000" dirty="0" smtClean="0"/>
              <a:t>Bölgede etnik çeşitlilik İran-Irak-Türkiye arasında ve doğu </a:t>
            </a:r>
            <a:r>
              <a:rPr lang="tr-TR" sz="2000" dirty="0" err="1" smtClean="0"/>
              <a:t>akdeniz</a:t>
            </a:r>
            <a:r>
              <a:rPr lang="tr-TR" sz="2000" dirty="0" smtClean="0"/>
              <a:t> kıyılarında fazla olduğu görülmektedir.</a:t>
            </a:r>
          </a:p>
          <a:p>
            <a:pPr algn="just"/>
            <a:r>
              <a:rPr lang="tr-TR" sz="2000" dirty="0" smtClean="0"/>
              <a:t>Etnik kimliklerden ziyade bölgede mezhepsel farklılıklar bölgesel çatışmalara ve ülke içerisinde iç karışıklıklara neden olmaktadır. </a:t>
            </a:r>
          </a:p>
          <a:p>
            <a:pPr algn="just"/>
            <a:r>
              <a:rPr lang="tr-TR" sz="2000" dirty="0" smtClean="0"/>
              <a:t>Sünni ve Şii mezhepler arasında bölgede çatışmalar olmaktadır.</a:t>
            </a:r>
          </a:p>
          <a:p>
            <a:pPr algn="just"/>
            <a:r>
              <a:rPr lang="tr-TR" sz="2000" dirty="0" smtClean="0"/>
              <a:t>İsrail (Yahudiler) ile Filistinliler (Arap) arasında dinsel kaynaklı çatışmalar olmaktadır.</a:t>
            </a:r>
          </a:p>
          <a:p>
            <a:pPr algn="just"/>
            <a:r>
              <a:rPr lang="tr-TR" sz="2000" dirty="0" smtClean="0"/>
              <a:t>Bölgenin petrol kaynaklarını kullanmak isteyen Batılı güçler, bölgenin etnik ve mezhepsel farklılıkları üzerinden bölgede iç karışıklıklar ve çatışmalar çıkarmaktadır. </a:t>
            </a:r>
          </a:p>
        </p:txBody>
      </p:sp>
    </p:spTree>
    <p:extLst>
      <p:ext uri="{BB962C8B-B14F-4D97-AF65-F5344CB8AC3E}">
        <p14:creationId xmlns:p14="http://schemas.microsoft.com/office/powerpoint/2010/main" val="41489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Kaynakça</a:t>
            </a: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Arıbaş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K., Yıldırım, T. (2011). “Irkçılık”, İçinde Günümüz Dünya Sorunları (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Edit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: H. Yazıcı, K.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Arıbaş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Pegem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Akademi Yayıncılık, Ankara. 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Mutlu, K., Taş, R., Akpınar, M. (2012). “Ortadoğu Raporu”, (ESSAM: Ekonomik Sosyal ve Siyasal Araştırma ve Uygulama Merkezi), Turgut Özel Üniversitesi Yayınları, Ankara. 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Kebeci, T. (2014). Ortadoğu’nun Etnik ve Dini Yapısı, </a:t>
            </a:r>
            <a:r>
              <a:rPr lang="tr-TR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http://yazarlar.</a:t>
            </a:r>
            <a:r>
              <a:rPr lang="tr-TR" sz="20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gazeteny</a:t>
            </a:r>
            <a:r>
              <a:rPr lang="tr-TR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.com/2014/08/27/</a:t>
            </a:r>
            <a:r>
              <a:rPr lang="tr-TR" sz="20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ortadogunun</a:t>
            </a:r>
            <a:r>
              <a:rPr lang="tr-TR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-etnik-ve-dini-</a:t>
            </a:r>
            <a:r>
              <a:rPr lang="tr-TR" sz="20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yapisi</a:t>
            </a:r>
            <a:r>
              <a:rPr lang="tr-TR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(Erişim Tarihi: 04.04. 2016). </a:t>
            </a: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Özey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R. (2008). Asya Coğrafyası,  Aktif Yayıncılık. İstanbul.</a:t>
            </a: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Özey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R. (2009). Dünya Denkleminde Ortadoğu Coğrafyası, Aktif Yayıncılık. İstanbul. </a:t>
            </a:r>
          </a:p>
          <a:p>
            <a:pPr>
              <a:buNone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03648" y="3140968"/>
            <a:ext cx="7406640" cy="61766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ARA SINAV 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Ortadoğu’da Etnik Yapı</a:t>
            </a:r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2132856"/>
            <a:ext cx="5472608" cy="39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9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Batıdan bakıldığında “Müslüman ve homojen bir yapı” olarak görülen Orta Doğu coğrafyası, sanıldığının aksine oldukça kozmopolit ve karmaşıktır. </a:t>
            </a:r>
          </a:p>
          <a:p>
            <a:pPr algn="just"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Lübnan ve İsrail hariç bölge devletlerinin nüfusunun büyük bir kısmı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Müslümandır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 Orta Doğu’da 3 ana unsurdan bahsetmek mümkündür.</a:t>
            </a: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Türkler, Farslar ve Araplar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 Bölgede Sünni ve Şii olmak üzere iki eksen vardır (Mutlu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., 2012:51). 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075240" cy="49266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Giriş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tr-TR" sz="24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tr-TR" sz="24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tr-TR" sz="24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Etnik kimlik, </a:t>
            </a:r>
            <a:r>
              <a:rPr lang="tr-TR" sz="2400" dirty="0" smtClean="0"/>
              <a:t>özellikler çok etnikli toplumlarda bireyin kendini tanımlamasına yarayan önemli bir açı ve kaynağı teşkil etmektedir. Etnik kimlik için yapılan tanımlamalara bakılacak olursa, </a:t>
            </a:r>
            <a:r>
              <a:rPr lang="tr-TR" sz="2400" dirty="0" err="1" smtClean="0"/>
              <a:t>etnisite</a:t>
            </a:r>
            <a:r>
              <a:rPr lang="tr-TR" sz="2400" dirty="0" smtClean="0"/>
              <a:t> de görüldüğü gibi, birbirlerini değişik açılardan tamamlayan tanımlarla karşılaşılmaktadır (</a:t>
            </a:r>
            <a:r>
              <a:rPr lang="tr-TR" sz="2400" dirty="0" err="1" smtClean="0"/>
              <a:t>Arıbaş</a:t>
            </a:r>
            <a:r>
              <a:rPr lang="tr-TR" sz="2400" dirty="0" smtClean="0"/>
              <a:t> ve Yıldırım, 2011: 59).   </a:t>
            </a:r>
          </a:p>
          <a:p>
            <a:pPr algn="just">
              <a:buNone/>
            </a:pPr>
            <a:endParaRPr lang="tr-TR" sz="2400" b="1" dirty="0" smtClean="0"/>
          </a:p>
          <a:p>
            <a:pPr algn="just"/>
            <a:endParaRPr lang="tr-TR" sz="2400" b="1" dirty="0" smtClean="0"/>
          </a:p>
          <a:p>
            <a:pPr algn="just"/>
            <a:endParaRPr lang="tr-TR" sz="2400" b="1" dirty="0" smtClean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tr-TR" sz="2400" dirty="0" err="1" smtClean="0">
                <a:solidFill>
                  <a:srgbClr val="FF0000"/>
                </a:solidFill>
              </a:rPr>
              <a:t>Tajfel’e</a:t>
            </a:r>
            <a:r>
              <a:rPr lang="tr-TR" sz="2400" dirty="0" smtClean="0">
                <a:solidFill>
                  <a:srgbClr val="FF0000"/>
                </a:solidFill>
              </a:rPr>
              <a:t> göre etnik kimlik</a:t>
            </a:r>
            <a:r>
              <a:rPr lang="tr-TR" sz="2400" dirty="0" smtClean="0"/>
              <a:t>; toplumsal grup ya da gruplara bağlılıkla nesiller boyu aktarılan benlik duygusu ve kökeni etnik grup üyeliğine bağlı olmaktan gelen değer ve duygular bütünüdür (Ertan, 2009: 11; </a:t>
            </a:r>
            <a:r>
              <a:rPr lang="tr-TR" sz="2400" dirty="0" err="1" smtClean="0"/>
              <a:t>Arıbaş</a:t>
            </a:r>
            <a:r>
              <a:rPr lang="tr-TR" sz="2400" dirty="0" smtClean="0"/>
              <a:t> ve Yıldırım, 2011: 59).</a:t>
            </a:r>
          </a:p>
          <a:p>
            <a:pPr algn="just">
              <a:buNone/>
            </a:pPr>
            <a:endParaRPr lang="tr-TR" sz="2400" dirty="0" smtClean="0"/>
          </a:p>
          <a:p>
            <a:pPr algn="just">
              <a:buNone/>
            </a:pPr>
            <a:endParaRPr lang="tr-TR" sz="2400" dirty="0" smtClean="0"/>
          </a:p>
          <a:p>
            <a:pPr algn="just">
              <a:buNone/>
            </a:pPr>
            <a:r>
              <a:rPr lang="tr-TR" sz="2400" dirty="0" err="1" smtClean="0">
                <a:solidFill>
                  <a:srgbClr val="FF0000"/>
                </a:solidFill>
              </a:rPr>
              <a:t>Brady</a:t>
            </a:r>
            <a:r>
              <a:rPr lang="tr-TR" sz="2400" dirty="0" smtClean="0">
                <a:solidFill>
                  <a:srgbClr val="FF0000"/>
                </a:solidFill>
              </a:rPr>
              <a:t> ve Kaplan’a göre etnik kimlik, </a:t>
            </a:r>
            <a:r>
              <a:rPr lang="tr-TR" sz="2400" dirty="0" smtClean="0"/>
              <a:t>kendine özgü bir kimliğe sahip olma, üyesi olduğu gruba karşı sorgulanamaz aidiyet bağı, grup üyeleri ile ortak değerlere sahip olma hissi ve bilinci etnik kimliğin ayırt edici özellikleridir (Ertan, 2009: 11; </a:t>
            </a:r>
            <a:r>
              <a:rPr lang="tr-TR" sz="2400" dirty="0" err="1" smtClean="0"/>
              <a:t>Arıbaş</a:t>
            </a:r>
            <a:r>
              <a:rPr lang="tr-TR" sz="2400" dirty="0" smtClean="0"/>
              <a:t> ve Yıldırım, 2011: 59).</a:t>
            </a:r>
          </a:p>
          <a:p>
            <a:pPr algn="just">
              <a:buNone/>
            </a:pPr>
            <a:endParaRPr lang="tr-TR" sz="2400" dirty="0" smtClean="0"/>
          </a:p>
          <a:p>
            <a:pPr algn="just">
              <a:buNone/>
            </a:pPr>
            <a:r>
              <a:rPr lang="tr-TR" sz="2400" dirty="0" smtClean="0"/>
              <a:t>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554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tr-TR" sz="2400" dirty="0" smtClean="0"/>
          </a:p>
          <a:p>
            <a:pPr algn="just">
              <a:buNone/>
            </a:pPr>
            <a:r>
              <a:rPr lang="tr-TR" sz="2400" dirty="0" smtClean="0"/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Mc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Neille’e</a:t>
            </a:r>
            <a:r>
              <a:rPr lang="tr-TR" sz="2400" dirty="0" smtClean="0">
                <a:solidFill>
                  <a:srgbClr val="FF0000"/>
                </a:solidFill>
              </a:rPr>
              <a:t> göre etnik kimlik, </a:t>
            </a:r>
            <a:r>
              <a:rPr lang="tr-TR" sz="2400" dirty="0" smtClean="0"/>
              <a:t>sahip olduğu üç farklı nitelikte diğer kimliklerden ayrılır: üyelerin etnik bir grupta yer almasının </a:t>
            </a:r>
            <a:r>
              <a:rPr lang="tr-TR" sz="2400" dirty="0" err="1" smtClean="0"/>
              <a:t>farkındalılığını</a:t>
            </a:r>
            <a:r>
              <a:rPr lang="tr-TR" sz="2400" dirty="0" smtClean="0"/>
              <a:t> ifade eden bilinçlilik, farklı yoğunluklarda ve aidiyet hissi ile bütünleşen benimseme ve son olarak etnik kimliği kullanmadaki istekliliktir (Ertan, 2009: 11; </a:t>
            </a:r>
            <a:r>
              <a:rPr lang="tr-TR" sz="2400" dirty="0" err="1" smtClean="0"/>
              <a:t>Arıbaş</a:t>
            </a:r>
            <a:r>
              <a:rPr lang="tr-TR" sz="2400" dirty="0" smtClean="0"/>
              <a:t> ve Yıldırım, 2011: 59).   </a:t>
            </a:r>
          </a:p>
          <a:p>
            <a:pPr algn="just">
              <a:buNone/>
            </a:pPr>
            <a:endParaRPr lang="tr-TR" sz="2400" b="1" dirty="0" smtClean="0"/>
          </a:p>
          <a:p>
            <a:pPr algn="just"/>
            <a:endParaRPr lang="tr-TR" sz="2400" b="1" dirty="0" smtClean="0"/>
          </a:p>
          <a:p>
            <a:pPr algn="just"/>
            <a:endParaRPr lang="tr-TR" sz="2400" b="1" dirty="0" smtClean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326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tr-TR" sz="2400" dirty="0" smtClean="0"/>
              <a:t>   </a:t>
            </a:r>
          </a:p>
          <a:p>
            <a:pPr algn="just">
              <a:buNone/>
            </a:pPr>
            <a:r>
              <a:rPr lang="tr-TR" sz="2400" dirty="0" smtClean="0"/>
              <a:t>    Ortadoğu’da nüfus, dil, din ve etnik gruplar bakımından hayli karmaşıktır. Bu durum, bölgenin uzun tarihi geçmişinin olmasının doğal bir sonucudur. Bölgede bugün azınlık grupta olan bazı kesimler sayılmayacak olursa </a:t>
            </a:r>
            <a:r>
              <a:rPr lang="tr-TR" sz="2400" b="1" u="sng" dirty="0" smtClean="0"/>
              <a:t>4 büyük etnik grup </a:t>
            </a:r>
            <a:r>
              <a:rPr lang="tr-TR" sz="2400" dirty="0" smtClean="0"/>
              <a:t>vardır (</a:t>
            </a:r>
            <a:r>
              <a:rPr lang="tr-TR" sz="2400" dirty="0" err="1" smtClean="0"/>
              <a:t>Özey</a:t>
            </a:r>
            <a:r>
              <a:rPr lang="tr-TR" sz="2400" dirty="0" smtClean="0"/>
              <a:t>, 2009: 60). Bunlar:</a:t>
            </a:r>
          </a:p>
          <a:p>
            <a:pPr lvl="0"/>
            <a:r>
              <a:rPr lang="tr-TR" sz="2400" dirty="0" smtClean="0">
                <a:solidFill>
                  <a:srgbClr val="FF0000"/>
                </a:solidFill>
              </a:rPr>
              <a:t>Türkler,</a:t>
            </a:r>
          </a:p>
          <a:p>
            <a:pPr lvl="0"/>
            <a:r>
              <a:rPr lang="tr-TR" sz="2400" dirty="0" smtClean="0">
                <a:solidFill>
                  <a:srgbClr val="FF0000"/>
                </a:solidFill>
              </a:rPr>
              <a:t>İranlılar</a:t>
            </a:r>
          </a:p>
          <a:p>
            <a:pPr lvl="0"/>
            <a:r>
              <a:rPr lang="tr-TR" sz="2400" dirty="0" smtClean="0">
                <a:solidFill>
                  <a:srgbClr val="FF0000"/>
                </a:solidFill>
              </a:rPr>
              <a:t>Araplar</a:t>
            </a:r>
          </a:p>
          <a:p>
            <a:pPr lvl="0"/>
            <a:r>
              <a:rPr lang="tr-TR" sz="2400" dirty="0" smtClean="0">
                <a:solidFill>
                  <a:srgbClr val="FF0000"/>
                </a:solidFill>
              </a:rPr>
              <a:t>Yahudilerdir. </a:t>
            </a:r>
          </a:p>
          <a:p>
            <a:pPr algn="just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278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Autofit/>
          </a:bodyPr>
          <a:lstStyle/>
          <a:p>
            <a:pPr algn="just"/>
            <a:r>
              <a:rPr lang="tr-TR" sz="2400" dirty="0" smtClean="0"/>
              <a:t>Ortadoğu’da etnik bakımdan en yaygın olan </a:t>
            </a:r>
            <a:r>
              <a:rPr lang="tr-TR" sz="2400" dirty="0" smtClean="0">
                <a:solidFill>
                  <a:srgbClr val="FF0000"/>
                </a:solidFill>
              </a:rPr>
              <a:t>Araplar, </a:t>
            </a:r>
            <a:r>
              <a:rPr lang="tr-TR" sz="2400" dirty="0" smtClean="0"/>
              <a:t>bütün Arap Yarımadası’nda, mümbit hilal ile Akdeniz’in doğu kıyılarında ve Kuzey Afrika’da yaşamaktadırlar. 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İkinci kalabalık grubu meydana getiren </a:t>
            </a:r>
            <a:r>
              <a:rPr lang="tr-TR" sz="2400" dirty="0" smtClean="0">
                <a:solidFill>
                  <a:srgbClr val="FF0000"/>
                </a:solidFill>
              </a:rPr>
              <a:t>Türkler, </a:t>
            </a:r>
            <a:r>
              <a:rPr lang="tr-TR" sz="2400" dirty="0" smtClean="0"/>
              <a:t>Ortadoğu’da çok eski bir tarihi geçmişe sahiptirler. </a:t>
            </a:r>
          </a:p>
          <a:p>
            <a:pPr algn="just"/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4398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73216"/>
          </a:xfrm>
        </p:spPr>
        <p:txBody>
          <a:bodyPr>
            <a:noAutofit/>
          </a:bodyPr>
          <a:lstStyle/>
          <a:p>
            <a:pPr algn="just"/>
            <a:r>
              <a:rPr lang="tr-TR" sz="2400" dirty="0" smtClean="0"/>
              <a:t>Nüfus açısından bölgede üçüncü sırayı oluşturan </a:t>
            </a:r>
            <a:r>
              <a:rPr lang="tr-TR" sz="2400" dirty="0" smtClean="0">
                <a:solidFill>
                  <a:srgbClr val="FF0000"/>
                </a:solidFill>
              </a:rPr>
              <a:t>İranlılar, </a:t>
            </a:r>
            <a:r>
              <a:rPr lang="tr-TR" sz="2400" dirty="0" smtClean="0"/>
              <a:t>Ortadoğu’nun en eski etnik grubudurlar. Genelde İran toprakları üzerinde yaşamaktadırlar.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 Bu üç etnik grubun dışında dördüncü grup </a:t>
            </a:r>
            <a:r>
              <a:rPr lang="tr-TR" sz="2400" dirty="0" smtClean="0">
                <a:solidFill>
                  <a:srgbClr val="FF0000"/>
                </a:solidFill>
              </a:rPr>
              <a:t>Yahudilerdir. </a:t>
            </a:r>
            <a:r>
              <a:rPr lang="tr-TR" sz="2400" dirty="0" smtClean="0"/>
              <a:t>M.Ö. 1000 yıllarında küçük bir krallık kurmuş olan Yahudiler, M.S. 71’de Romalıların baskısı ile bölgeden dünyanın her tarafına yayılmışlardır. Yahudilerin Filistin’de yeniden toplanmaları ve İsrail Devleti’ni kurmaları zamanımızın bir olayıdır (</a:t>
            </a:r>
            <a:r>
              <a:rPr lang="tr-TR" sz="2400" dirty="0" err="1" smtClean="0"/>
              <a:t>Özey</a:t>
            </a:r>
            <a:r>
              <a:rPr lang="tr-TR" sz="2400" dirty="0" smtClean="0"/>
              <a:t>, 2009: 60-61). </a:t>
            </a:r>
          </a:p>
          <a:p>
            <a:pPr algn="just"/>
            <a:r>
              <a:rPr lang="tr-TR" sz="2400" dirty="0"/>
              <a:t>Ortadoğu’da yer alan Türk, Fars,  Arap ve Yahudi toplumları dışında </a:t>
            </a:r>
            <a:r>
              <a:rPr lang="tr-TR" sz="2400" dirty="0">
                <a:solidFill>
                  <a:srgbClr val="FF0000"/>
                </a:solidFill>
              </a:rPr>
              <a:t>Kürt, Ermeni </a:t>
            </a:r>
            <a:r>
              <a:rPr lang="tr-TR" sz="2400" dirty="0"/>
              <a:t>ve</a:t>
            </a:r>
            <a:r>
              <a:rPr lang="tr-TR" sz="2400" dirty="0">
                <a:solidFill>
                  <a:srgbClr val="FF0000"/>
                </a:solidFill>
              </a:rPr>
              <a:t> Çerkez </a:t>
            </a:r>
            <a:r>
              <a:rPr lang="tr-TR" sz="2400" dirty="0"/>
              <a:t>gibi etnik gruplar da bölgede bulunmaktadır. </a:t>
            </a:r>
          </a:p>
          <a:p>
            <a:pPr algn="just"/>
            <a:endParaRPr lang="tr-TR" sz="2400" dirty="0" smtClean="0"/>
          </a:p>
          <a:p>
            <a:pPr algn="just">
              <a:buNone/>
            </a:pPr>
            <a:endParaRPr lang="tr-TR" sz="2400" dirty="0" smtClean="0"/>
          </a:p>
          <a:p>
            <a:pPr algn="just"/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0581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296</TotalTime>
  <Words>782</Words>
  <Application>Microsoft Office PowerPoint</Application>
  <PresentationFormat>Ekran Gösterisi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Gill Sans MT</vt:lpstr>
      <vt:lpstr>Times New Roman</vt:lpstr>
      <vt:lpstr>Verdana</vt:lpstr>
      <vt:lpstr>Wingdings 2</vt:lpstr>
      <vt:lpstr>Gündönümü</vt:lpstr>
      <vt:lpstr>PowerPoint Sunusu</vt:lpstr>
      <vt:lpstr>Ortadoğu’da Etnik Yapı</vt:lpstr>
      <vt:lpstr>Giriş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</vt:lpstr>
      <vt:lpstr>PowerPoint Sunusu</vt:lpstr>
      <vt:lpstr>ARA SINAV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İSRAİL-FİLİTİN SAVAŞI</dc:title>
  <dc:creator>Damla</dc:creator>
  <cp:lastModifiedBy>Windows Kullanıcısı</cp:lastModifiedBy>
  <cp:revision>43</cp:revision>
  <dcterms:created xsi:type="dcterms:W3CDTF">2019-03-14T20:49:03Z</dcterms:created>
  <dcterms:modified xsi:type="dcterms:W3CDTF">2020-05-11T20:11:20Z</dcterms:modified>
</cp:coreProperties>
</file>