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84E678A-FB17-4EFD-90BF-94CBF354DA8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F66E9A07-1322-47E2-9DD1-75CD0A50F978}"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84E678A-FB17-4EFD-90BF-94CBF354DA88}"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66E9A07-1322-47E2-9DD1-75CD0A50F978}" type="datetimeFigureOut">
              <a:rPr lang="tr-TR" smtClean="0"/>
              <a:pPr/>
              <a:t>1.04.2019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84E678A-FB17-4EFD-90BF-94CBF354DA88}"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SİYASİ TARİH KAVRAMI</a:t>
            </a:r>
            <a:endParaRPr lang="tr-TR" dirty="0"/>
          </a:p>
        </p:txBody>
      </p:sp>
      <p:sp>
        <p:nvSpPr>
          <p:cNvPr id="3" name="2 Alt Başlık"/>
          <p:cNvSpPr>
            <a:spLocks noGrp="1"/>
          </p:cNvSpPr>
          <p:nvPr>
            <p:ph type="subTitle" idx="1"/>
          </p:nvPr>
        </p:nvSpPr>
        <p:spPr/>
        <p:txBody>
          <a:bodyPr/>
          <a:lstStyle/>
          <a:p>
            <a:r>
              <a:rPr lang="tr-TR" dirty="0" smtClean="0"/>
              <a:t>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85000" lnSpcReduction="10000"/>
          </a:bodyPr>
          <a:lstStyle/>
          <a:p>
            <a:pPr algn="just">
              <a:buNone/>
            </a:pPr>
            <a:r>
              <a:rPr lang="tr-TR" dirty="0" smtClean="0"/>
              <a:t>	</a:t>
            </a:r>
            <a:r>
              <a:rPr lang="tr-TR" sz="3200" dirty="0" smtClean="0"/>
              <a:t>Siyasal </a:t>
            </a:r>
            <a:r>
              <a:rPr lang="tr-TR" sz="3200" dirty="0"/>
              <a:t>Tarih, iki kavramı birden açıklamaktadır</a:t>
            </a:r>
            <a:r>
              <a:rPr lang="tr-TR" sz="3200" dirty="0" smtClean="0"/>
              <a:t>:</a:t>
            </a:r>
          </a:p>
          <a:p>
            <a:pPr algn="just">
              <a:buNone/>
            </a:pPr>
            <a:endParaRPr lang="tr-TR" sz="3200" dirty="0"/>
          </a:p>
          <a:p>
            <a:pPr lvl="1" algn="just"/>
            <a:r>
              <a:rPr lang="tr-TR" sz="3200" dirty="0" smtClean="0"/>
              <a:t>Devletlerin oluşumunun, iç gelişmelerinin anlatılması. Bu yanıyla Siyasal Tarih, iç siyaset tarihi (“histoire politique” –“political history”) sayılabilir.</a:t>
            </a:r>
          </a:p>
          <a:p>
            <a:pPr lvl="1" algn="just"/>
            <a:r>
              <a:rPr lang="tr-TR" sz="3200" dirty="0" smtClean="0"/>
              <a:t>Devletlerin birbirleriyle veya uluslararası ilişkilerin başka birimleriyle ilişkilerinin incelenmesi. Bu yanıyla da Siyasal Tarih, dış siyaset tarihi (“histoire diplomatique” – “diplomatic history”) sayılabilir.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Siyasal Tarih incelemelerinin asıl konusu, ikinci anlamına uygundur. Ancak ağırlığı devletlerin dış ilişkilerinin tarihine verirken, iç gelişmeleri de gözden uzak tutmamak gerekecektir. Çünkü bir devletin iç durumunu bilmeden dış siyasetini anlamaya imkan yoktur. Bir devletin dış politikasını, bir takım iç etkenler ile dış etkenler birlikte oluştururlar. Zaten, çağdaş tarihçiyi de klasik tarihçilerden ayıran temel fark, konunun iç boyutlarının önemini de kavramış olmasıdır.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Böylece, Siyasal Tarih devletlerin yalnızca dış ilişkilerini anlatan türde bir diplomasi tarihi olmaktan çıkabilmektedir. Ağırlığı yine bu dış yöne vermekle birlikte, iç yönüyle de, Siyasal Tarih, daha geniş çerçeveli Uygarlık Tarihi ile Siyaset Tarihi’nin bir parçası haline gelmektedir. Öte yandan, Siyasal Tarih, yine uluslararası ilişkiler alanının kuram ve hukuk yönlerini inceleyen disiplinlerle de yakınlık içindedir. Siyasal Tarih, diğer iki disipline tarihsel malzeme sağlamaktadır. Buna karşılık, Siyasal Tarih de söz konusu iki disiplinden, özellikle de uluslararası ilişkilerin kuramsal yaklaşımlarından etkilenmektedir.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43050"/>
            <a:ext cx="8229600" cy="4525963"/>
          </a:xfrm>
        </p:spPr>
        <p:txBody>
          <a:bodyPr>
            <a:normAutofit/>
          </a:bodyPr>
          <a:lstStyle/>
          <a:p>
            <a:pPr algn="just">
              <a:buNone/>
            </a:pPr>
            <a:r>
              <a:rPr lang="tr-TR" dirty="0" smtClean="0"/>
              <a:t>		Siyasal Tarih, devletlerin iç durumlarından ve birbirleriyle ilişkilerinden söz ettiğine göre, “tarihin ilk günlerinden başlayan bir Siyasal Tarih” mi yazmak gerekir? Siyasal Tarih’in özellikle Uygarlık Tarihi’yle ilgili yanı, bizi MÖ 7000’e kadar götürebilecektir. O tarihlerde tarıma elverişli alanlara doğru göçlerin sonucunda, en verimli alanlar olan Mezopotamya’da ve Nil vadisinde yerleşik toplumların kurulmasıyla, nehirlerin yükselmesine karşı beraberce önlem almak gibi gerekçelerle, klanlar arasında ilişkiler de başladı.</a:t>
            </a:r>
            <a:endParaRPr lang="tr-TR" dirty="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a:t>
            </a:r>
            <a:r>
              <a:rPr lang="tr-TR" sz="2400" dirty="0" smtClean="0"/>
              <a:t>Belgeler, MÖ 2000’e gelindiğinde, Yakın Doğu krallıkları arasında yoğun ilişkiler bulunduğunu ortaya koymaktadır. Bu krallıkların en büyüğü olan Mısır, o çağ dünyasının başlıca ülkeleriyle yoğun siyasal, kültürel ve ticari ilişkiler ağı içindeydi. Mısır’ın Küçük Asya’daki (Anadolu) Hitit Krallığı, Mezopotamya’daki </a:t>
            </a:r>
            <a:r>
              <a:rPr lang="tr-TR" sz="2400" dirty="0" err="1" smtClean="0"/>
              <a:t>Babil</a:t>
            </a:r>
            <a:r>
              <a:rPr lang="tr-TR" sz="2400" dirty="0" smtClean="0"/>
              <a:t>, Asur krallıkları, Suriye ve Filistin prenslikleri, Girit Krallığı ve Ege adalarıyla yazışmalarını kapsayan belgeler, çivi yazısıyla ve o dönemin uluslararası diplomatik dili olan </a:t>
            </a:r>
            <a:r>
              <a:rPr lang="tr-TR" sz="2400" dirty="0" err="1" smtClean="0"/>
              <a:t>Babilce’yle</a:t>
            </a:r>
            <a:r>
              <a:rPr lang="tr-TR" sz="2400" dirty="0" smtClean="0"/>
              <a:t> yazılmıştı. Firavun II. </a:t>
            </a:r>
            <a:r>
              <a:rPr lang="tr-TR" sz="2400" dirty="0" err="1" smtClean="0"/>
              <a:t>Ramses</a:t>
            </a:r>
            <a:r>
              <a:rPr lang="tr-TR" sz="2400" dirty="0" smtClean="0"/>
              <a:t> ile Hitit Kralı III. </a:t>
            </a:r>
            <a:r>
              <a:rPr lang="tr-TR" sz="2400" dirty="0" err="1" smtClean="0"/>
              <a:t>Hattuşil</a:t>
            </a:r>
            <a:r>
              <a:rPr lang="tr-TR" sz="2400" dirty="0" smtClean="0"/>
              <a:t> arasında MÖ 1278’de yapılan barış ve ittifak antlaşması (</a:t>
            </a:r>
            <a:r>
              <a:rPr lang="tr-TR" sz="2400" dirty="0" err="1" smtClean="0"/>
              <a:t>Kadeş</a:t>
            </a:r>
            <a:r>
              <a:rPr lang="tr-TR" sz="2400" dirty="0" smtClean="0"/>
              <a:t> Antlaşması), sonraki bütün uluslararası antlaşmaların ilk örneği olarak kabul edilebilir.</a:t>
            </a:r>
            <a:endParaRPr lang="tr-TR" sz="2800"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MÖ VIII. Yüzyıldan sonra, Eski Yunan kent-devletleri (“polis”ler) arasında da, uluslararası ilişkilerin – özellikle biçime dair – kuralları gelişti. “</a:t>
            </a:r>
            <a:r>
              <a:rPr lang="tr-TR" dirty="0" err="1" smtClean="0"/>
              <a:t>Proksenos”lar</a:t>
            </a:r>
            <a:r>
              <a:rPr lang="tr-TR" dirty="0" smtClean="0"/>
              <a:t> kurumu bunlardan biriydi. Bu kurum, tören (protokol) işleriyle uğraşmaktaydı. Elçiler, gittikleri kent-devletinin “</a:t>
            </a:r>
            <a:r>
              <a:rPr lang="tr-TR" dirty="0" err="1" smtClean="0"/>
              <a:t>proksenosu”na</a:t>
            </a:r>
            <a:r>
              <a:rPr lang="tr-TR" dirty="0" smtClean="0"/>
              <a:t> verilmek üzere bir tanıtma mektubu (“sembol”) götürüyorlardı. Öte yandan, elçiler görevlerine ilişkin bilgi ve talimatları da, katlanmış iki yaprak üzerine yazılmış olarak almaktaydılar. Bu yapraklar “diploma” diye adlandırılıyordu – ki “diplomasi” kelimesi buradan gelmektedir–.</a:t>
            </a:r>
          </a:p>
          <a:p>
            <a:pPr algn="just">
              <a:buNone/>
            </a:pPr>
            <a:endParaRPr lang="tr-TR"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Daha sonraki dönemlerde – özellikle MS XVI. ve XVII. Yüzyıllarda – büyük devletlerin oluşumu ve uluslararası ilişkilerin artması, bu ilişkileri düzenleyecek kuralları da geliştirmiş ve gittikçe daha sistemli hale getirmiştir. Devletler Hukuku (Uluslararası Hukuk) ve bu çerçeve içinde diplomasi hukuku böylece doğacaktır. Hollandalı </a:t>
            </a:r>
            <a:r>
              <a:rPr lang="tr-TR" dirty="0" err="1" smtClean="0"/>
              <a:t>Hayala’nın</a:t>
            </a:r>
            <a:r>
              <a:rPr lang="tr-TR" dirty="0" smtClean="0"/>
              <a:t> </a:t>
            </a:r>
            <a:r>
              <a:rPr lang="tr-TR" b="1" dirty="0" smtClean="0"/>
              <a:t>Savaş Hukuku ve Askerî Teşkilatlar Üzerine</a:t>
            </a:r>
            <a:r>
              <a:rPr lang="tr-TR" dirty="0" smtClean="0"/>
              <a:t> başlığını taşıyan kitabı (1582) ile özellikle Devletler Hukuku’nun kurucusu sayılan yine Hollandalı Hugo </a:t>
            </a:r>
            <a:r>
              <a:rPr lang="tr-TR" dirty="0" err="1" smtClean="0"/>
              <a:t>Grotius’un</a:t>
            </a:r>
            <a:r>
              <a:rPr lang="tr-TR" dirty="0" smtClean="0"/>
              <a:t> </a:t>
            </a:r>
            <a:r>
              <a:rPr lang="tr-TR" b="1" dirty="0" smtClean="0"/>
              <a:t>Savaş ve Barış Hukuku</a:t>
            </a:r>
            <a:r>
              <a:rPr lang="tr-TR" dirty="0" smtClean="0"/>
              <a:t> adlı kitabı (1625) bu yolda önemli yere sahiptir. Zamanla bu kurallar elbette çok daha kapsamlı bir hale gelmiştir.</a:t>
            </a:r>
          </a:p>
          <a:p>
            <a:pPr algn="just">
              <a:buNone/>
            </a:pPr>
            <a:endParaRPr lang="tr-TR"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Siyasal Tarih yazarları – özellikle “Fransız </a:t>
            </a:r>
            <a:r>
              <a:rPr lang="tr-TR" dirty="0" err="1" smtClean="0"/>
              <a:t>ekolü”nden</a:t>
            </a:r>
            <a:r>
              <a:rPr lang="tr-TR" dirty="0" smtClean="0"/>
              <a:t> olanlar – genellikle 1789 Fransız Devrimi’ni başlangıç tarihi olarak almak eğilimindedir. Fakat modern dönemde uluslararası sistemin doğuşu olarak kabul edilen 1648 tarihli </a:t>
            </a:r>
            <a:r>
              <a:rPr lang="tr-TR" dirty="0" err="1" smtClean="0"/>
              <a:t>Westphalia</a:t>
            </a:r>
            <a:r>
              <a:rPr lang="tr-TR" dirty="0" smtClean="0"/>
              <a:t> </a:t>
            </a:r>
            <a:r>
              <a:rPr lang="tr-TR" dirty="0" smtClean="0"/>
              <a:t>Antlaşması’yla Siyasi Tarih yazımını başlatma eğilimi daha fazla taraftar kazanmıştır. Buna rağmen önce Avrupa’nın sonrasında da tüm Dünya’nın yeniden şekillenmesini sağlayan önemli gelişmelere sahne olan ve modern diplomasinin temellerinin atıldığı 15. Yüzyılla Siyasi Tarih anlatımını başlatmak daha yerinde olacaktır.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TotalTime>
  <Words>6</Words>
  <Application>Microsoft Office PowerPoint</Application>
  <PresentationFormat>Ekran Gösterisi (4:3)</PresentationFormat>
  <Paragraphs>13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Calibri</vt:lpstr>
      <vt:lpstr>Constantia</vt:lpstr>
      <vt:lpstr>Wingdings 2</vt:lpstr>
      <vt:lpstr>Akış</vt:lpstr>
      <vt:lpstr>SİYASİ TARİH KAVRAMI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SİYASİ TARİH KAVRAMI</dc:title>
  <dc:creator>canan</dc:creator>
  <cp:lastModifiedBy>GOKHAN ERDEM</cp:lastModifiedBy>
  <cp:revision>7</cp:revision>
  <dcterms:created xsi:type="dcterms:W3CDTF">2019-03-31T14:02:52Z</dcterms:created>
  <dcterms:modified xsi:type="dcterms:W3CDTF">2019-04-01T16:10:18Z</dcterms:modified>
</cp:coreProperties>
</file>