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60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32656"/>
            <a:ext cx="7543800" cy="4620344"/>
          </a:xfrm>
        </p:spPr>
        <p:txBody>
          <a:bodyPr>
            <a:normAutofit/>
          </a:bodyPr>
          <a:lstStyle/>
          <a:p>
            <a:r>
              <a:rPr lang="tr-TR" sz="3200" cap="none" dirty="0" smtClean="0"/>
              <a:t>Doğuma Hazırlık Sınıflarında </a:t>
            </a:r>
            <a:br>
              <a:rPr lang="tr-TR" sz="3200" cap="none" dirty="0" smtClean="0"/>
            </a:br>
            <a:r>
              <a:rPr lang="tr-TR" sz="3200" cap="none" dirty="0" smtClean="0"/>
              <a:t>Zor Durumlarla Baş Etme ve </a:t>
            </a:r>
            <a:br>
              <a:rPr lang="tr-TR" sz="3200" cap="none" dirty="0" smtClean="0"/>
            </a:br>
            <a:r>
              <a:rPr lang="tr-TR" sz="3200" cap="none" dirty="0" smtClean="0"/>
              <a:t>Sınıf Yönetimi</a:t>
            </a:r>
            <a:endParaRPr lang="tr-TR" sz="3200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63552" y="476672"/>
            <a:ext cx="7992888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Zor Durumlar;</a:t>
            </a:r>
            <a:endParaRPr lang="tr-TR" sz="2400" b="1" dirty="0" smtClean="0"/>
          </a:p>
          <a:p>
            <a:endParaRPr lang="tr-TR" sz="800" dirty="0"/>
          </a:p>
          <a:p>
            <a:r>
              <a:rPr lang="tr-TR" sz="2400" dirty="0" smtClean="0"/>
              <a:t>Tüm kurs hazırlıklarında her zaman keşfedilmeyi bekleyen zor durumlar ortaya çıkar.</a:t>
            </a:r>
            <a:endParaRPr lang="tr-TR" sz="2400" dirty="0" smtClean="0"/>
          </a:p>
          <a:p>
            <a:r>
              <a:rPr lang="tr-TR" sz="2400" dirty="0" smtClean="0"/>
              <a:t>Zor durumlarla baş etme konusunda daha fazla toleransa ihtiyacınız olabilir.</a:t>
            </a:r>
            <a:endParaRPr lang="tr-TR" sz="2400" dirty="0" smtClean="0"/>
          </a:p>
          <a:p>
            <a:r>
              <a:rPr lang="tr-TR" sz="2400" dirty="0" smtClean="0"/>
              <a:t>Bu da her zaman yeterli olmayabilir!!!</a:t>
            </a:r>
            <a:endParaRPr lang="tr-TR" sz="2400" dirty="0" smtClean="0"/>
          </a:p>
          <a:p>
            <a:endParaRPr lang="tr-TR" sz="800" dirty="0"/>
          </a:p>
          <a:p>
            <a:r>
              <a:rPr lang="tr-TR" sz="2400" b="1" dirty="0" smtClean="0">
                <a:solidFill>
                  <a:srgbClr val="FF0000"/>
                </a:solidFill>
              </a:rPr>
              <a:t>Önleyici Tedbirler;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endParaRPr lang="tr-TR" sz="800" b="1" dirty="0" smtClean="0"/>
          </a:p>
          <a:p>
            <a:r>
              <a:rPr lang="tr-TR" sz="2400" b="1" dirty="0" smtClean="0"/>
              <a:t>Kurs profili net olmalıdır</a:t>
            </a:r>
            <a:endParaRPr lang="tr-TR" sz="2400" b="1" dirty="0" smtClean="0"/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32690" y="1786930"/>
            <a:ext cx="7776864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Ders Tasarımı tam olmalıdır</a:t>
            </a:r>
            <a:endParaRPr lang="tr-TR" sz="2400" b="1" dirty="0" smtClean="0"/>
          </a:p>
          <a:p>
            <a:endParaRPr lang="tr-TR" sz="800" b="1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79576" y="548680"/>
            <a:ext cx="7632848" cy="6369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Kriz </a:t>
            </a:r>
            <a:r>
              <a:rPr lang="tr-TR" sz="2400" b="1" dirty="0" smtClean="0"/>
              <a:t>yönetimi</a:t>
            </a:r>
            <a:endParaRPr lang="tr-TR" sz="2400" b="1" dirty="0" smtClean="0"/>
          </a:p>
          <a:p>
            <a:endParaRPr lang="tr-TR" sz="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Sorunu </a:t>
            </a:r>
            <a:r>
              <a:rPr lang="tr-TR" sz="2400" dirty="0"/>
              <a:t>ele almak gerekir mi</a:t>
            </a:r>
            <a:r>
              <a:rPr lang="tr-TR" sz="2400" dirty="0" smtClean="0"/>
              <a:t>?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Genellikle sorunlara erken müdahale edilir,</a:t>
            </a:r>
            <a:endParaRPr lang="tr-TR" sz="2400" dirty="0" smtClean="0"/>
          </a:p>
          <a:p>
            <a:r>
              <a:rPr lang="tr-TR" sz="2400" dirty="0" smtClean="0"/>
              <a:t>Bu durum grubun uyumunu zorlaştırabilir, beraberinde farklı yansımalar gelir.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Zaman tanıyın,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Yetişkinler ile çalıştığınızı hatırlayın,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Grup dinamiği kendi içinde sorunları elimine edebilir,</a:t>
            </a: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Soruna müdahale öncesi kendinize ve gruba zaman verin.</a:t>
            </a:r>
            <a:endParaRPr lang="tr-TR" sz="2400" dirty="0" smtClean="0"/>
          </a:p>
          <a:p>
            <a:endParaRPr lang="tr-TR" sz="800" dirty="0"/>
          </a:p>
          <a:p>
            <a:r>
              <a:rPr lang="tr-TR" sz="2400" dirty="0" smtClean="0"/>
              <a:t>Örn. Sürekli geç gelen bir kurs katılımcısı var.</a:t>
            </a:r>
            <a:endParaRPr lang="tr-TR" sz="2400" dirty="0" smtClean="0"/>
          </a:p>
          <a:p>
            <a:r>
              <a:rPr lang="tr-TR" sz="2400" dirty="0" smtClean="0"/>
              <a:t>Siz eğitiminize planlandığı zamanda başlayın.</a:t>
            </a:r>
            <a:endParaRPr lang="tr-TR" sz="2400" dirty="0" smtClean="0"/>
          </a:p>
          <a:p>
            <a:endParaRPr lang="tr-TR" sz="800" dirty="0" smtClean="0"/>
          </a:p>
          <a:p>
            <a:r>
              <a:rPr lang="tr-TR" sz="2400" b="1" dirty="0" smtClean="0">
                <a:solidFill>
                  <a:srgbClr val="FF0000"/>
                </a:solidFill>
              </a:rPr>
              <a:t>UNUTMAYIN! 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r>
              <a:rPr lang="tr-TR" sz="2400" b="1" dirty="0" smtClean="0"/>
              <a:t>Töleransın sınırı sizin çalışma düzeniniz bozulduğunda biter. </a:t>
            </a:r>
            <a:endParaRPr lang="tr-TR" sz="2400" b="1" dirty="0"/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4105" y="476672"/>
            <a:ext cx="8640960" cy="575437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Times New Roman" panose="02020603050405020304" charset="0"/>
                <a:cs typeface="Times New Roman" panose="02020603050405020304" charset="0"/>
              </a:rPr>
              <a:t>Kurs Yürütücüsü olarak;</a:t>
            </a:r>
            <a:endParaRPr lang="tr-TR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2400" b="1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Çalışma planı bozulduğunda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Grup sizin çalışma isteğinizi zorladığında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Siz katılımcılara karşı bir meslek profesyoneli olarak sorumlusunuz.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Ne olması gerektiği,nasıl bir kurs süreci istemiştiniz,neyi değiştirmeniz gerekir? Analiz ederek en uygun zamanda grup ile konuşmalısınız.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Disiplin sorunları en kolay aşılan durumdur.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Disiplin sıkıntısı yaşadığınızda grubun ortak karar almasını sağlamalısınız. 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8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tr-TR" sz="2400" dirty="0" smtClean="0">
                <a:latin typeface="Times New Roman" panose="02020603050405020304" charset="0"/>
                <a:cs typeface="Times New Roman" panose="02020603050405020304" charset="0"/>
              </a:rPr>
              <a:t>Kahve araları,molalar uygulama düzeni birlikte kararlaştırılmalıdır.</a:t>
            </a:r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2400" dirty="0" smtClean="0"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tr-TR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105" y="116632"/>
            <a:ext cx="22764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1330</Words>
  <Application>WPS Presentation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Times New Roman</vt:lpstr>
      <vt:lpstr>Calibri Light</vt:lpstr>
      <vt:lpstr>Microsoft YaHei</vt:lpstr>
      <vt:lpstr/>
      <vt:lpstr>Arial Unicode MS</vt:lpstr>
      <vt:lpstr>Calibri</vt:lpstr>
      <vt:lpstr>Office Theme</vt:lpstr>
      <vt:lpstr>Doğuma Hazırlık Sınıflarında  Zor Durumlarla Baş Etme ve  Sınıf Yönetimi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Doğuma Hazırlık Sınıflarında  Zor Durumlarla Baş Etme ve  Sınıf Yönetimi</dc:title>
  <dc:creator>LENOVO</dc:creator>
  <cp:lastModifiedBy>Nesibe Uzel Yar</cp:lastModifiedBy>
  <cp:revision>2</cp:revision>
  <dcterms:created xsi:type="dcterms:W3CDTF">2020-02-06T16:25:00Z</dcterms:created>
  <dcterms:modified xsi:type="dcterms:W3CDTF">2020-02-06T16:49:23Z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