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0" r:id="rId2"/>
    <p:sldId id="289" r:id="rId3"/>
    <p:sldId id="294" r:id="rId4"/>
    <p:sldId id="313" r:id="rId5"/>
    <p:sldId id="314" r:id="rId6"/>
    <p:sldId id="315" r:id="rId7"/>
    <p:sldId id="316" r:id="rId8"/>
    <p:sldId id="317" r:id="rId9"/>
    <p:sldId id="319" r:id="rId10"/>
    <p:sldId id="320" r:id="rId11"/>
    <p:sldId id="321" r:id="rId12"/>
    <p:sldId id="322" r:id="rId13"/>
    <p:sldId id="323" r:id="rId14"/>
    <p:sldId id="324" r:id="rId15"/>
    <p:sldId id="325" r:id="rId16"/>
    <p:sldId id="326" r:id="rId17"/>
    <p:sldId id="327" r:id="rId18"/>
    <p:sldId id="328" r:id="rId19"/>
    <p:sldId id="329" r:id="rId20"/>
    <p:sldId id="330" r:id="rId21"/>
    <p:sldId id="331" r:id="rId22"/>
    <p:sldId id="332" r:id="rId23"/>
    <p:sldId id="333" r:id="rId24"/>
    <p:sldId id="334" r:id="rId25"/>
    <p:sldId id="335" r:id="rId26"/>
    <p:sldId id="336" r:id="rId27"/>
    <p:sldId id="337" r:id="rId28"/>
    <p:sldId id="338" r:id="rId29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Orta Stil 2 - Vurgu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114" y="23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2"/>
            <a:ext cx="1295400" cy="4318000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200"/>
            <a:ext cx="5181600" cy="4267201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1"/>
            <a:ext cx="6400800" cy="3048001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8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1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 cstate="print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2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2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r-TR" smtClean="0"/>
              <a:t>Resim eklemek için simgeyi tıklatın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7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tr-TR" smtClean="0"/>
              <a:t>Asıl başlık stili için tıklatın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1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1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610D8F2E-E5C5-4E54-9153-6563A076DD57}" type="datetimeFigureOut">
              <a:rPr lang="tr-TR" smtClean="0"/>
              <a:pPr/>
              <a:t>24.04.2018</a:t>
            </a:fld>
            <a:endParaRPr lang="tr-T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1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27FCDD55-55D5-4C92-876E-41F9EA6EC6BD}" type="slidenum">
              <a:rPr lang="tr-TR" smtClean="0"/>
              <a:pPr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1.png"/><Relationship Id="rId4" Type="http://schemas.openxmlformats.org/officeDocument/2006/relationships/image" Target="../media/image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1043608" y="1052736"/>
            <a:ext cx="6984776" cy="1152128"/>
          </a:xfrm>
          <a:solidFill>
            <a:srgbClr val="92D050"/>
          </a:solidFill>
        </p:spPr>
        <p:txBody>
          <a:bodyPr>
            <a:normAutofit/>
          </a:bodyPr>
          <a:lstStyle/>
          <a:p>
            <a:r>
              <a:rPr lang="tr-TR" sz="2800" b="1" dirty="0" smtClean="0"/>
              <a:t>ANKARA ÜNİVERSİTESİ</a:t>
            </a:r>
            <a:br>
              <a:rPr lang="tr-TR" sz="2800" b="1" dirty="0" smtClean="0"/>
            </a:br>
            <a:r>
              <a:rPr lang="tr-TR" sz="2800" b="1" dirty="0" smtClean="0"/>
              <a:t>DİL VE TARİH-COĞRAFYA FAKÜLTESİ</a:t>
            </a:r>
            <a:endParaRPr lang="tr-TR" sz="2800" b="1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1187624" y="2348880"/>
            <a:ext cx="6400800" cy="762000"/>
          </a:xfrm>
          <a:solidFill>
            <a:srgbClr val="92D050"/>
          </a:solidFill>
        </p:spPr>
        <p:txBody>
          <a:bodyPr/>
          <a:lstStyle/>
          <a:p>
            <a:r>
              <a:rPr lang="tr-TR" b="1" dirty="0" smtClean="0">
                <a:solidFill>
                  <a:schemeClr val="bg1"/>
                </a:solidFill>
              </a:rPr>
              <a:t>ÇAĞDAŞ TÜRK LEHÇELERİ VE EDEBİYATLARI BÖLÜMÜ</a:t>
            </a:r>
            <a:endParaRPr lang="tr-TR" b="1" dirty="0">
              <a:solidFill>
                <a:schemeClr val="bg1"/>
              </a:solidFill>
            </a:endParaRPr>
          </a:p>
        </p:txBody>
      </p:sp>
      <p:sp>
        <p:nvSpPr>
          <p:cNvPr id="4" name="2 Alt Başlık"/>
          <p:cNvSpPr txBox="1">
            <a:spLocks/>
          </p:cNvSpPr>
          <p:nvPr/>
        </p:nvSpPr>
        <p:spPr>
          <a:xfrm>
            <a:off x="971600" y="3861048"/>
            <a:ext cx="6984776" cy="762000"/>
          </a:xfrm>
          <a:prstGeom prst="rect">
            <a:avLst/>
          </a:prstGeom>
          <a:solidFill>
            <a:srgbClr val="92D050"/>
          </a:solidFill>
        </p:spPr>
        <p:txBody>
          <a:bodyPr vert="horz" lIns="91440" tIns="45720" rIns="91440" bIns="45720" rtlCol="0">
            <a:normAutofit fontScale="77500" lnSpcReduction="20000"/>
          </a:bodyPr>
          <a:lstStyle/>
          <a:p>
            <a:pPr lvl="0" algn="ctr">
              <a:lnSpc>
                <a:spcPct val="150000"/>
              </a:lnSpc>
              <a:spcBef>
                <a:spcPct val="20000"/>
              </a:spcBef>
            </a:pPr>
            <a:r>
              <a:rPr kumimoji="0" lang="tr-TR" sz="2000" b="1" i="1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GÜNEY-BATI OĞUZ  GRUBU </a:t>
            </a:r>
            <a:r>
              <a:rPr lang="tr-TR" sz="2000" b="1" dirty="0" smtClean="0"/>
              <a:t>TÜRK LEHÇELERİ VE EDEBİYATLARI ANABİLİM DALI</a:t>
            </a:r>
          </a:p>
          <a:p>
            <a:pPr lvl="0" algn="ctr">
              <a:lnSpc>
                <a:spcPct val="150000"/>
              </a:lnSpc>
              <a:spcBef>
                <a:spcPct val="20000"/>
              </a:spcBef>
            </a:pPr>
            <a:endParaRPr kumimoji="0" lang="tr-TR" sz="2000" b="0" i="1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547664" y="2528841"/>
            <a:ext cx="55983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/>
              <a:t>Türkmen dilinde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b="1" dirty="0">
                <a:solidFill>
                  <a:srgbClr val="FF0000"/>
                </a:solidFill>
              </a:rPr>
              <a:t>3 </a:t>
            </a:r>
            <a:r>
              <a:rPr lang="tr-TR" b="1" dirty="0" err="1">
                <a:solidFill>
                  <a:srgbClr val="FF0000"/>
                </a:solidFill>
              </a:rPr>
              <a:t>ýol</a:t>
            </a:r>
            <a:r>
              <a:rPr lang="tr-TR" b="1" dirty="0">
                <a:solidFill>
                  <a:srgbClr val="FF0000"/>
                </a:solidFill>
              </a:rPr>
              <a:t> (usul) </a:t>
            </a:r>
            <a:r>
              <a:rPr lang="tr-TR" dirty="0"/>
              <a:t>bilen </a:t>
            </a:r>
            <a:r>
              <a:rPr lang="tr-TR" dirty="0" err="1"/>
              <a:t>aňladylýar</a:t>
            </a:r>
            <a:r>
              <a:rPr lang="tr-TR" dirty="0"/>
              <a:t>:</a:t>
            </a:r>
          </a:p>
        </p:txBody>
      </p:sp>
      <p:sp>
        <p:nvSpPr>
          <p:cNvPr id="7" name="Dikdörtgen 6"/>
          <p:cNvSpPr/>
          <p:nvPr/>
        </p:nvSpPr>
        <p:spPr>
          <a:xfrm>
            <a:off x="1081142" y="2953385"/>
            <a:ext cx="5310336" cy="89255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endParaRPr lang="tr-TR" sz="16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r>
              <a:rPr lang="tr-TR" b="1" dirty="0" err="1" smtClean="0">
                <a:solidFill>
                  <a:srgbClr val="000000"/>
                </a:solidFill>
                <a:latin typeface="Times New Roman" panose="02020603050405020304" pitchFamily="18" charset="0"/>
              </a:rPr>
              <a:t>Köplügiň</a:t>
            </a:r>
            <a:r>
              <a:rPr lang="tr-TR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morfologik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usul bilen </a:t>
            </a:r>
            <a:r>
              <a:rPr lang="tr-TR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aňladylyşy</a:t>
            </a:r>
            <a:r>
              <a:rPr lang="tr-TR" b="1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  <a:endParaRPr lang="tr-TR" b="1" dirty="0" smtClean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342900" indent="-342900">
              <a:buAutoNum type="arabicPeriod"/>
            </a:pPr>
            <a:endParaRPr lang="tr-TR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8" name="Dikdörtgen 7"/>
          <p:cNvSpPr/>
          <p:nvPr/>
        </p:nvSpPr>
        <p:spPr>
          <a:xfrm>
            <a:off x="4290935" y="4119314"/>
            <a:ext cx="3810723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r>
              <a:rPr lang="tr-TR" b="1" dirty="0" smtClean="0"/>
              <a:t>2</a:t>
            </a:r>
            <a:r>
              <a:rPr lang="tr-TR" b="1" dirty="0"/>
              <a:t>. </a:t>
            </a:r>
            <a:r>
              <a:rPr lang="tr-TR" b="1" dirty="0" err="1"/>
              <a:t>Köplügiň</a:t>
            </a:r>
            <a:r>
              <a:rPr lang="tr-TR" b="1" dirty="0"/>
              <a:t> leksik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r>
              <a:rPr lang="tr-TR" b="1" dirty="0" smtClean="0"/>
              <a:t>.</a:t>
            </a:r>
            <a:endParaRPr lang="tr-TR" b="1" dirty="0"/>
          </a:p>
        </p:txBody>
      </p:sp>
      <p:sp>
        <p:nvSpPr>
          <p:cNvPr id="9" name="Dikdörtgen 8"/>
          <p:cNvSpPr/>
          <p:nvPr/>
        </p:nvSpPr>
        <p:spPr>
          <a:xfrm>
            <a:off x="1081396" y="4786457"/>
            <a:ext cx="4089261" cy="923330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none">
            <a:spAutoFit/>
          </a:bodyPr>
          <a:lstStyle/>
          <a:p>
            <a:endParaRPr lang="tr-TR" b="1" dirty="0" smtClean="0"/>
          </a:p>
          <a:p>
            <a:r>
              <a:rPr lang="tr-TR" b="1" dirty="0" smtClean="0"/>
              <a:t>3</a:t>
            </a:r>
            <a:r>
              <a:rPr lang="tr-TR" b="1" dirty="0"/>
              <a:t>. </a:t>
            </a:r>
            <a:r>
              <a:rPr lang="tr-TR" b="1" dirty="0" err="1"/>
              <a:t>Köplügiň</a:t>
            </a:r>
            <a:r>
              <a:rPr lang="tr-TR" b="1" dirty="0"/>
              <a:t> </a:t>
            </a:r>
            <a:r>
              <a:rPr lang="tr-TR" b="1" dirty="0" err="1"/>
              <a:t>sintaktik</a:t>
            </a:r>
            <a:r>
              <a:rPr lang="tr-TR" b="1" dirty="0"/>
              <a:t> </a:t>
            </a:r>
            <a:r>
              <a:rPr lang="tr-TR" b="1" dirty="0" err="1"/>
              <a:t>ýol</a:t>
            </a:r>
            <a:r>
              <a:rPr lang="tr-TR" b="1" dirty="0"/>
              <a:t> bilen </a:t>
            </a:r>
            <a:r>
              <a:rPr lang="tr-TR" b="1" dirty="0" err="1"/>
              <a:t>aňladylyşy</a:t>
            </a:r>
            <a:r>
              <a:rPr lang="tr-TR" b="1" dirty="0" smtClean="0"/>
              <a:t>.</a:t>
            </a:r>
          </a:p>
          <a:p>
            <a:endParaRPr lang="tr-TR" b="1" dirty="0"/>
          </a:p>
        </p:txBody>
      </p:sp>
    </p:spTree>
    <p:extLst>
      <p:ext uri="{BB962C8B-B14F-4D97-AF65-F5344CB8AC3E}">
        <p14:creationId xmlns:p14="http://schemas.microsoft.com/office/powerpoint/2010/main" val="2488519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9632" y="2580499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ATLARDA KÖPLÜGIŇ MORFOLOGIK USUL BILEN AŇLADYLYŞY</a:t>
            </a:r>
          </a:p>
        </p:txBody>
      </p:sp>
      <p:sp>
        <p:nvSpPr>
          <p:cNvPr id="10" name="Dikdörtgen 9"/>
          <p:cNvSpPr/>
          <p:nvPr/>
        </p:nvSpPr>
        <p:spPr>
          <a:xfrm>
            <a:off x="899592" y="3081218"/>
            <a:ext cx="7344816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err="1"/>
              <a:t>Morfologik</a:t>
            </a:r>
            <a:r>
              <a:rPr lang="tr-TR" dirty="0"/>
              <a:t> </a:t>
            </a:r>
            <a:r>
              <a:rPr lang="tr-TR" dirty="0" err="1"/>
              <a:t>usulda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düşünjesi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 smtClean="0"/>
          </a:p>
          <a:p>
            <a:pPr algn="just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goşulmasynyň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r>
              <a:rPr lang="tr-TR" dirty="0" err="1" smtClean="0"/>
              <a:t>kömegi</a:t>
            </a:r>
            <a:r>
              <a:rPr lang="tr-TR" dirty="0" smtClean="0"/>
              <a:t> </a:t>
            </a:r>
            <a:r>
              <a:rPr lang="tr-TR" dirty="0"/>
              <a:t>bilen </a:t>
            </a:r>
            <a:r>
              <a:rPr lang="tr-TR" dirty="0" err="1"/>
              <a:t>aňladylýar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b="1" i="1" dirty="0" smtClean="0"/>
              <a:t>Bu </a:t>
            </a:r>
            <a:r>
              <a:rPr lang="tr-TR" b="1" i="1" dirty="0" err="1"/>
              <a:t>goşulma</a:t>
            </a:r>
            <a:r>
              <a:rPr lang="tr-TR" b="1" i="1" dirty="0"/>
              <a:t> </a:t>
            </a:r>
            <a:r>
              <a:rPr lang="tr-TR" b="1" i="1" dirty="0" err="1"/>
              <a:t>diňe</a:t>
            </a:r>
            <a:r>
              <a:rPr lang="tr-TR" b="1" i="1" dirty="0"/>
              <a:t> at </a:t>
            </a:r>
            <a:r>
              <a:rPr lang="tr-TR" b="1" i="1" dirty="0" err="1"/>
              <a:t>toparyna</a:t>
            </a:r>
            <a:r>
              <a:rPr lang="tr-TR" b="1" i="1" dirty="0"/>
              <a:t> </a:t>
            </a:r>
            <a:r>
              <a:rPr lang="tr-TR" b="1" i="1" dirty="0" err="1"/>
              <a:t>degişli</a:t>
            </a:r>
            <a:r>
              <a:rPr lang="tr-TR" b="1" i="1" dirty="0"/>
              <a:t> sözlere </a:t>
            </a:r>
            <a:r>
              <a:rPr lang="tr-TR" b="1" i="1" dirty="0" err="1"/>
              <a:t>goşulman</a:t>
            </a:r>
            <a:r>
              <a:rPr lang="tr-TR" b="1" i="1" dirty="0"/>
              <a:t>, </a:t>
            </a:r>
            <a:r>
              <a:rPr lang="tr-TR" b="1" i="1" dirty="0" err="1"/>
              <a:t>aýry-aýry</a:t>
            </a:r>
            <a:r>
              <a:rPr lang="tr-TR" b="1" i="1" dirty="0"/>
              <a:t> işlik şekillerine hem </a:t>
            </a:r>
            <a:r>
              <a:rPr lang="tr-TR" b="1" i="1" dirty="0" err="1"/>
              <a:t>goşulyp</a:t>
            </a:r>
            <a:r>
              <a:rPr lang="tr-TR" b="1" i="1" dirty="0"/>
              <a:t> biler.</a:t>
            </a:r>
          </a:p>
        </p:txBody>
      </p:sp>
    </p:spTree>
    <p:extLst>
      <p:ext uri="{BB962C8B-B14F-4D97-AF65-F5344CB8AC3E}">
        <p14:creationId xmlns:p14="http://schemas.microsoft.com/office/powerpoint/2010/main" val="608470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9632" y="2580499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ATLARDA KÖPLÜGIŇ MORFOLOGIK USUL BILEN AŇLADYLYŞY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692313" y="3025923"/>
            <a:ext cx="5904656" cy="2308324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b="1" dirty="0" err="1" smtClean="0">
                <a:solidFill>
                  <a:srgbClr val="FF0000"/>
                </a:solidFill>
              </a:rPr>
              <a:t>goşulmasynyň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dirty="0" smtClean="0"/>
              <a:t> </a:t>
            </a:r>
          </a:p>
          <a:p>
            <a:pPr algn="just"/>
            <a:endParaRPr lang="tr-TR" dirty="0"/>
          </a:p>
          <a:p>
            <a:pPr algn="ctr"/>
            <a:endParaRPr lang="tr-TR" b="1" dirty="0" smtClean="0"/>
          </a:p>
          <a:p>
            <a:pPr algn="ctr"/>
            <a:r>
              <a:rPr lang="tr-TR" b="1" dirty="0" smtClean="0"/>
              <a:t>gelip </a:t>
            </a:r>
            <a:r>
              <a:rPr lang="tr-TR" b="1" dirty="0" err="1"/>
              <a:t>çykyşy</a:t>
            </a:r>
            <a:r>
              <a:rPr lang="tr-TR" b="1" dirty="0"/>
              <a:t> </a:t>
            </a:r>
            <a:r>
              <a:rPr lang="tr-TR" b="1" dirty="0" err="1" smtClean="0"/>
              <a:t>barada</a:t>
            </a:r>
            <a:r>
              <a:rPr lang="tr-TR" b="1" dirty="0" smtClean="0"/>
              <a:t> </a:t>
            </a:r>
            <a:r>
              <a:rPr lang="tr-TR" b="1" dirty="0" err="1" smtClean="0"/>
              <a:t>alymlaryň</a:t>
            </a:r>
            <a:r>
              <a:rPr lang="tr-TR" b="1" dirty="0" smtClean="0"/>
              <a:t> </a:t>
            </a:r>
            <a:r>
              <a:rPr lang="tr-TR" b="1" dirty="0" err="1" smtClean="0"/>
              <a:t>arasynda</a:t>
            </a:r>
            <a:endParaRPr lang="tr-TR" b="1" dirty="0"/>
          </a:p>
          <a:p>
            <a:pPr algn="ctr"/>
            <a:r>
              <a:rPr lang="tr-TR" b="1" dirty="0" smtClean="0"/>
              <a:t> </a:t>
            </a:r>
          </a:p>
          <a:p>
            <a:pPr algn="just"/>
            <a:endParaRPr lang="tr-TR" dirty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garaýyşlar</a:t>
            </a:r>
            <a:r>
              <a:rPr lang="tr-TR" b="1" dirty="0" smtClean="0">
                <a:solidFill>
                  <a:srgbClr val="FF0000"/>
                </a:solidFill>
              </a:rPr>
              <a:t> bar. </a:t>
            </a:r>
            <a:endParaRPr lang="tr-TR" b="1" dirty="0">
              <a:solidFill>
                <a:srgbClr val="FF0000"/>
              </a:solidFill>
            </a:endParaRPr>
          </a:p>
        </p:txBody>
      </p:sp>
      <p:sp>
        <p:nvSpPr>
          <p:cNvPr id="7" name="Aşağı Ok 6"/>
          <p:cNvSpPr/>
          <p:nvPr/>
        </p:nvSpPr>
        <p:spPr>
          <a:xfrm>
            <a:off x="4391980" y="3405844"/>
            <a:ext cx="360040" cy="543409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9" name="Aşağı Ok 8"/>
          <p:cNvSpPr/>
          <p:nvPr/>
        </p:nvSpPr>
        <p:spPr>
          <a:xfrm>
            <a:off x="4391980" y="4508545"/>
            <a:ext cx="360040" cy="543409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9854050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259632" y="2492354"/>
            <a:ext cx="612068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dirty="0"/>
              <a:t>ATLARDA KÖPLÜGIŇ MORFOLOGIK USUL BILEN AŇLADYLYŞY</a:t>
            </a:r>
          </a:p>
        </p:txBody>
      </p:sp>
      <p:sp>
        <p:nvSpPr>
          <p:cNvPr id="8" name="Dikdörtgen 7"/>
          <p:cNvSpPr/>
          <p:nvPr/>
        </p:nvSpPr>
        <p:spPr>
          <a:xfrm>
            <a:off x="961909" y="2887402"/>
            <a:ext cx="7058050" cy="646331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ru-RU" dirty="0"/>
              <a:t>(Кононов А.Н. Грамматика современного турецкого литературного языка. М-Л., 1956, 72-73 с.).</a:t>
            </a:r>
            <a:endParaRPr lang="tr-TR" dirty="0"/>
          </a:p>
        </p:txBody>
      </p:sp>
      <p:sp>
        <p:nvSpPr>
          <p:cNvPr id="10" name="Dikdörtgen 9"/>
          <p:cNvSpPr/>
          <p:nvPr/>
        </p:nvSpPr>
        <p:spPr>
          <a:xfrm>
            <a:off x="935596" y="3559449"/>
            <a:ext cx="7272808" cy="2031325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pPr algn="just"/>
            <a:r>
              <a:rPr lang="tr-TR" dirty="0" err="1" smtClean="0"/>
              <a:t>M.Rýasýanen</a:t>
            </a:r>
            <a:r>
              <a:rPr lang="tr-TR" dirty="0"/>
              <a:t>, </a:t>
            </a:r>
            <a:r>
              <a:rPr lang="tr-TR" dirty="0" err="1"/>
              <a:t>T.Kowalskiý</a:t>
            </a:r>
            <a:r>
              <a:rPr lang="tr-TR" dirty="0"/>
              <a:t>, </a:t>
            </a:r>
            <a:r>
              <a:rPr lang="tr-TR" dirty="0" err="1"/>
              <a:t>G.I.Ramstedt</a:t>
            </a:r>
            <a:r>
              <a:rPr lang="tr-TR" dirty="0"/>
              <a:t>, </a:t>
            </a:r>
            <a:r>
              <a:rPr lang="tr-TR" dirty="0" err="1"/>
              <a:t>W.A.Bogorodiskiý</a:t>
            </a:r>
            <a:r>
              <a:rPr lang="tr-TR" dirty="0"/>
              <a:t>, </a:t>
            </a:r>
            <a:r>
              <a:rPr lang="tr-TR" dirty="0" err="1"/>
              <a:t>N.A.Baskakow</a:t>
            </a:r>
            <a:r>
              <a:rPr lang="tr-TR" dirty="0"/>
              <a:t> </a:t>
            </a:r>
            <a:r>
              <a:rPr lang="tr-TR" dirty="0" err="1"/>
              <a:t>ýaly</a:t>
            </a:r>
            <a:r>
              <a:rPr lang="tr-TR" dirty="0"/>
              <a:t> </a:t>
            </a:r>
            <a:r>
              <a:rPr lang="tr-TR" dirty="0" err="1"/>
              <a:t>türkologlar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goşulmasynyň</a:t>
            </a:r>
            <a:r>
              <a:rPr lang="tr-TR" dirty="0"/>
              <a:t> gelip </a:t>
            </a:r>
            <a:r>
              <a:rPr lang="tr-TR" dirty="0" err="1"/>
              <a:t>çykyşy</a:t>
            </a:r>
            <a:r>
              <a:rPr lang="tr-TR" dirty="0"/>
              <a:t> </a:t>
            </a:r>
            <a:r>
              <a:rPr lang="tr-TR" dirty="0" err="1"/>
              <a:t>barada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ctr"/>
            <a:r>
              <a:rPr lang="tr-TR" b="1" dirty="0" smtClean="0"/>
              <a:t>öz </a:t>
            </a:r>
            <a:r>
              <a:rPr lang="tr-TR" b="1" dirty="0" err="1"/>
              <a:t>pikirlerini</a:t>
            </a:r>
            <a:r>
              <a:rPr lang="tr-TR" b="1" dirty="0"/>
              <a:t> </a:t>
            </a:r>
            <a:r>
              <a:rPr lang="tr-TR" b="1" dirty="0" err="1"/>
              <a:t>aýdypdyrlar</a:t>
            </a:r>
            <a:r>
              <a:rPr lang="tr-TR" b="1" dirty="0"/>
              <a:t>.</a:t>
            </a:r>
          </a:p>
        </p:txBody>
      </p:sp>
      <p:sp>
        <p:nvSpPr>
          <p:cNvPr id="11" name="Aşağı Ok 10"/>
          <p:cNvSpPr/>
          <p:nvPr/>
        </p:nvSpPr>
        <p:spPr>
          <a:xfrm>
            <a:off x="4536577" y="3933056"/>
            <a:ext cx="216024" cy="504056"/>
          </a:xfrm>
          <a:prstGeom prst="down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12" name="Aşağı Ok 11"/>
          <p:cNvSpPr/>
          <p:nvPr/>
        </p:nvSpPr>
        <p:spPr>
          <a:xfrm>
            <a:off x="4536577" y="4808476"/>
            <a:ext cx="216024" cy="432048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58818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475656" y="2551837"/>
            <a:ext cx="6048672" cy="313932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 err="1"/>
              <a:t>Olaryň</a:t>
            </a:r>
            <a:r>
              <a:rPr lang="tr-TR" dirty="0"/>
              <a:t> </a:t>
            </a:r>
            <a:r>
              <a:rPr lang="tr-TR" dirty="0" err="1"/>
              <a:t>käbiri</a:t>
            </a:r>
            <a:r>
              <a:rPr lang="tr-TR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dirty="0" err="1"/>
              <a:t>aslynda</a:t>
            </a:r>
            <a:r>
              <a:rPr lang="tr-TR" dirty="0"/>
              <a:t> san </a:t>
            </a:r>
            <a:r>
              <a:rPr lang="tr-TR" dirty="0" err="1"/>
              <a:t>aňladan</a:t>
            </a:r>
            <a:r>
              <a:rPr lang="tr-TR" dirty="0"/>
              <a:t> </a:t>
            </a:r>
            <a:r>
              <a:rPr lang="tr-TR" dirty="0" err="1"/>
              <a:t>özbaşdak</a:t>
            </a:r>
            <a:r>
              <a:rPr lang="tr-TR" dirty="0"/>
              <a:t> bir söz </a:t>
            </a:r>
            <a:r>
              <a:rPr lang="tr-TR" dirty="0" err="1"/>
              <a:t>bolupdyr</a:t>
            </a:r>
            <a:r>
              <a:rPr lang="tr-TR" dirty="0"/>
              <a:t> </a:t>
            </a:r>
            <a:r>
              <a:rPr lang="tr-TR" dirty="0" err="1"/>
              <a:t>diýip</a:t>
            </a:r>
            <a:r>
              <a:rPr lang="tr-TR" dirty="0"/>
              <a:t> </a:t>
            </a:r>
            <a:r>
              <a:rPr lang="tr-TR" dirty="0" err="1"/>
              <a:t>hasaplaýarlar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 smtClean="0"/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G.I.Ramstedt</a:t>
            </a:r>
            <a:r>
              <a:rPr lang="tr-TR" b="1" dirty="0" smtClean="0">
                <a:solidFill>
                  <a:srgbClr val="FF0000"/>
                </a:solidFill>
              </a:rPr>
              <a:t>  </a:t>
            </a:r>
          </a:p>
          <a:p>
            <a:pPr algn="ctr"/>
            <a:endParaRPr lang="tr-TR" b="1" dirty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pPr algn="ctr"/>
            <a:endParaRPr lang="tr-TR" dirty="0" smtClean="0"/>
          </a:p>
          <a:p>
            <a:pPr algn="ctr"/>
            <a:r>
              <a:rPr lang="tr-TR" b="1" dirty="0" smtClean="0"/>
              <a:t>«-</a:t>
            </a:r>
            <a:r>
              <a:rPr lang="tr-TR" b="1" dirty="0" err="1" smtClean="0"/>
              <a:t>lar</a:t>
            </a:r>
            <a:r>
              <a:rPr lang="tr-TR" b="1" dirty="0"/>
              <a:t>/-</a:t>
            </a:r>
            <a:r>
              <a:rPr lang="tr-TR" b="1" dirty="0" err="1" smtClean="0"/>
              <a:t>ler</a:t>
            </a:r>
            <a:r>
              <a:rPr lang="tr-TR" b="1" dirty="0" smtClean="0"/>
              <a:t>» </a:t>
            </a:r>
            <a:r>
              <a:rPr lang="tr-TR" dirty="0" err="1"/>
              <a:t>goşulmasy</a:t>
            </a:r>
            <a:r>
              <a:rPr lang="tr-TR" dirty="0"/>
              <a:t> </a:t>
            </a:r>
            <a:r>
              <a:rPr lang="tr-TR" dirty="0" err="1"/>
              <a:t>mongol</a:t>
            </a:r>
            <a:r>
              <a:rPr lang="tr-TR" dirty="0"/>
              <a:t> </a:t>
            </a:r>
            <a:r>
              <a:rPr lang="tr-TR" dirty="0" err="1"/>
              <a:t>dilindäki</a:t>
            </a:r>
            <a:r>
              <a:rPr lang="tr-TR" dirty="0"/>
              <a:t> </a:t>
            </a:r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</a:t>
            </a:r>
            <a:r>
              <a:rPr lang="ru-RU" b="1" dirty="0" smtClean="0">
                <a:solidFill>
                  <a:srgbClr val="FF0000"/>
                </a:solidFill>
              </a:rPr>
              <a:t>нар</a:t>
            </a:r>
            <a:r>
              <a:rPr lang="tr-TR" b="1" dirty="0" smtClean="0">
                <a:solidFill>
                  <a:srgbClr val="FF0000"/>
                </a:solidFill>
              </a:rPr>
              <a:t>»</a:t>
            </a:r>
            <a:r>
              <a:rPr lang="ru-RU" b="1" dirty="0" smtClean="0">
                <a:solidFill>
                  <a:srgbClr val="FF0000"/>
                </a:solidFill>
              </a:rPr>
              <a:t> </a:t>
            </a:r>
            <a:r>
              <a:rPr lang="ru-RU" dirty="0"/>
              <a:t>(</a:t>
            </a:r>
            <a:r>
              <a:rPr lang="tr-TR" dirty="0" err="1"/>
              <a:t>jem</a:t>
            </a:r>
            <a:r>
              <a:rPr lang="tr-TR" dirty="0"/>
              <a:t>, </a:t>
            </a:r>
            <a:r>
              <a:rPr lang="tr-TR" dirty="0" err="1"/>
              <a:t>bilelik</a:t>
            </a:r>
            <a:r>
              <a:rPr lang="tr-TR" dirty="0"/>
              <a:t> </a:t>
            </a:r>
            <a:r>
              <a:rPr lang="tr-TR" dirty="0" err="1"/>
              <a:t>diýen</a:t>
            </a:r>
            <a:r>
              <a:rPr lang="tr-TR" dirty="0"/>
              <a:t> </a:t>
            </a:r>
            <a:r>
              <a:rPr lang="tr-TR" dirty="0" err="1"/>
              <a:t>manylary</a:t>
            </a:r>
            <a:r>
              <a:rPr lang="tr-TR" dirty="0"/>
              <a:t> beren) sözünden gelip </a:t>
            </a:r>
            <a:r>
              <a:rPr lang="tr-TR" dirty="0" err="1"/>
              <a:t>çykypdyr</a:t>
            </a:r>
            <a:r>
              <a:rPr lang="tr-TR" dirty="0"/>
              <a:t> </a:t>
            </a:r>
            <a:r>
              <a:rPr lang="tr-TR" dirty="0" err="1"/>
              <a:t>diýip</a:t>
            </a:r>
            <a:r>
              <a:rPr lang="tr-TR" dirty="0"/>
              <a:t> </a:t>
            </a:r>
            <a:r>
              <a:rPr lang="tr-TR" dirty="0" err="1"/>
              <a:t>hasap</a:t>
            </a:r>
            <a:r>
              <a:rPr lang="tr-TR" dirty="0"/>
              <a:t> </a:t>
            </a:r>
            <a:r>
              <a:rPr lang="tr-TR" dirty="0" err="1"/>
              <a:t>edýär</a:t>
            </a:r>
            <a:r>
              <a:rPr lang="tr-TR" dirty="0"/>
              <a:t>.</a:t>
            </a:r>
          </a:p>
        </p:txBody>
      </p:sp>
      <p:sp>
        <p:nvSpPr>
          <p:cNvPr id="7" name="Aşağı Ok 6"/>
          <p:cNvSpPr/>
          <p:nvPr/>
        </p:nvSpPr>
        <p:spPr>
          <a:xfrm>
            <a:off x="4139952" y="3789040"/>
            <a:ext cx="504056" cy="9361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18393" y="3298154"/>
            <a:ext cx="1152128" cy="1506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4638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713507"/>
            <a:ext cx="6768752" cy="2308324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b="1" dirty="0" err="1"/>
              <a:t>köplük</a:t>
            </a:r>
            <a:r>
              <a:rPr lang="tr-TR" b="1" dirty="0"/>
              <a:t> san </a:t>
            </a:r>
            <a:r>
              <a:rPr lang="tr-TR" b="1" dirty="0" err="1"/>
              <a:t>goşulmasy</a:t>
            </a:r>
            <a:r>
              <a:rPr lang="tr-TR" b="1" dirty="0"/>
              <a:t> </a:t>
            </a:r>
            <a:endParaRPr lang="tr-TR" b="1" dirty="0" smtClean="0"/>
          </a:p>
          <a:p>
            <a:endParaRPr lang="tr-TR" dirty="0"/>
          </a:p>
          <a:p>
            <a:pPr algn="just"/>
            <a:r>
              <a:rPr lang="tr-TR" b="1" dirty="0" err="1" smtClean="0"/>
              <a:t>türkmen</a:t>
            </a:r>
            <a:r>
              <a:rPr lang="tr-TR" b="1" dirty="0" smtClean="0"/>
              <a:t> </a:t>
            </a:r>
            <a:r>
              <a:rPr lang="tr-TR" b="1" dirty="0"/>
              <a:t>dilinde </a:t>
            </a:r>
            <a:endParaRPr lang="tr-TR" b="1" dirty="0" smtClean="0"/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köp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 smtClean="0">
                <a:solidFill>
                  <a:srgbClr val="FF0000"/>
                </a:solidFill>
              </a:rPr>
              <a:t>manylydyr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we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r">
              <a:buFont typeface="Wingdings" panose="05000000000000000000" pitchFamily="2" charset="2"/>
              <a:buChar char="ü"/>
            </a:pPr>
            <a:r>
              <a:rPr lang="tr-TR" b="1" dirty="0" err="1" smtClean="0">
                <a:solidFill>
                  <a:srgbClr val="FF0000"/>
                </a:solidFill>
              </a:rPr>
              <a:t>dürli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hyzmatlary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/>
          </a:p>
          <a:p>
            <a:endParaRPr lang="tr-TR" dirty="0" smtClean="0"/>
          </a:p>
          <a:p>
            <a:pPr algn="ctr"/>
            <a:r>
              <a:rPr lang="tr-TR" b="1" dirty="0" err="1" smtClean="0"/>
              <a:t>ýerine</a:t>
            </a:r>
            <a:r>
              <a:rPr lang="tr-TR" b="1" dirty="0" smtClean="0"/>
              <a:t> </a:t>
            </a:r>
            <a:r>
              <a:rPr lang="tr-TR" b="1" dirty="0" err="1"/>
              <a:t>ýetirip</a:t>
            </a:r>
            <a:r>
              <a:rPr lang="tr-TR" b="1" dirty="0"/>
              <a:t> </a:t>
            </a:r>
            <a:r>
              <a:rPr lang="tr-TR" b="1" dirty="0" err="1"/>
              <a:t>bilýär</a:t>
            </a:r>
            <a:r>
              <a:rPr lang="tr-TR" b="1" dirty="0"/>
              <a:t>.</a:t>
            </a:r>
          </a:p>
        </p:txBody>
      </p:sp>
      <p:sp>
        <p:nvSpPr>
          <p:cNvPr id="10" name="Sağ Ok 9"/>
          <p:cNvSpPr/>
          <p:nvPr/>
        </p:nvSpPr>
        <p:spPr>
          <a:xfrm>
            <a:off x="2627784" y="3459824"/>
            <a:ext cx="2736304" cy="617248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346625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767905"/>
            <a:ext cx="7130058" cy="295465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sz="2000" dirty="0"/>
              <a:t>1.Anyk atlara </a:t>
            </a:r>
            <a:r>
              <a:rPr lang="tr-TR" sz="2000" dirty="0" err="1"/>
              <a:t>goşulanda</a:t>
            </a:r>
            <a:r>
              <a:rPr lang="tr-TR" sz="2000" dirty="0"/>
              <a:t>, </a:t>
            </a:r>
            <a:r>
              <a:rPr lang="tr-TR" sz="2000" dirty="0" err="1"/>
              <a:t>olaryň</a:t>
            </a:r>
            <a:r>
              <a:rPr lang="tr-TR" sz="2000" dirty="0"/>
              <a:t> </a:t>
            </a:r>
            <a:r>
              <a:rPr lang="tr-TR" sz="2000" b="1" dirty="0"/>
              <a:t>birden </a:t>
            </a:r>
            <a:r>
              <a:rPr lang="tr-TR" sz="2000" b="1" dirty="0" err="1"/>
              <a:t>artykdygyny</a:t>
            </a:r>
            <a:r>
              <a:rPr lang="tr-TR" sz="2000" dirty="0"/>
              <a:t>, </a:t>
            </a:r>
            <a:r>
              <a:rPr lang="tr-TR" sz="2000" b="1" dirty="0" err="1"/>
              <a:t>umumy</a:t>
            </a:r>
            <a:r>
              <a:rPr lang="tr-TR" sz="2000" b="1" dirty="0"/>
              <a:t> </a:t>
            </a:r>
            <a:r>
              <a:rPr lang="tr-TR" sz="2000" b="1" dirty="0" err="1"/>
              <a:t>näbelli</a:t>
            </a:r>
            <a:r>
              <a:rPr lang="tr-TR" sz="2000" b="1" dirty="0"/>
              <a:t> </a:t>
            </a:r>
            <a:r>
              <a:rPr lang="tr-TR" sz="2000" b="1" dirty="0" err="1"/>
              <a:t>köplügi</a:t>
            </a:r>
            <a:r>
              <a:rPr lang="tr-TR" sz="2000" dirty="0"/>
              <a:t>, </a:t>
            </a:r>
            <a:r>
              <a:rPr lang="tr-TR" sz="2000" b="1" dirty="0" err="1"/>
              <a:t>mukdar</a:t>
            </a:r>
            <a:r>
              <a:rPr lang="tr-TR" sz="2000" b="1" dirty="0"/>
              <a:t> </a:t>
            </a:r>
            <a:r>
              <a:rPr lang="tr-TR" sz="2000" b="1" dirty="0" err="1"/>
              <a:t>taýdan</a:t>
            </a:r>
            <a:r>
              <a:rPr lang="tr-TR" sz="2000" b="1" dirty="0"/>
              <a:t> </a:t>
            </a:r>
            <a:r>
              <a:rPr lang="tr-TR" sz="2000" b="1" dirty="0" err="1"/>
              <a:t>sanalmadyk</a:t>
            </a:r>
            <a:r>
              <a:rPr lang="tr-TR" sz="2000" b="1" dirty="0"/>
              <a:t> </a:t>
            </a:r>
            <a:r>
              <a:rPr lang="tr-TR" sz="2000" b="1" dirty="0" err="1"/>
              <a:t>köplügi</a:t>
            </a:r>
            <a:r>
              <a:rPr lang="tr-TR" sz="2000" dirty="0"/>
              <a:t>, </a:t>
            </a:r>
            <a:r>
              <a:rPr lang="tr-TR" sz="2000" b="1" dirty="0"/>
              <a:t>topar </a:t>
            </a:r>
            <a:r>
              <a:rPr lang="tr-TR" sz="2000" b="1" dirty="0" err="1"/>
              <a:t>zady</a:t>
            </a:r>
            <a:r>
              <a:rPr lang="tr-TR" sz="2000" b="1" dirty="0"/>
              <a:t> </a:t>
            </a:r>
            <a:r>
              <a:rPr lang="tr-TR" sz="2000" dirty="0" err="1"/>
              <a:t>aňladýar</a:t>
            </a:r>
            <a:r>
              <a:rPr lang="tr-TR" sz="2000" dirty="0"/>
              <a:t>. </a:t>
            </a:r>
            <a:endParaRPr lang="tr-TR" sz="2000" dirty="0" smtClean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adamlar</a:t>
            </a:r>
            <a:r>
              <a:rPr lang="tr-TR" dirty="0"/>
              <a:t>, </a:t>
            </a:r>
            <a:r>
              <a:rPr lang="tr-TR" dirty="0" err="1"/>
              <a:t>geýimler</a:t>
            </a:r>
            <a:r>
              <a:rPr lang="tr-TR" dirty="0"/>
              <a:t>, </a:t>
            </a:r>
            <a:r>
              <a:rPr lang="tr-TR" dirty="0" err="1"/>
              <a:t>köçeler</a:t>
            </a:r>
            <a:r>
              <a:rPr lang="tr-TR" dirty="0"/>
              <a:t>, </a:t>
            </a:r>
            <a:r>
              <a:rPr lang="tr-TR" dirty="0" err="1" smtClean="0"/>
              <a:t>köwüşler</a:t>
            </a:r>
            <a:r>
              <a:rPr lang="tr-TR" dirty="0" smtClean="0"/>
              <a:t>.  </a:t>
            </a: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Daşarda</a:t>
            </a:r>
            <a:r>
              <a:rPr lang="tr-TR" dirty="0" smtClean="0"/>
              <a:t> </a:t>
            </a:r>
            <a:r>
              <a:rPr lang="tr-TR" dirty="0"/>
              <a:t>bolsa gazanlar </a:t>
            </a:r>
            <a:r>
              <a:rPr lang="tr-TR" dirty="0" err="1"/>
              <a:t>atarylýardy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Bir </a:t>
            </a:r>
            <a:r>
              <a:rPr lang="tr-TR" dirty="0" err="1"/>
              <a:t>tarapda</a:t>
            </a:r>
            <a:r>
              <a:rPr lang="tr-TR" dirty="0"/>
              <a:t> </a:t>
            </a:r>
            <a:r>
              <a:rPr lang="tr-TR" dirty="0" err="1"/>
              <a:t>köne</a:t>
            </a:r>
            <a:r>
              <a:rPr lang="tr-TR" dirty="0"/>
              <a:t> oraklar, </a:t>
            </a:r>
            <a:r>
              <a:rPr lang="tr-TR" dirty="0" err="1"/>
              <a:t>döwük</a:t>
            </a:r>
            <a:r>
              <a:rPr lang="tr-TR" dirty="0"/>
              <a:t> piller </a:t>
            </a:r>
            <a:r>
              <a:rPr lang="tr-TR" dirty="0" err="1"/>
              <a:t>üýşürilip</a:t>
            </a:r>
            <a:r>
              <a:rPr lang="tr-TR" dirty="0"/>
              <a:t> </a:t>
            </a:r>
            <a:r>
              <a:rPr lang="tr-TR" dirty="0" err="1"/>
              <a:t>goýlupdyr</a:t>
            </a:r>
            <a:r>
              <a:rPr lang="tr-T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927008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1043608" y="2786967"/>
            <a:ext cx="6768752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>
                <a:solidFill>
                  <a:srgbClr val="FF0000"/>
                </a:solidFill>
              </a:rPr>
              <a:t>2.Umumy atlara </a:t>
            </a:r>
            <a:r>
              <a:rPr lang="tr-TR" b="1" dirty="0" err="1">
                <a:solidFill>
                  <a:srgbClr val="FF0000"/>
                </a:solidFill>
              </a:rPr>
              <a:t>goşulanda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endParaRPr lang="tr-TR" b="1" dirty="0" smtClean="0">
              <a:solidFill>
                <a:srgbClr val="FF0000"/>
              </a:solidFill>
            </a:endParaRPr>
          </a:p>
          <a:p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err="1" smtClean="0"/>
              <a:t>bitewi</a:t>
            </a:r>
            <a:r>
              <a:rPr lang="tr-TR" b="1" dirty="0" smtClean="0"/>
              <a:t> </a:t>
            </a:r>
            <a:r>
              <a:rPr lang="tr-TR" b="1" dirty="0" err="1"/>
              <a:t>düşünjäni</a:t>
            </a:r>
            <a:r>
              <a:rPr lang="tr-TR" b="1" dirty="0"/>
              <a:t>, </a:t>
            </a:r>
            <a:endParaRPr lang="tr-TR" b="1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b="1" dirty="0" err="1" smtClean="0"/>
              <a:t>umumylygy</a:t>
            </a:r>
            <a:r>
              <a:rPr lang="tr-TR" b="1" dirty="0" smtClean="0"/>
              <a:t> </a:t>
            </a:r>
          </a:p>
          <a:p>
            <a:pPr algn="ctr"/>
            <a:r>
              <a:rPr lang="tr-TR" b="1" dirty="0" err="1" smtClean="0">
                <a:solidFill>
                  <a:srgbClr val="FF0000"/>
                </a:solidFill>
              </a:rPr>
              <a:t>aňladýar</a:t>
            </a:r>
            <a:r>
              <a:rPr lang="tr-TR" b="1" dirty="0" smtClean="0">
                <a:solidFill>
                  <a:srgbClr val="FF0000"/>
                </a:solidFill>
              </a:rPr>
              <a:t>. 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Biziň</a:t>
            </a:r>
            <a:r>
              <a:rPr lang="tr-TR" dirty="0" smtClean="0"/>
              <a:t> </a:t>
            </a:r>
            <a:r>
              <a:rPr lang="tr-TR" dirty="0" err="1"/>
              <a:t>obamyzda</a:t>
            </a:r>
            <a:r>
              <a:rPr lang="tr-TR" dirty="0"/>
              <a:t> </a:t>
            </a:r>
            <a:r>
              <a:rPr lang="tr-TR" dirty="0" err="1"/>
              <a:t>ganly</a:t>
            </a:r>
            <a:r>
              <a:rPr lang="tr-TR" dirty="0"/>
              <a:t> </a:t>
            </a:r>
            <a:r>
              <a:rPr lang="tr-TR" dirty="0" err="1"/>
              <a:t>çaknyşyklar</a:t>
            </a:r>
            <a:r>
              <a:rPr lang="tr-TR" dirty="0"/>
              <a:t> </a:t>
            </a:r>
            <a:r>
              <a:rPr lang="tr-TR" dirty="0" err="1"/>
              <a:t>bolup</a:t>
            </a:r>
            <a:r>
              <a:rPr lang="tr-TR" dirty="0"/>
              <a:t> geçenmiş.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/>
              <a:t>Ol </a:t>
            </a:r>
            <a:r>
              <a:rPr lang="tr-TR" dirty="0" err="1"/>
              <a:t>aýylgançlar</a:t>
            </a:r>
            <a:r>
              <a:rPr lang="tr-TR" dirty="0"/>
              <a:t> </a:t>
            </a:r>
            <a:r>
              <a:rPr lang="tr-TR" dirty="0" err="1"/>
              <a:t>derrew</a:t>
            </a:r>
            <a:r>
              <a:rPr lang="tr-TR" dirty="0"/>
              <a:t> bu </a:t>
            </a:r>
            <a:r>
              <a:rPr lang="tr-TR" dirty="0" err="1"/>
              <a:t>ýere</a:t>
            </a:r>
            <a:r>
              <a:rPr lang="tr-TR" dirty="0"/>
              <a:t> </a:t>
            </a:r>
            <a:r>
              <a:rPr lang="tr-TR" dirty="0" err="1"/>
              <a:t>gelerler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798406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71600" y="2537556"/>
            <a:ext cx="7202066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3.Bölünmeýän tutuş </a:t>
            </a:r>
            <a:r>
              <a:rPr lang="tr-TR" dirty="0" err="1"/>
              <a:t>zady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, </a:t>
            </a:r>
            <a:r>
              <a:rPr lang="tr-TR" b="1" dirty="0" err="1"/>
              <a:t>ýygyndy</a:t>
            </a:r>
            <a:r>
              <a:rPr lang="tr-TR" dirty="0"/>
              <a:t>, </a:t>
            </a:r>
            <a:r>
              <a:rPr lang="tr-TR" b="1" dirty="0" err="1"/>
              <a:t>jemleýji</a:t>
            </a:r>
            <a:r>
              <a:rPr lang="tr-TR" dirty="0"/>
              <a:t> </a:t>
            </a:r>
            <a:r>
              <a:rPr lang="tr-TR" dirty="0" err="1"/>
              <a:t>manysy</a:t>
            </a:r>
            <a:r>
              <a:rPr lang="tr-TR" dirty="0"/>
              <a:t> </a:t>
            </a:r>
            <a:r>
              <a:rPr lang="tr-TR" dirty="0" err="1"/>
              <a:t>bolan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dirty="0" err="1"/>
              <a:t>sözüň</a:t>
            </a:r>
            <a:r>
              <a:rPr lang="tr-TR" dirty="0"/>
              <a:t> leksik </a:t>
            </a:r>
            <a:r>
              <a:rPr lang="tr-TR" dirty="0" err="1"/>
              <a:t>manysyndan</a:t>
            </a:r>
            <a:r>
              <a:rPr lang="tr-TR" dirty="0"/>
              <a:t> </a:t>
            </a:r>
            <a:r>
              <a:rPr lang="tr-TR" dirty="0" err="1"/>
              <a:t>aňlanylýan</a:t>
            </a:r>
            <a:r>
              <a:rPr lang="tr-TR" dirty="0"/>
              <a:t> </a:t>
            </a:r>
            <a:r>
              <a:rPr lang="tr-TR" dirty="0" err="1"/>
              <a:t>köplügiň</a:t>
            </a:r>
            <a:r>
              <a:rPr lang="tr-TR" dirty="0"/>
              <a:t> </a:t>
            </a:r>
            <a:r>
              <a:rPr lang="tr-TR" b="1" dirty="0" err="1" smtClean="0"/>
              <a:t>birnäçedigini</a:t>
            </a:r>
            <a:r>
              <a:rPr lang="tr-TR" b="1" dirty="0" smtClean="0"/>
              <a:t>, </a:t>
            </a:r>
            <a:r>
              <a:rPr lang="tr-TR" b="1" dirty="0" err="1"/>
              <a:t>görnüşlerini</a:t>
            </a:r>
            <a:r>
              <a:rPr lang="tr-TR" b="1" dirty="0"/>
              <a:t> </a:t>
            </a:r>
            <a:r>
              <a:rPr lang="tr-TR" dirty="0" err="1"/>
              <a:t>bildirýär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FF0000"/>
                </a:solidFill>
              </a:rPr>
              <a:t>ýaraglar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smtClean="0">
                <a:solidFill>
                  <a:srgbClr val="FF0000"/>
                </a:solidFill>
              </a:rPr>
              <a:t>halklar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FF0000"/>
                </a:solidFill>
              </a:rPr>
              <a:t>goşunlar</a:t>
            </a:r>
            <a:r>
              <a:rPr lang="tr-TR" dirty="0">
                <a:solidFill>
                  <a:srgbClr val="FF0000"/>
                </a:solidFill>
              </a:rPr>
              <a:t>.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Guýynyň</a:t>
            </a:r>
            <a:r>
              <a:rPr lang="tr-TR" dirty="0" smtClean="0"/>
              <a:t> </a:t>
            </a:r>
            <a:r>
              <a:rPr lang="tr-TR" dirty="0" err="1">
                <a:solidFill>
                  <a:srgbClr val="FF0000"/>
                </a:solidFill>
              </a:rPr>
              <a:t>töwereklerine</a:t>
            </a:r>
            <a:r>
              <a:rPr lang="tr-TR" dirty="0">
                <a:solidFill>
                  <a:srgbClr val="FF0000"/>
                </a:solidFill>
              </a:rPr>
              <a:t> </a:t>
            </a:r>
            <a:r>
              <a:rPr lang="tr-TR" dirty="0" err="1"/>
              <a:t>agaç</a:t>
            </a:r>
            <a:r>
              <a:rPr lang="tr-TR" dirty="0"/>
              <a:t> </a:t>
            </a:r>
            <a:r>
              <a:rPr lang="tr-TR" dirty="0" err="1">
                <a:solidFill>
                  <a:srgbClr val="FF0000"/>
                </a:solidFill>
              </a:rPr>
              <a:t>ýapraklary</a:t>
            </a:r>
            <a:r>
              <a:rPr lang="tr-TR" dirty="0"/>
              <a:t> </a:t>
            </a:r>
            <a:r>
              <a:rPr lang="tr-TR" dirty="0" err="1"/>
              <a:t>gaýyşyp</a:t>
            </a:r>
            <a:r>
              <a:rPr lang="tr-TR" dirty="0"/>
              <a:t> </a:t>
            </a:r>
            <a:r>
              <a:rPr lang="tr-TR" dirty="0" err="1"/>
              <a:t>gaçýarlar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>
                <a:solidFill>
                  <a:srgbClr val="FF0000"/>
                </a:solidFill>
              </a:rPr>
              <a:t>Meýdanlar</a:t>
            </a:r>
            <a:r>
              <a:rPr lang="tr-TR" dirty="0" smtClean="0">
                <a:solidFill>
                  <a:srgbClr val="FF0000"/>
                </a:solidFill>
              </a:rPr>
              <a:t> </a:t>
            </a:r>
            <a:r>
              <a:rPr lang="tr-TR" dirty="0" err="1"/>
              <a:t>yns-jynssyz</a:t>
            </a:r>
            <a:r>
              <a:rPr lang="tr-TR" dirty="0"/>
              <a:t> </a:t>
            </a:r>
            <a:r>
              <a:rPr lang="tr-TR" dirty="0" err="1"/>
              <a:t>iňläp</a:t>
            </a:r>
            <a:r>
              <a:rPr lang="tr-TR" dirty="0"/>
              <a:t> </a:t>
            </a:r>
            <a:r>
              <a:rPr lang="tr-TR" dirty="0" err="1"/>
              <a:t>ýatyrdylar</a:t>
            </a:r>
            <a:r>
              <a:rPr lang="tr-TR" dirty="0" smtClean="0"/>
              <a:t>.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48225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2483768" y="2420888"/>
            <a:ext cx="5832648" cy="31393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4. </a:t>
            </a:r>
            <a:r>
              <a:rPr lang="tr-TR" dirty="0" err="1"/>
              <a:t>Sanalmagy</a:t>
            </a:r>
            <a:r>
              <a:rPr lang="tr-TR" dirty="0"/>
              <a:t> </a:t>
            </a:r>
            <a:r>
              <a:rPr lang="tr-TR" dirty="0" err="1"/>
              <a:t>mümkin</a:t>
            </a:r>
            <a:r>
              <a:rPr lang="tr-TR" dirty="0"/>
              <a:t> </a:t>
            </a:r>
            <a:r>
              <a:rPr lang="tr-TR" dirty="0" err="1"/>
              <a:t>bolmadyk</a:t>
            </a:r>
            <a:r>
              <a:rPr lang="tr-TR" dirty="0"/>
              <a:t>, </a:t>
            </a:r>
            <a:r>
              <a:rPr lang="tr-TR" dirty="0" err="1"/>
              <a:t>düzümindäki</a:t>
            </a:r>
            <a:r>
              <a:rPr lang="tr-TR" dirty="0"/>
              <a:t> birlikleri </a:t>
            </a:r>
            <a:r>
              <a:rPr lang="tr-TR" dirty="0" err="1"/>
              <a:t>ýeke-ýekeden</a:t>
            </a:r>
            <a:r>
              <a:rPr lang="tr-TR" dirty="0"/>
              <a:t> </a:t>
            </a:r>
            <a:r>
              <a:rPr lang="tr-TR" dirty="0" err="1"/>
              <a:t>sanalmaýan</a:t>
            </a:r>
            <a:r>
              <a:rPr lang="tr-TR" dirty="0"/>
              <a:t> </a:t>
            </a:r>
            <a:r>
              <a:rPr lang="tr-TR" dirty="0" err="1"/>
              <a:t>suwuklyklaryň</a:t>
            </a:r>
            <a:r>
              <a:rPr lang="tr-TR" dirty="0"/>
              <a:t>, </a:t>
            </a:r>
            <a:r>
              <a:rPr lang="tr-TR" dirty="0" err="1"/>
              <a:t>metallaryň</a:t>
            </a:r>
            <a:r>
              <a:rPr lang="tr-TR" dirty="0"/>
              <a:t>, </a:t>
            </a:r>
            <a:r>
              <a:rPr lang="tr-TR" dirty="0" err="1"/>
              <a:t>miweleriň</a:t>
            </a:r>
            <a:r>
              <a:rPr lang="tr-TR" dirty="0"/>
              <a:t> </a:t>
            </a:r>
            <a:r>
              <a:rPr lang="tr-TR" dirty="0" err="1"/>
              <a:t>adyny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beýlekileri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bir </a:t>
            </a:r>
            <a:r>
              <a:rPr lang="tr-TR" dirty="0" err="1"/>
              <a:t>kysymdan</a:t>
            </a:r>
            <a:r>
              <a:rPr lang="tr-TR" dirty="0"/>
              <a:t> </a:t>
            </a:r>
            <a:r>
              <a:rPr lang="tr-TR" dirty="0" err="1"/>
              <a:t>bolan</a:t>
            </a:r>
            <a:r>
              <a:rPr lang="tr-TR" dirty="0"/>
              <a:t> </a:t>
            </a:r>
            <a:r>
              <a:rPr lang="tr-TR" dirty="0" err="1"/>
              <a:t>bölünmeýän</a:t>
            </a:r>
            <a:r>
              <a:rPr lang="tr-TR" dirty="0"/>
              <a:t> </a:t>
            </a:r>
            <a:r>
              <a:rPr lang="tr-TR" dirty="0" err="1"/>
              <a:t>zatlaryň</a:t>
            </a:r>
            <a:r>
              <a:rPr lang="tr-TR" dirty="0"/>
              <a:t> </a:t>
            </a:r>
            <a:r>
              <a:rPr lang="tr-TR" dirty="0" err="1"/>
              <a:t>jemini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. </a:t>
            </a:r>
            <a:r>
              <a:rPr lang="tr-TR" dirty="0" err="1"/>
              <a:t>Eger</a:t>
            </a:r>
            <a:r>
              <a:rPr lang="tr-TR" dirty="0"/>
              <a:t>-de </a:t>
            </a:r>
            <a:r>
              <a:rPr lang="tr-TR" dirty="0" err="1"/>
              <a:t>gep</a:t>
            </a:r>
            <a:r>
              <a:rPr lang="tr-TR" dirty="0"/>
              <a:t> </a:t>
            </a:r>
            <a:r>
              <a:rPr lang="tr-TR" dirty="0" err="1"/>
              <a:t>sortlar</a:t>
            </a:r>
            <a:r>
              <a:rPr lang="tr-TR" dirty="0"/>
              <a:t>, düzüm, </a:t>
            </a:r>
            <a:r>
              <a:rPr lang="tr-TR" dirty="0" err="1" smtClean="0"/>
              <a:t>jynslar</a:t>
            </a:r>
            <a:r>
              <a:rPr lang="tr-TR" dirty="0" smtClean="0"/>
              <a:t> </a:t>
            </a:r>
            <a:r>
              <a:rPr lang="tr-TR" dirty="0"/>
              <a:t>(</a:t>
            </a:r>
            <a:r>
              <a:rPr lang="ru-RU" dirty="0"/>
              <a:t>Кононов А.Н. Грамматика современного узбекского литературного языка. М-Л., 1960, 78 стр.) </a:t>
            </a:r>
            <a:r>
              <a:rPr lang="tr-TR" dirty="0" err="1"/>
              <a:t>barada</a:t>
            </a:r>
            <a:r>
              <a:rPr lang="tr-TR" dirty="0"/>
              <a:t> </a:t>
            </a:r>
            <a:r>
              <a:rPr lang="tr-TR" dirty="0" err="1"/>
              <a:t>barýan</a:t>
            </a:r>
            <a:r>
              <a:rPr lang="tr-TR" dirty="0"/>
              <a:t> bolsa, onda </a:t>
            </a:r>
            <a:r>
              <a:rPr lang="tr-TR" dirty="0" err="1"/>
              <a:t>sortlaryň</a:t>
            </a:r>
            <a:r>
              <a:rPr lang="tr-TR" dirty="0"/>
              <a:t>, </a:t>
            </a:r>
            <a:r>
              <a:rPr lang="tr-TR" dirty="0" err="1"/>
              <a:t>şol</a:t>
            </a:r>
            <a:r>
              <a:rPr lang="tr-TR" dirty="0"/>
              <a:t> </a:t>
            </a:r>
            <a:r>
              <a:rPr lang="tr-TR" dirty="0" err="1"/>
              <a:t>zadyň</a:t>
            </a:r>
            <a:r>
              <a:rPr lang="tr-TR" dirty="0"/>
              <a:t> </a:t>
            </a:r>
            <a:r>
              <a:rPr lang="tr-TR" dirty="0" err="1"/>
              <a:t>düzüminiň</a:t>
            </a:r>
            <a:r>
              <a:rPr lang="tr-TR" dirty="0"/>
              <a:t> </a:t>
            </a:r>
            <a:r>
              <a:rPr lang="tr-TR" dirty="0" err="1"/>
              <a:t>jemini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,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düşünjesi</a:t>
            </a:r>
            <a:r>
              <a:rPr lang="tr-TR" dirty="0"/>
              <a:t> has </a:t>
            </a:r>
            <a:r>
              <a:rPr lang="tr-TR" dirty="0" err="1"/>
              <a:t>güýçlendirilen</a:t>
            </a:r>
            <a:r>
              <a:rPr lang="tr-TR" dirty="0"/>
              <a:t> </a:t>
            </a:r>
            <a:r>
              <a:rPr lang="tr-TR" dirty="0" err="1"/>
              <a:t>häsiýete</a:t>
            </a:r>
            <a:r>
              <a:rPr lang="tr-TR" dirty="0"/>
              <a:t> </a:t>
            </a:r>
            <a:r>
              <a:rPr lang="tr-TR" dirty="0" err="1"/>
              <a:t>geçýär</a:t>
            </a:r>
            <a:r>
              <a:rPr lang="tr-TR" dirty="0"/>
              <a:t>. </a:t>
            </a:r>
            <a:r>
              <a:rPr lang="tr-TR" dirty="0" smtClean="0"/>
              <a:t>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dürli</a:t>
            </a:r>
            <a:r>
              <a:rPr lang="tr-TR" dirty="0" smtClean="0"/>
              <a:t> </a:t>
            </a:r>
            <a:r>
              <a:rPr lang="tr-TR" dirty="0" err="1"/>
              <a:t>suwlar</a:t>
            </a:r>
            <a:r>
              <a:rPr lang="tr-TR" dirty="0"/>
              <a:t>, üzümler, almalar.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Ertir</a:t>
            </a:r>
            <a:r>
              <a:rPr lang="tr-TR" dirty="0" smtClean="0"/>
              <a:t> </a:t>
            </a:r>
            <a:r>
              <a:rPr lang="tr-TR" dirty="0" err="1"/>
              <a:t>irden</a:t>
            </a:r>
            <a:r>
              <a:rPr lang="tr-TR" dirty="0"/>
              <a:t> </a:t>
            </a:r>
            <a:r>
              <a:rPr lang="tr-TR" dirty="0" err="1"/>
              <a:t>çaýlaryny</a:t>
            </a:r>
            <a:r>
              <a:rPr lang="tr-TR" dirty="0"/>
              <a:t> içip </a:t>
            </a:r>
            <a:r>
              <a:rPr lang="tr-TR" dirty="0" err="1"/>
              <a:t>ugramaga</a:t>
            </a:r>
            <a:r>
              <a:rPr lang="tr-TR" dirty="0"/>
              <a:t> </a:t>
            </a:r>
            <a:r>
              <a:rPr lang="tr-TR" dirty="0" err="1"/>
              <a:t>häzir</a:t>
            </a:r>
            <a:r>
              <a:rPr lang="tr-TR" dirty="0"/>
              <a:t> </a:t>
            </a:r>
            <a:r>
              <a:rPr lang="tr-TR" dirty="0" smtClean="0"/>
              <a:t>boldular.</a:t>
            </a:r>
            <a:endParaRPr lang="tr-TR" dirty="0"/>
          </a:p>
        </p:txBody>
      </p:sp>
      <p:pic>
        <p:nvPicPr>
          <p:cNvPr id="8" name="Resim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584" y="2607881"/>
            <a:ext cx="1513434" cy="2952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23242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3059832" y="1392759"/>
            <a:ext cx="3420380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/>
              <a:t>Bahar Dönemi </a:t>
            </a:r>
            <a:r>
              <a:rPr lang="tr-TR" b="1" dirty="0" smtClean="0"/>
              <a:t>/ Doktora Dersi </a:t>
            </a:r>
          </a:p>
        </p:txBody>
      </p:sp>
      <p:sp>
        <p:nvSpPr>
          <p:cNvPr id="7" name="Dikdörtgen 6"/>
          <p:cNvSpPr/>
          <p:nvPr/>
        </p:nvSpPr>
        <p:spPr>
          <a:xfrm>
            <a:off x="2231740" y="4365104"/>
            <a:ext cx="4464496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Adı:  Türkmen Türkçesi Grameri II</a:t>
            </a:r>
          </a:p>
        </p:txBody>
      </p:sp>
      <p:sp>
        <p:nvSpPr>
          <p:cNvPr id="8" name="Dikdörtgen 7"/>
          <p:cNvSpPr/>
          <p:nvPr/>
        </p:nvSpPr>
        <p:spPr>
          <a:xfrm>
            <a:off x="3275856" y="3068960"/>
            <a:ext cx="2376264" cy="36933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b="1" dirty="0" smtClean="0"/>
              <a:t>Ders Kodu:  04016208</a:t>
            </a:r>
          </a:p>
        </p:txBody>
      </p:sp>
      <p:pic>
        <p:nvPicPr>
          <p:cNvPr id="6" name="Resim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76256" y="1124744"/>
            <a:ext cx="1225402" cy="140214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88256" y="2703579"/>
            <a:ext cx="6985410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5. Atlardan </a:t>
            </a:r>
            <a:r>
              <a:rPr lang="tr-TR" b="1" dirty="0" err="1"/>
              <a:t>başga</a:t>
            </a:r>
            <a:r>
              <a:rPr lang="tr-TR" b="1" dirty="0"/>
              <a:t> söz </a:t>
            </a:r>
            <a:r>
              <a:rPr lang="tr-TR" b="1" dirty="0" err="1"/>
              <a:t>toparlaryna</a:t>
            </a:r>
            <a:r>
              <a:rPr lang="tr-TR" b="1" dirty="0"/>
              <a:t> </a:t>
            </a:r>
            <a:r>
              <a:rPr lang="tr-TR" b="1" dirty="0" err="1"/>
              <a:t>goşulanda</a:t>
            </a:r>
            <a:r>
              <a:rPr lang="tr-TR" b="1" dirty="0"/>
              <a:t>, </a:t>
            </a:r>
            <a:endParaRPr lang="tr-TR" b="1" dirty="0" smtClean="0"/>
          </a:p>
          <a:p>
            <a:pPr algn="just"/>
            <a:endParaRPr lang="tr-TR" dirty="0" smtClean="0"/>
          </a:p>
          <a:p>
            <a:pPr algn="ctr"/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b="1" dirty="0" err="1">
                <a:solidFill>
                  <a:srgbClr val="FF0000"/>
                </a:solidFill>
              </a:rPr>
              <a:t>köplük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manysy</a:t>
            </a:r>
            <a:r>
              <a:rPr lang="tr-TR" b="1" dirty="0">
                <a:solidFill>
                  <a:srgbClr val="FF0000"/>
                </a:solidFill>
              </a:rPr>
              <a:t> bilen </a:t>
            </a:r>
            <a:r>
              <a:rPr lang="tr-TR" b="1" dirty="0" err="1">
                <a:solidFill>
                  <a:srgbClr val="FF0000"/>
                </a:solidFill>
              </a:rPr>
              <a:t>birlikde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just"/>
            <a:endParaRPr lang="tr-TR" dirty="0"/>
          </a:p>
          <a:p>
            <a:pPr algn="ctr"/>
            <a:r>
              <a:rPr lang="tr-TR" b="1" dirty="0" err="1" smtClean="0"/>
              <a:t>ýasaýjylyk</a:t>
            </a:r>
            <a:r>
              <a:rPr lang="tr-TR" b="1" dirty="0" smtClean="0"/>
              <a:t> </a:t>
            </a:r>
            <a:r>
              <a:rPr lang="tr-TR" b="1" dirty="0" err="1"/>
              <a:t>manysyny</a:t>
            </a:r>
            <a:r>
              <a:rPr lang="tr-TR" b="1" dirty="0"/>
              <a:t> hem </a:t>
            </a:r>
            <a:r>
              <a:rPr lang="tr-TR" b="1" dirty="0" err="1" smtClean="0"/>
              <a:t>ýerine</a:t>
            </a:r>
            <a:r>
              <a:rPr lang="tr-TR" b="1" dirty="0" smtClean="0"/>
              <a:t> </a:t>
            </a:r>
            <a:r>
              <a:rPr lang="tr-TR" b="1" dirty="0" err="1" smtClean="0"/>
              <a:t>ýetirýär</a:t>
            </a:r>
            <a:r>
              <a:rPr lang="tr-TR" b="1" dirty="0"/>
              <a:t>. </a:t>
            </a:r>
            <a:endParaRPr lang="tr-TR" b="1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i="1" dirty="0" err="1" smtClean="0"/>
              <a:t>ýaşlar</a:t>
            </a:r>
            <a:r>
              <a:rPr lang="tr-TR" i="1" dirty="0"/>
              <a:t>, </a:t>
            </a:r>
            <a:r>
              <a:rPr lang="tr-TR" i="1" dirty="0" err="1"/>
              <a:t>gyzyllar</a:t>
            </a:r>
            <a:r>
              <a:rPr lang="tr-TR" i="1" dirty="0"/>
              <a:t>, </a:t>
            </a:r>
            <a:r>
              <a:rPr lang="tr-TR" i="1" dirty="0" err="1" smtClean="0"/>
              <a:t>ýediler</a:t>
            </a:r>
            <a:r>
              <a:rPr lang="tr-TR" i="1" dirty="0" smtClean="0"/>
              <a:t>…</a:t>
            </a:r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i="1" dirty="0" err="1" smtClean="0"/>
              <a:t>eşidenler</a:t>
            </a:r>
            <a:r>
              <a:rPr lang="tr-TR" i="1" dirty="0"/>
              <a:t>, gidenler, </a:t>
            </a:r>
            <a:r>
              <a:rPr lang="tr-TR" i="1" dirty="0" err="1" smtClean="0"/>
              <a:t>ýadanlar</a:t>
            </a:r>
            <a:r>
              <a:rPr lang="tr-TR" i="1" dirty="0" smtClean="0"/>
              <a:t>… </a:t>
            </a:r>
            <a:endParaRPr lang="tr-TR" i="1" dirty="0"/>
          </a:p>
        </p:txBody>
      </p:sp>
    </p:spTree>
    <p:extLst>
      <p:ext uri="{BB962C8B-B14F-4D97-AF65-F5344CB8AC3E}">
        <p14:creationId xmlns:p14="http://schemas.microsoft.com/office/powerpoint/2010/main" val="19936003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27584" y="2780928"/>
            <a:ext cx="7346082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6.Sypatlara </a:t>
            </a:r>
            <a:r>
              <a:rPr lang="tr-TR" b="1" dirty="0" err="1"/>
              <a:t>goşulyp</a:t>
            </a:r>
            <a:r>
              <a:rPr lang="tr-TR" b="1" dirty="0"/>
              <a:t> </a:t>
            </a:r>
            <a:r>
              <a:rPr lang="tr-TR" b="1" dirty="0" smtClean="0">
                <a:solidFill>
                  <a:srgbClr val="FF0000"/>
                </a:solidFill>
              </a:rPr>
              <a:t>«-</a:t>
            </a:r>
            <a:r>
              <a:rPr lang="tr-TR" b="1" dirty="0" err="1" smtClean="0">
                <a:solidFill>
                  <a:srgbClr val="FF0000"/>
                </a:solidFill>
              </a:rPr>
              <a:t>lar</a:t>
            </a:r>
            <a:r>
              <a:rPr lang="tr-TR" b="1" dirty="0">
                <a:solidFill>
                  <a:srgbClr val="FF0000"/>
                </a:solidFill>
              </a:rPr>
              <a:t>/-</a:t>
            </a:r>
            <a:r>
              <a:rPr lang="tr-TR" b="1" dirty="0" err="1" smtClean="0">
                <a:solidFill>
                  <a:srgbClr val="FF0000"/>
                </a:solidFill>
              </a:rPr>
              <a:t>ler</a:t>
            </a:r>
            <a:r>
              <a:rPr lang="tr-TR" b="1" dirty="0" smtClean="0">
                <a:solidFill>
                  <a:srgbClr val="FF0000"/>
                </a:solidFill>
              </a:rPr>
              <a:t>» </a:t>
            </a:r>
            <a:r>
              <a:rPr lang="tr-TR" b="1" dirty="0" err="1"/>
              <a:t>goşulmasy</a:t>
            </a:r>
            <a:r>
              <a:rPr lang="tr-TR" b="1" dirty="0"/>
              <a:t> </a:t>
            </a:r>
            <a:r>
              <a:rPr lang="tr-TR" b="1" dirty="0" err="1"/>
              <a:t>düýp</a:t>
            </a:r>
            <a:r>
              <a:rPr lang="tr-TR" b="1" dirty="0"/>
              <a:t> söze at </a:t>
            </a:r>
            <a:r>
              <a:rPr lang="tr-TR" b="1" dirty="0" err="1"/>
              <a:t>häsiýetini</a:t>
            </a:r>
            <a:r>
              <a:rPr lang="tr-TR" b="1" dirty="0"/>
              <a:t> </a:t>
            </a:r>
            <a:r>
              <a:rPr lang="tr-TR" b="1" dirty="0" err="1" smtClean="0"/>
              <a:t>berýär</a:t>
            </a:r>
            <a:r>
              <a:rPr lang="tr-TR" b="1" dirty="0" smtClean="0"/>
              <a:t>:</a:t>
            </a:r>
          </a:p>
          <a:p>
            <a:pPr algn="ctr"/>
            <a:endParaRPr lang="tr-T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güýçlendirme</a:t>
            </a:r>
            <a:r>
              <a:rPr lang="tr-TR" b="1" dirty="0">
                <a:solidFill>
                  <a:srgbClr val="FF0000"/>
                </a:solidFill>
              </a:rPr>
              <a:t>,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gaýtalanma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err="1" smtClean="0"/>
              <a:t>aňladýar</a:t>
            </a:r>
            <a:r>
              <a:rPr lang="tr-TR" b="1" dirty="0"/>
              <a:t>. </a:t>
            </a:r>
            <a:endParaRPr lang="tr-TR" b="1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Gyşyň</a:t>
            </a:r>
            <a:r>
              <a:rPr lang="tr-TR" dirty="0" smtClean="0"/>
              <a:t> </a:t>
            </a:r>
            <a:r>
              <a:rPr lang="tr-TR" dirty="0" err="1"/>
              <a:t>gazaply</a:t>
            </a:r>
            <a:r>
              <a:rPr lang="tr-TR" dirty="0"/>
              <a:t> </a:t>
            </a:r>
            <a:r>
              <a:rPr lang="tr-TR" dirty="0" err="1"/>
              <a:t>sowuklarynda</a:t>
            </a:r>
            <a:r>
              <a:rPr lang="tr-TR" dirty="0"/>
              <a:t> bu </a:t>
            </a:r>
            <a:r>
              <a:rPr lang="tr-TR" dirty="0" err="1"/>
              <a:t>batgalyklar</a:t>
            </a:r>
            <a:r>
              <a:rPr lang="tr-TR" dirty="0"/>
              <a:t> </a:t>
            </a:r>
            <a:r>
              <a:rPr lang="tr-TR" dirty="0" err="1"/>
              <a:t>doňýardylar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Tomus</a:t>
            </a:r>
            <a:r>
              <a:rPr lang="tr-TR" dirty="0" smtClean="0"/>
              <a:t> </a:t>
            </a:r>
            <a:r>
              <a:rPr lang="tr-TR" dirty="0" err="1"/>
              <a:t>günleriniň</a:t>
            </a:r>
            <a:r>
              <a:rPr lang="tr-TR" dirty="0"/>
              <a:t> bu </a:t>
            </a:r>
            <a:r>
              <a:rPr lang="tr-TR" dirty="0" err="1"/>
              <a:t>yssylary</a:t>
            </a:r>
            <a:r>
              <a:rPr lang="tr-TR" dirty="0"/>
              <a:t> uzak </a:t>
            </a:r>
            <a:r>
              <a:rPr lang="tr-TR" dirty="0" err="1"/>
              <a:t>Demirgazykdan</a:t>
            </a:r>
            <a:r>
              <a:rPr lang="tr-TR" dirty="0"/>
              <a:t> gelenleri </a:t>
            </a:r>
            <a:r>
              <a:rPr lang="tr-TR" dirty="0" err="1"/>
              <a:t>geňirgendirýärdi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125490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007604" y="2703579"/>
            <a:ext cx="7128792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7. </a:t>
            </a:r>
            <a:r>
              <a:rPr lang="tr-TR" b="1" dirty="0" err="1"/>
              <a:t>Wagt</a:t>
            </a:r>
            <a:r>
              <a:rPr lang="tr-TR" b="1" dirty="0"/>
              <a:t> </a:t>
            </a:r>
            <a:r>
              <a:rPr lang="tr-TR" b="1" dirty="0" err="1"/>
              <a:t>görkezýän</a:t>
            </a:r>
            <a:r>
              <a:rPr lang="tr-TR" b="1" dirty="0"/>
              <a:t> </a:t>
            </a:r>
            <a:r>
              <a:rPr lang="tr-TR" b="1" dirty="0" err="1"/>
              <a:t>hallara</a:t>
            </a:r>
            <a:r>
              <a:rPr lang="tr-TR" b="1" dirty="0"/>
              <a:t> </a:t>
            </a:r>
            <a:r>
              <a:rPr lang="tr-TR" b="1" dirty="0" err="1"/>
              <a:t>goşulanda</a:t>
            </a:r>
            <a:r>
              <a:rPr lang="tr-TR" dirty="0"/>
              <a:t>,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yzygiderli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gaýtalanmany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ýa</a:t>
            </a:r>
            <a:r>
              <a:rPr lang="tr-TR" b="1" dirty="0">
                <a:solidFill>
                  <a:srgbClr val="FF0000"/>
                </a:solidFill>
              </a:rPr>
              <a:t>-da </a:t>
            </a:r>
            <a:endParaRPr lang="tr-TR" b="1" dirty="0" smtClean="0">
              <a:solidFill>
                <a:srgbClr val="FF0000"/>
              </a:solidFill>
            </a:endParaRPr>
          </a:p>
          <a:p>
            <a:pPr marL="285750" indent="-285750" algn="ctr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çen-takmynlygy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</a:p>
          <a:p>
            <a:pPr algn="ctr"/>
            <a:endParaRPr lang="tr-TR" b="1" dirty="0" smtClean="0"/>
          </a:p>
          <a:p>
            <a:pPr algn="ctr"/>
            <a:r>
              <a:rPr lang="tr-TR" b="1" dirty="0" err="1" smtClean="0"/>
              <a:t>aňladýar</a:t>
            </a:r>
            <a:r>
              <a:rPr lang="tr-TR" b="1" dirty="0"/>
              <a:t>. </a:t>
            </a:r>
            <a:endParaRPr lang="tr-TR" b="1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Şol</a:t>
            </a:r>
            <a:r>
              <a:rPr lang="tr-TR" dirty="0" smtClean="0"/>
              <a:t> </a:t>
            </a:r>
            <a:r>
              <a:rPr lang="tr-TR" dirty="0"/>
              <a:t>gün </a:t>
            </a:r>
            <a:r>
              <a:rPr lang="tr-TR" b="1" dirty="0" err="1"/>
              <a:t>öýlänler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OI </a:t>
            </a:r>
            <a:r>
              <a:rPr lang="tr-TR" dirty="0" err="1"/>
              <a:t>daň</a:t>
            </a:r>
            <a:r>
              <a:rPr lang="tr-TR" dirty="0"/>
              <a:t> </a:t>
            </a:r>
            <a:r>
              <a:rPr lang="tr-TR" b="1" dirty="0" err="1"/>
              <a:t>säherlerde</a:t>
            </a:r>
            <a:r>
              <a:rPr lang="tr-TR" dirty="0"/>
              <a:t> </a:t>
            </a:r>
            <a:r>
              <a:rPr lang="tr-TR" dirty="0" err="1"/>
              <a:t>ýola</a:t>
            </a:r>
            <a:r>
              <a:rPr lang="tr-TR" dirty="0"/>
              <a:t> düşerdi.</a:t>
            </a:r>
          </a:p>
        </p:txBody>
      </p:sp>
    </p:spTree>
    <p:extLst>
      <p:ext uri="{BB962C8B-B14F-4D97-AF65-F5344CB8AC3E}">
        <p14:creationId xmlns:p14="http://schemas.microsoft.com/office/powerpoint/2010/main" val="3883449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2852936"/>
            <a:ext cx="7202066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8. </a:t>
            </a:r>
            <a:r>
              <a:rPr lang="tr-TR" dirty="0" err="1"/>
              <a:t>Täklik</a:t>
            </a:r>
            <a:r>
              <a:rPr lang="tr-TR" dirty="0"/>
              <a:t> </a:t>
            </a:r>
            <a:r>
              <a:rPr lang="tr-TR" dirty="0" err="1"/>
              <a:t>manyly</a:t>
            </a:r>
            <a:r>
              <a:rPr lang="tr-TR" dirty="0"/>
              <a:t> sözlere, </a:t>
            </a:r>
            <a:r>
              <a:rPr lang="tr-TR" dirty="0" err="1"/>
              <a:t>ýeke</a:t>
            </a:r>
            <a:r>
              <a:rPr lang="tr-TR" dirty="0"/>
              <a:t>, bir </a:t>
            </a:r>
            <a:r>
              <a:rPr lang="tr-TR" dirty="0" err="1"/>
              <a:t>zady</a:t>
            </a:r>
            <a:r>
              <a:rPr lang="tr-TR" dirty="0"/>
              <a:t>, </a:t>
            </a:r>
            <a:r>
              <a:rPr lang="tr-TR" dirty="0" err="1"/>
              <a:t>köplenç</a:t>
            </a:r>
            <a:r>
              <a:rPr lang="tr-TR" dirty="0"/>
              <a:t>, </a:t>
            </a:r>
            <a:r>
              <a:rPr lang="tr-TR" dirty="0" err="1"/>
              <a:t>bedeniň</a:t>
            </a:r>
            <a:r>
              <a:rPr lang="tr-TR" dirty="0"/>
              <a:t> </a:t>
            </a:r>
            <a:r>
              <a:rPr lang="tr-TR" dirty="0" err="1"/>
              <a:t>täk</a:t>
            </a:r>
            <a:r>
              <a:rPr lang="tr-TR" dirty="0"/>
              <a:t> </a:t>
            </a:r>
            <a:r>
              <a:rPr lang="tr-TR" dirty="0" err="1"/>
              <a:t>synalaryny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dirty="0" err="1"/>
              <a:t>bularyň</a:t>
            </a:r>
            <a:r>
              <a:rPr lang="tr-TR" dirty="0"/>
              <a:t> </a:t>
            </a:r>
            <a:r>
              <a:rPr lang="tr-TR" dirty="0" err="1"/>
              <a:t>manysyndan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söýgi</a:t>
            </a:r>
            <a:r>
              <a:rPr lang="tr-TR" b="1" dirty="0">
                <a:solidFill>
                  <a:srgbClr val="FF0000"/>
                </a:solidFill>
              </a:rPr>
              <a:t>,</a:t>
            </a:r>
            <a:r>
              <a:rPr lang="tr-TR" b="1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güýçlendirme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ýokundysy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 err="1"/>
              <a:t>aňlanylýar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Görsem</a:t>
            </a:r>
            <a:r>
              <a:rPr lang="tr-TR" dirty="0"/>
              <a:t>, </a:t>
            </a:r>
            <a:r>
              <a:rPr lang="tr-TR" dirty="0" err="1"/>
              <a:t>ýarym</a:t>
            </a:r>
            <a:r>
              <a:rPr lang="tr-TR" dirty="0"/>
              <a:t>, </a:t>
            </a:r>
            <a:r>
              <a:rPr lang="tr-TR" dirty="0" err="1"/>
              <a:t>guwana</a:t>
            </a:r>
            <a:r>
              <a:rPr lang="tr-TR" dirty="0"/>
              <a:t> men, </a:t>
            </a:r>
            <a:r>
              <a:rPr lang="tr-TR" dirty="0" err="1"/>
              <a:t>Serwi</a:t>
            </a:r>
            <a:r>
              <a:rPr lang="tr-TR" dirty="0"/>
              <a:t> </a:t>
            </a:r>
            <a:r>
              <a:rPr lang="tr-TR" dirty="0" err="1"/>
              <a:t>kamat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boýlaryňa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Saçy</a:t>
            </a:r>
            <a:r>
              <a:rPr lang="tr-TR" dirty="0" smtClean="0"/>
              <a:t> </a:t>
            </a:r>
            <a:r>
              <a:rPr lang="tr-TR" dirty="0" err="1"/>
              <a:t>gijä</a:t>
            </a:r>
            <a:r>
              <a:rPr lang="tr-TR" dirty="0"/>
              <a:t> </a:t>
            </a:r>
            <a:r>
              <a:rPr lang="tr-TR" dirty="0" err="1"/>
              <a:t>meňzär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ýüzleri</a:t>
            </a:r>
            <a:r>
              <a:rPr lang="tr-TR" dirty="0"/>
              <a:t> </a:t>
            </a:r>
            <a:r>
              <a:rPr lang="tr-TR" dirty="0" err="1"/>
              <a:t>Aýa</a:t>
            </a:r>
            <a:r>
              <a:rPr lang="tr-TR" dirty="0"/>
              <a:t>. </a:t>
            </a:r>
            <a:r>
              <a:rPr lang="tr-TR" dirty="0" err="1"/>
              <a:t>Serwi</a:t>
            </a:r>
            <a:r>
              <a:rPr lang="tr-TR" dirty="0"/>
              <a:t> </a:t>
            </a:r>
            <a:r>
              <a:rPr lang="tr-TR" dirty="0" err="1"/>
              <a:t>kaamat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boýlaryňa</a:t>
            </a:r>
            <a:r>
              <a:rPr lang="tr-TR" b="1" dirty="0">
                <a:solidFill>
                  <a:srgbClr val="FF0000"/>
                </a:solidFill>
              </a:rPr>
              <a:t>.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Duranlaryň</a:t>
            </a:r>
            <a:r>
              <a:rPr lang="tr-TR" dirty="0" smtClean="0"/>
              <a:t> </a:t>
            </a:r>
            <a:r>
              <a:rPr lang="tr-TR" b="1" dirty="0" err="1">
                <a:solidFill>
                  <a:srgbClr val="FF0000"/>
                </a:solidFill>
              </a:rPr>
              <a:t>ýürekleri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 err="1"/>
              <a:t>azajyk</a:t>
            </a:r>
            <a:r>
              <a:rPr lang="tr-TR" dirty="0"/>
              <a:t> </a:t>
            </a:r>
            <a:r>
              <a:rPr lang="tr-TR" dirty="0" err="1"/>
              <a:t>düşüşdi</a:t>
            </a:r>
            <a:r>
              <a:rPr lang="tr-TR" dirty="0"/>
              <a:t>.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Şähdi</a:t>
            </a:r>
            <a:r>
              <a:rPr lang="tr-TR" dirty="0" smtClean="0"/>
              <a:t> </a:t>
            </a:r>
            <a:r>
              <a:rPr lang="tr-TR" dirty="0"/>
              <a:t>– şeker </a:t>
            </a:r>
            <a:r>
              <a:rPr lang="tr-TR" b="1" dirty="0">
                <a:solidFill>
                  <a:srgbClr val="FF0000"/>
                </a:solidFill>
              </a:rPr>
              <a:t>dillerden</a:t>
            </a:r>
            <a:r>
              <a:rPr lang="tr-TR" dirty="0"/>
              <a:t>, sözle gara göz gelin</a:t>
            </a:r>
            <a:r>
              <a:rPr lang="tr-T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2050954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780928"/>
            <a:ext cx="7274074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9. </a:t>
            </a:r>
            <a:r>
              <a:rPr lang="tr-TR" dirty="0" err="1"/>
              <a:t>Bedeniň</a:t>
            </a:r>
            <a:r>
              <a:rPr lang="tr-TR" dirty="0"/>
              <a:t> </a:t>
            </a:r>
            <a:r>
              <a:rPr lang="tr-TR" dirty="0" err="1"/>
              <a:t>näbelli</a:t>
            </a:r>
            <a:r>
              <a:rPr lang="tr-TR" dirty="0"/>
              <a:t> </a:t>
            </a:r>
            <a:r>
              <a:rPr lang="tr-TR" dirty="0" err="1"/>
              <a:t>köplükde</a:t>
            </a:r>
            <a:r>
              <a:rPr lang="tr-TR" dirty="0"/>
              <a:t> </a:t>
            </a:r>
            <a:r>
              <a:rPr lang="tr-TR" dirty="0" err="1"/>
              <a:t>bolan</a:t>
            </a:r>
            <a:r>
              <a:rPr lang="tr-TR" dirty="0"/>
              <a:t> </a:t>
            </a:r>
            <a:r>
              <a:rPr lang="tr-TR" dirty="0" err="1"/>
              <a:t>bölegini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güýçlendirme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Nazar </a:t>
            </a:r>
            <a:r>
              <a:rPr lang="tr-TR" dirty="0" err="1"/>
              <a:t>baýyň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saçlaryny</a:t>
            </a:r>
            <a:r>
              <a:rPr lang="tr-TR" dirty="0"/>
              <a:t> </a:t>
            </a:r>
            <a:r>
              <a:rPr lang="tr-TR" dirty="0" err="1"/>
              <a:t>üýşürip</a:t>
            </a:r>
            <a:r>
              <a:rPr lang="tr-TR" dirty="0"/>
              <a:t>, </a:t>
            </a:r>
            <a:r>
              <a:rPr lang="tr-TR" dirty="0" err="1"/>
              <a:t>gözüni</a:t>
            </a:r>
            <a:r>
              <a:rPr lang="tr-TR" dirty="0"/>
              <a:t> </a:t>
            </a:r>
            <a:r>
              <a:rPr lang="tr-TR" dirty="0" err="1"/>
              <a:t>tegeleýändigi</a:t>
            </a:r>
            <a:r>
              <a:rPr lang="tr-TR" dirty="0"/>
              <a:t> </a:t>
            </a:r>
            <a:r>
              <a:rPr lang="tr-TR" dirty="0" err="1"/>
              <a:t>mälimdi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Dür </a:t>
            </a:r>
            <a:r>
              <a:rPr lang="tr-TR" dirty="0" err="1"/>
              <a:t>derýadan</a:t>
            </a:r>
            <a:r>
              <a:rPr lang="tr-TR" dirty="0"/>
              <a:t> </a:t>
            </a:r>
            <a:r>
              <a:rPr lang="tr-TR" dirty="0" err="1"/>
              <a:t>çyka</a:t>
            </a:r>
            <a:r>
              <a:rPr lang="tr-TR" dirty="0"/>
              <a:t> bilmez, Nazar </a:t>
            </a:r>
            <a:r>
              <a:rPr lang="tr-TR" dirty="0" err="1"/>
              <a:t>kylsa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dişleriňe</a:t>
            </a:r>
            <a:r>
              <a:rPr lang="tr-T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370583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751691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99592" y="2780928"/>
            <a:ext cx="7274074" cy="2585323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10. </a:t>
            </a:r>
            <a:r>
              <a:rPr lang="tr-TR" dirty="0" err="1"/>
              <a:t>Bedeniň</a:t>
            </a:r>
            <a:r>
              <a:rPr lang="tr-TR" dirty="0"/>
              <a:t> </a:t>
            </a:r>
            <a:r>
              <a:rPr lang="tr-TR" dirty="0" err="1"/>
              <a:t>jübüt</a:t>
            </a:r>
            <a:r>
              <a:rPr lang="tr-TR" dirty="0"/>
              <a:t> </a:t>
            </a:r>
            <a:r>
              <a:rPr lang="tr-TR" dirty="0" err="1"/>
              <a:t>synalaryny</a:t>
            </a:r>
            <a:r>
              <a:rPr lang="tr-TR" dirty="0"/>
              <a:t> </a:t>
            </a:r>
            <a:r>
              <a:rPr lang="tr-TR" dirty="0" err="1"/>
              <a:t>ýa</a:t>
            </a:r>
            <a:r>
              <a:rPr lang="tr-TR" dirty="0"/>
              <a:t>-da </a:t>
            </a:r>
            <a:r>
              <a:rPr lang="tr-TR" dirty="0" err="1"/>
              <a:t>beýleki</a:t>
            </a:r>
            <a:r>
              <a:rPr lang="tr-TR" dirty="0"/>
              <a:t> </a:t>
            </a:r>
            <a:r>
              <a:rPr lang="tr-TR" dirty="0" err="1"/>
              <a:t>zatlary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atlara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güýçlendirmek</a:t>
            </a:r>
            <a:r>
              <a:rPr lang="tr-TR" dirty="0"/>
              <a:t> </a:t>
            </a:r>
            <a:r>
              <a:rPr lang="tr-TR" dirty="0" err="1"/>
              <a:t>öwüşginli</a:t>
            </a:r>
            <a:r>
              <a:rPr lang="tr-TR" dirty="0"/>
              <a:t> </a:t>
            </a:r>
            <a:r>
              <a:rPr lang="tr-TR" dirty="0" err="1"/>
              <a:t>bölekligi</a:t>
            </a:r>
            <a:r>
              <a:rPr lang="tr-TR" dirty="0"/>
              <a:t> </a:t>
            </a:r>
            <a:r>
              <a:rPr lang="tr-TR" dirty="0" err="1"/>
              <a:t>görkezýär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endParaRPr lang="tr-TR" dirty="0" smtClean="0"/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smtClean="0"/>
              <a:t>Şu </a:t>
            </a:r>
            <a:r>
              <a:rPr lang="tr-TR" dirty="0" err="1"/>
              <a:t>aralykda</a:t>
            </a:r>
            <a:r>
              <a:rPr lang="tr-TR" dirty="0"/>
              <a:t> </a:t>
            </a:r>
            <a:r>
              <a:rPr lang="tr-TR" dirty="0" err="1"/>
              <a:t>onuň</a:t>
            </a:r>
            <a:r>
              <a:rPr lang="tr-TR" dirty="0"/>
              <a:t> </a:t>
            </a:r>
            <a:r>
              <a:rPr lang="tr-TR" dirty="0" err="1"/>
              <a:t>alaça</a:t>
            </a:r>
            <a:r>
              <a:rPr lang="tr-TR" dirty="0"/>
              <a:t> </a:t>
            </a:r>
            <a:r>
              <a:rPr lang="tr-TR" dirty="0" err="1"/>
              <a:t>köýneginiň</a:t>
            </a:r>
            <a:r>
              <a:rPr lang="tr-TR" dirty="0"/>
              <a:t> </a:t>
            </a:r>
            <a:r>
              <a:rPr lang="tr-TR" b="1" dirty="0" err="1">
                <a:solidFill>
                  <a:srgbClr val="FF0000"/>
                </a:solidFill>
              </a:rPr>
              <a:t>ýeňleri</a:t>
            </a:r>
            <a:r>
              <a:rPr lang="tr-TR" dirty="0"/>
              <a:t> </a:t>
            </a:r>
            <a:r>
              <a:rPr lang="tr-TR" dirty="0" err="1"/>
              <a:t>ýyrtyldy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Gurbantäç</a:t>
            </a:r>
            <a:r>
              <a:rPr lang="tr-TR" dirty="0" smtClean="0"/>
              <a:t> </a:t>
            </a:r>
            <a:r>
              <a:rPr lang="tr-TR" dirty="0"/>
              <a:t>ak </a:t>
            </a:r>
            <a:r>
              <a:rPr lang="tr-TR" b="1" dirty="0" err="1">
                <a:solidFill>
                  <a:srgbClr val="FF0000"/>
                </a:solidFill>
              </a:rPr>
              <a:t>gollaryny</a:t>
            </a:r>
            <a:r>
              <a:rPr lang="tr-TR" dirty="0"/>
              <a:t> </a:t>
            </a:r>
            <a:r>
              <a:rPr lang="tr-TR" dirty="0" err="1"/>
              <a:t>çermäp</a:t>
            </a:r>
            <a:r>
              <a:rPr lang="tr-TR" dirty="0"/>
              <a:t> işe </a:t>
            </a:r>
            <a:r>
              <a:rPr lang="tr-TR" dirty="0" err="1"/>
              <a:t>girişdi</a:t>
            </a:r>
            <a:r>
              <a:rPr lang="tr-TR" dirty="0" smtClean="0"/>
              <a:t>.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244172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36357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677683"/>
            <a:ext cx="7344816" cy="286232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/>
              <a:t>11. </a:t>
            </a:r>
            <a:r>
              <a:rPr lang="tr-TR" b="1" dirty="0" err="1"/>
              <a:t>Täklikde</a:t>
            </a:r>
            <a:r>
              <a:rPr lang="tr-TR" b="1" dirty="0"/>
              <a:t> </a:t>
            </a:r>
            <a:r>
              <a:rPr lang="tr-TR" b="1" dirty="0" err="1"/>
              <a:t>ulanylýan</a:t>
            </a:r>
            <a:r>
              <a:rPr lang="tr-TR" b="1" dirty="0"/>
              <a:t> has </a:t>
            </a:r>
            <a:r>
              <a:rPr lang="tr-TR" b="1" dirty="0" smtClean="0"/>
              <a:t>atlara – adam </a:t>
            </a:r>
            <a:r>
              <a:rPr lang="tr-TR" b="1" dirty="0" err="1"/>
              <a:t>atlaryna</a:t>
            </a:r>
            <a:r>
              <a:rPr lang="tr-TR" b="1" dirty="0"/>
              <a:t> </a:t>
            </a:r>
            <a:r>
              <a:rPr lang="tr-TR" b="1" dirty="0" err="1"/>
              <a:t>goşulanda</a:t>
            </a:r>
            <a:r>
              <a:rPr lang="tr-TR" b="1" dirty="0"/>
              <a:t>, </a:t>
            </a:r>
            <a:r>
              <a:rPr lang="tr-TR" b="1" dirty="0" err="1"/>
              <a:t>şol</a:t>
            </a:r>
            <a:r>
              <a:rPr lang="tr-TR" b="1" dirty="0"/>
              <a:t> şahsa </a:t>
            </a:r>
            <a:r>
              <a:rPr lang="tr-TR" b="1" dirty="0" err="1"/>
              <a:t>degişli</a:t>
            </a:r>
            <a:r>
              <a:rPr lang="tr-TR" b="1" dirty="0"/>
              <a:t> </a:t>
            </a:r>
            <a:endParaRPr lang="tr-TR" b="1" dirty="0" smtClean="0"/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maşgalanyň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jemini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maşgala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agzalarynyň</a:t>
            </a:r>
            <a:r>
              <a:rPr lang="tr-TR" b="1" dirty="0">
                <a:solidFill>
                  <a:srgbClr val="FF0000"/>
                </a:solidFill>
              </a:rPr>
              <a:t> tutuş </a:t>
            </a:r>
            <a:r>
              <a:rPr lang="tr-TR" b="1" dirty="0" err="1">
                <a:solidFill>
                  <a:srgbClr val="FF0000"/>
                </a:solidFill>
              </a:rPr>
              <a:t>jemini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dirty="0" err="1">
                <a:solidFill>
                  <a:srgbClr val="FF0000"/>
                </a:solidFill>
              </a:rPr>
              <a:t>ýa</a:t>
            </a:r>
            <a:r>
              <a:rPr lang="tr-TR" dirty="0">
                <a:solidFill>
                  <a:srgbClr val="FF0000"/>
                </a:solidFill>
              </a:rPr>
              <a:t>-da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err="1" smtClean="0">
                <a:solidFill>
                  <a:srgbClr val="FF0000"/>
                </a:solidFill>
              </a:rPr>
              <a:t>olaryň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hojalygyny</a:t>
            </a:r>
            <a:r>
              <a:rPr lang="tr-TR" dirty="0">
                <a:solidFill>
                  <a:srgbClr val="FF0000"/>
                </a:solidFill>
              </a:rPr>
              <a:t>, </a:t>
            </a:r>
            <a:endParaRPr lang="tr-TR" dirty="0" smtClean="0">
              <a:solidFill>
                <a:srgbClr val="FF0000"/>
              </a:solidFill>
            </a:endParaRPr>
          </a:p>
          <a:p>
            <a:pPr marL="285750" indent="-285750" algn="just">
              <a:buFont typeface="Wingdings" panose="05000000000000000000" pitchFamily="2" charset="2"/>
              <a:buChar char="v"/>
            </a:pPr>
            <a:r>
              <a:rPr lang="tr-TR" b="1" dirty="0" smtClean="0">
                <a:solidFill>
                  <a:srgbClr val="FF0000"/>
                </a:solidFill>
              </a:rPr>
              <a:t>bir </a:t>
            </a:r>
            <a:r>
              <a:rPr lang="tr-TR" b="1" dirty="0" err="1">
                <a:solidFill>
                  <a:srgbClr val="FF0000"/>
                </a:solidFill>
              </a:rPr>
              <a:t>familiýaly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birnäçe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r>
              <a:rPr lang="tr-TR" b="1" dirty="0" err="1">
                <a:solidFill>
                  <a:srgbClr val="FF0000"/>
                </a:solidFill>
              </a:rPr>
              <a:t>adamy</a:t>
            </a:r>
            <a:r>
              <a:rPr lang="tr-TR" b="1" dirty="0">
                <a:solidFill>
                  <a:srgbClr val="FF0000"/>
                </a:solidFill>
              </a:rPr>
              <a:t> </a:t>
            </a:r>
            <a:endParaRPr lang="tr-TR" b="1" dirty="0" smtClean="0">
              <a:solidFill>
                <a:srgbClr val="FF0000"/>
              </a:solidFill>
            </a:endParaRPr>
          </a:p>
          <a:p>
            <a:pPr algn="ctr"/>
            <a:r>
              <a:rPr lang="tr-TR" b="1" dirty="0" err="1" smtClean="0"/>
              <a:t>görkezýär</a:t>
            </a:r>
            <a:r>
              <a:rPr lang="tr-TR" b="1" dirty="0"/>
              <a:t>. </a:t>
            </a:r>
            <a:endParaRPr lang="tr-TR" b="1" dirty="0" smtClean="0"/>
          </a:p>
          <a:p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Gözellere</a:t>
            </a:r>
            <a:r>
              <a:rPr lang="tr-TR" dirty="0" smtClean="0"/>
              <a:t> </a:t>
            </a:r>
            <a:r>
              <a:rPr lang="tr-TR" dirty="0" err="1"/>
              <a:t>barjak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b="1" dirty="0" err="1" smtClean="0"/>
              <a:t>Aşyrowlar</a:t>
            </a:r>
            <a:r>
              <a:rPr lang="tr-TR" dirty="0" smtClean="0"/>
              <a:t> </a:t>
            </a:r>
            <a:r>
              <a:rPr lang="tr-TR" dirty="0"/>
              <a:t>ol </a:t>
            </a:r>
            <a:r>
              <a:rPr lang="tr-TR" dirty="0" err="1"/>
              <a:t>köçede</a:t>
            </a:r>
            <a:r>
              <a:rPr lang="tr-TR" dirty="0"/>
              <a:t> </a:t>
            </a:r>
            <a:r>
              <a:rPr lang="tr-TR" dirty="0" err="1"/>
              <a:t>ýaşaýar</a:t>
            </a:r>
            <a:r>
              <a:rPr lang="tr-TR" dirty="0" smtClean="0"/>
              <a:t>.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5897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3488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36357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85110" y="2523837"/>
            <a:ext cx="7431305" cy="31393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12.Tutuşlygyna </a:t>
            </a:r>
            <a:r>
              <a:rPr lang="tr-TR" dirty="0" err="1"/>
              <a:t>umumy</a:t>
            </a:r>
            <a:r>
              <a:rPr lang="tr-TR" dirty="0"/>
              <a:t> </a:t>
            </a:r>
            <a:r>
              <a:rPr lang="tr-TR" dirty="0" err="1"/>
              <a:t>köplügi</a:t>
            </a:r>
            <a:r>
              <a:rPr lang="tr-TR" dirty="0"/>
              <a:t> </a:t>
            </a:r>
            <a:r>
              <a:rPr lang="tr-TR" dirty="0" err="1"/>
              <a:t>aňladýan</a:t>
            </a:r>
            <a:r>
              <a:rPr lang="tr-TR" dirty="0"/>
              <a:t> </a:t>
            </a:r>
            <a:r>
              <a:rPr lang="tr-TR" dirty="0" err="1"/>
              <a:t>tirkeş</a:t>
            </a:r>
            <a:r>
              <a:rPr lang="tr-TR" dirty="0"/>
              <a:t> </a:t>
            </a:r>
            <a:r>
              <a:rPr lang="tr-TR" dirty="0" err="1"/>
              <a:t>gaýtalanýan</a:t>
            </a:r>
            <a:r>
              <a:rPr lang="tr-TR" dirty="0"/>
              <a:t> </a:t>
            </a:r>
            <a:r>
              <a:rPr lang="tr-TR" dirty="0" err="1"/>
              <a:t>düzümleriň</a:t>
            </a:r>
            <a:r>
              <a:rPr lang="tr-TR" dirty="0"/>
              <a:t> </a:t>
            </a:r>
            <a:r>
              <a:rPr lang="tr-TR" dirty="0" err="1"/>
              <a:t>ikinji</a:t>
            </a:r>
            <a:r>
              <a:rPr lang="tr-TR" dirty="0"/>
              <a:t> </a:t>
            </a:r>
            <a:r>
              <a:rPr lang="tr-TR" dirty="0" err="1"/>
              <a:t>komponentine</a:t>
            </a:r>
            <a:r>
              <a:rPr lang="tr-TR" dirty="0"/>
              <a:t> </a:t>
            </a:r>
            <a:r>
              <a:rPr lang="tr-TR" dirty="0" err="1"/>
              <a:t>goşulanda</a:t>
            </a:r>
            <a:r>
              <a:rPr lang="tr-TR" dirty="0"/>
              <a:t>, </a:t>
            </a:r>
            <a:r>
              <a:rPr lang="tr-TR" dirty="0" err="1"/>
              <a:t>güýçlendiriji</a:t>
            </a:r>
            <a:r>
              <a:rPr lang="tr-TR" dirty="0"/>
              <a:t> – </a:t>
            </a:r>
            <a:r>
              <a:rPr lang="tr-TR" dirty="0" err="1"/>
              <a:t>bölüji</a:t>
            </a:r>
            <a:r>
              <a:rPr lang="tr-TR" dirty="0"/>
              <a:t> </a:t>
            </a:r>
            <a:r>
              <a:rPr lang="tr-TR" dirty="0" err="1"/>
              <a:t>manyly</a:t>
            </a:r>
            <a:r>
              <a:rPr lang="tr-TR" dirty="0"/>
              <a:t> </a:t>
            </a:r>
            <a:r>
              <a:rPr lang="tr-TR" dirty="0" err="1"/>
              <a:t>köplügi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 smtClean="0"/>
              <a:t>.</a:t>
            </a:r>
          </a:p>
          <a:p>
            <a:pPr algn="just"/>
            <a:endParaRPr lang="tr-TR" dirty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paty</a:t>
            </a:r>
            <a:r>
              <a:rPr lang="tr-TR" dirty="0" smtClean="0"/>
              <a:t>-putular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ýorgan-ýassyklar</a:t>
            </a:r>
            <a:r>
              <a:rPr lang="tr-TR" dirty="0"/>
              <a:t>. </a:t>
            </a:r>
            <a:endParaRPr lang="tr-TR" dirty="0" smtClean="0"/>
          </a:p>
          <a:p>
            <a:pPr algn="just"/>
            <a:r>
              <a:rPr lang="tr-TR" dirty="0" err="1" smtClean="0"/>
              <a:t>Käbir</a:t>
            </a:r>
            <a:r>
              <a:rPr lang="tr-TR" dirty="0" smtClean="0"/>
              <a:t> </a:t>
            </a:r>
            <a:r>
              <a:rPr lang="tr-TR" dirty="0" err="1"/>
              <a:t>ýagdaýlarda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san </a:t>
            </a:r>
            <a:r>
              <a:rPr lang="tr-TR" dirty="0" err="1"/>
              <a:t>goşulmasy</a:t>
            </a:r>
            <a:r>
              <a:rPr lang="tr-TR" dirty="0"/>
              <a:t> </a:t>
            </a:r>
            <a:r>
              <a:rPr lang="tr-TR" dirty="0" err="1"/>
              <a:t>tirkeş</a:t>
            </a:r>
            <a:r>
              <a:rPr lang="tr-TR" dirty="0"/>
              <a:t> – </a:t>
            </a:r>
            <a:r>
              <a:rPr lang="tr-TR" dirty="0" err="1"/>
              <a:t>gaýtalanýan</a:t>
            </a:r>
            <a:r>
              <a:rPr lang="tr-TR" dirty="0"/>
              <a:t> </a:t>
            </a:r>
            <a:r>
              <a:rPr lang="tr-TR" dirty="0" err="1"/>
              <a:t>sözleriň</a:t>
            </a:r>
            <a:r>
              <a:rPr lang="tr-TR" dirty="0"/>
              <a:t> iki </a:t>
            </a:r>
            <a:r>
              <a:rPr lang="tr-TR" dirty="0" err="1"/>
              <a:t>komponentine</a:t>
            </a:r>
            <a:r>
              <a:rPr lang="tr-TR" dirty="0"/>
              <a:t>-de </a:t>
            </a:r>
            <a:r>
              <a:rPr lang="tr-TR" dirty="0" err="1"/>
              <a:t>goşulyp</a:t>
            </a:r>
            <a:r>
              <a:rPr lang="tr-TR" dirty="0"/>
              <a:t> </a:t>
            </a:r>
            <a:r>
              <a:rPr lang="tr-TR" dirty="0" err="1"/>
              <a:t>bilýär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has </a:t>
            </a:r>
            <a:r>
              <a:rPr lang="tr-TR" dirty="0" err="1"/>
              <a:t>güýçlendirmäni</a:t>
            </a:r>
            <a:r>
              <a:rPr lang="tr-TR" dirty="0"/>
              <a:t> </a:t>
            </a:r>
            <a:r>
              <a:rPr lang="tr-TR" dirty="0" err="1"/>
              <a:t>aňladýar</a:t>
            </a:r>
            <a:r>
              <a:rPr lang="tr-TR" dirty="0"/>
              <a:t>: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doganlar</a:t>
            </a:r>
            <a:r>
              <a:rPr lang="tr-TR" dirty="0" smtClean="0"/>
              <a:t>–</a:t>
            </a:r>
            <a:r>
              <a:rPr lang="tr-TR" dirty="0" err="1" smtClean="0"/>
              <a:t>garyndaşlar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agalar-ýeňňeler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daýylar-daýzalar</a:t>
            </a:r>
            <a:r>
              <a:rPr lang="tr-TR" dirty="0"/>
              <a:t>, </a:t>
            </a:r>
            <a:endParaRPr lang="tr-TR" dirty="0" smtClean="0"/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tr-TR" dirty="0" err="1" smtClean="0"/>
              <a:t>aýnalar-gapylar</a:t>
            </a:r>
            <a:r>
              <a:rPr lang="tr-TR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616628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3022" y="1164392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36357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899592" y="2334343"/>
            <a:ext cx="7128792" cy="3139321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r>
              <a:rPr lang="tr-TR" dirty="0"/>
              <a:t>Türkmen </a:t>
            </a:r>
            <a:r>
              <a:rPr lang="tr-TR" dirty="0" err="1"/>
              <a:t>dilindäki</a:t>
            </a:r>
            <a:r>
              <a:rPr lang="tr-TR" dirty="0"/>
              <a:t> </a:t>
            </a:r>
            <a:r>
              <a:rPr lang="tr-TR" dirty="0" err="1"/>
              <a:t>atlaryň</a:t>
            </a:r>
            <a:r>
              <a:rPr lang="tr-TR" dirty="0"/>
              <a:t> </a:t>
            </a:r>
            <a:r>
              <a:rPr lang="tr-TR" dirty="0" err="1"/>
              <a:t>hemmesi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goşulmasyny</a:t>
            </a:r>
            <a:r>
              <a:rPr lang="tr-TR" dirty="0"/>
              <a:t> </a:t>
            </a:r>
            <a:r>
              <a:rPr lang="tr-TR" dirty="0" err="1"/>
              <a:t>uçdantutma</a:t>
            </a:r>
            <a:r>
              <a:rPr lang="tr-TR" dirty="0"/>
              <a:t> kabul </a:t>
            </a:r>
            <a:r>
              <a:rPr lang="tr-TR" dirty="0" err="1"/>
              <a:t>etmeýärler</a:t>
            </a:r>
            <a:r>
              <a:rPr lang="tr-TR" dirty="0"/>
              <a:t>, </a:t>
            </a:r>
            <a:r>
              <a:rPr lang="tr-TR" dirty="0" err="1"/>
              <a:t>atlaryň</a:t>
            </a:r>
            <a:r>
              <a:rPr lang="tr-TR" dirty="0"/>
              <a:t> </a:t>
            </a:r>
            <a:r>
              <a:rPr lang="tr-TR" dirty="0" err="1"/>
              <a:t>birnäçe</a:t>
            </a:r>
            <a:r>
              <a:rPr lang="tr-TR" dirty="0"/>
              <a:t> </a:t>
            </a:r>
            <a:r>
              <a:rPr lang="tr-TR" dirty="0" err="1"/>
              <a:t>görnüşleri</a:t>
            </a:r>
            <a:r>
              <a:rPr lang="tr-TR" dirty="0"/>
              <a:t>, has </a:t>
            </a:r>
            <a:r>
              <a:rPr lang="tr-TR" dirty="0" err="1"/>
              <a:t>atlaryň</a:t>
            </a:r>
            <a:r>
              <a:rPr lang="tr-TR" dirty="0"/>
              <a:t> bir </a:t>
            </a:r>
            <a:r>
              <a:rPr lang="tr-TR" dirty="0" err="1"/>
              <a:t>topary</a:t>
            </a:r>
            <a:r>
              <a:rPr lang="tr-TR" dirty="0"/>
              <a:t>, </a:t>
            </a:r>
            <a:r>
              <a:rPr lang="tr-TR" dirty="0" err="1"/>
              <a:t>asyl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ýasama</a:t>
            </a:r>
            <a:r>
              <a:rPr lang="tr-TR" dirty="0"/>
              <a:t> </a:t>
            </a:r>
            <a:r>
              <a:rPr lang="tr-TR" dirty="0" err="1"/>
              <a:t>görnüşindäki</a:t>
            </a:r>
            <a:r>
              <a:rPr lang="tr-TR" dirty="0"/>
              <a:t> </a:t>
            </a:r>
            <a:r>
              <a:rPr lang="tr-TR" dirty="0" err="1"/>
              <a:t>jyns</a:t>
            </a:r>
            <a:r>
              <a:rPr lang="tr-TR" dirty="0"/>
              <a:t> atlar </a:t>
            </a:r>
            <a:r>
              <a:rPr lang="tr-TR" dirty="0" err="1"/>
              <a:t>köplük</a:t>
            </a:r>
            <a:r>
              <a:rPr lang="tr-TR" dirty="0"/>
              <a:t> san </a:t>
            </a:r>
            <a:r>
              <a:rPr lang="tr-TR" dirty="0" err="1"/>
              <a:t>goşulmasyny</a:t>
            </a:r>
            <a:r>
              <a:rPr lang="tr-TR" dirty="0"/>
              <a:t> kabul </a:t>
            </a:r>
            <a:r>
              <a:rPr lang="tr-TR" dirty="0" err="1"/>
              <a:t>etmeýärler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r>
              <a:rPr lang="tr-TR" dirty="0" smtClean="0"/>
              <a:t>1</a:t>
            </a:r>
            <a:r>
              <a:rPr lang="tr-TR" dirty="0"/>
              <a:t>. </a:t>
            </a:r>
            <a:r>
              <a:rPr lang="tr-TR" dirty="0" err="1"/>
              <a:t>Şäherleriň</a:t>
            </a:r>
            <a:r>
              <a:rPr lang="tr-TR" dirty="0"/>
              <a:t>, </a:t>
            </a:r>
            <a:r>
              <a:rPr lang="tr-TR" dirty="0" err="1"/>
              <a:t>ýer-ýurtlaryň</a:t>
            </a:r>
            <a:r>
              <a:rPr lang="tr-TR" dirty="0"/>
              <a:t>, </a:t>
            </a:r>
            <a:r>
              <a:rPr lang="tr-TR" dirty="0" err="1"/>
              <a:t>planetalaryň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beýlekileriň</a:t>
            </a:r>
            <a:r>
              <a:rPr lang="tr-TR" dirty="0"/>
              <a:t> </a:t>
            </a:r>
            <a:r>
              <a:rPr lang="tr-TR" dirty="0" err="1" smtClean="0"/>
              <a:t>atlary</a:t>
            </a:r>
            <a:r>
              <a:rPr lang="tr-TR" dirty="0"/>
              <a:t>:</a:t>
            </a:r>
            <a:r>
              <a:rPr lang="tr-TR" dirty="0" smtClean="0"/>
              <a:t> </a:t>
            </a:r>
            <a:r>
              <a:rPr lang="tr-TR" dirty="0"/>
              <a:t>Aşgabat, </a:t>
            </a:r>
            <a:r>
              <a:rPr lang="tr-TR" dirty="0" err="1"/>
              <a:t>Özbegistan</a:t>
            </a:r>
            <a:r>
              <a:rPr lang="tr-TR" dirty="0"/>
              <a:t>, </a:t>
            </a:r>
            <a:r>
              <a:rPr lang="tr-TR" dirty="0" err="1"/>
              <a:t>Tähran</a:t>
            </a:r>
            <a:r>
              <a:rPr lang="tr-TR" dirty="0"/>
              <a:t>, </a:t>
            </a:r>
            <a:r>
              <a:rPr lang="tr-TR" dirty="0" err="1"/>
              <a:t>Aý</a:t>
            </a:r>
            <a:r>
              <a:rPr lang="tr-TR" dirty="0"/>
              <a:t>, Gün, Mars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ş.m</a:t>
            </a:r>
            <a:r>
              <a:rPr lang="tr-TR" dirty="0"/>
              <a:t>.</a:t>
            </a:r>
          </a:p>
          <a:p>
            <a:r>
              <a:rPr lang="tr-TR" dirty="0"/>
              <a:t>2. </a:t>
            </a:r>
            <a:r>
              <a:rPr lang="tr-TR" dirty="0" err="1"/>
              <a:t>Käbir</a:t>
            </a:r>
            <a:r>
              <a:rPr lang="tr-TR" dirty="0"/>
              <a:t> </a:t>
            </a:r>
            <a:r>
              <a:rPr lang="tr-TR" dirty="0" err="1"/>
              <a:t>ýasama</a:t>
            </a:r>
            <a:r>
              <a:rPr lang="tr-TR" dirty="0"/>
              <a:t> </a:t>
            </a:r>
            <a:r>
              <a:rPr lang="tr-TR" dirty="0" err="1"/>
              <a:t>umumy</a:t>
            </a:r>
            <a:r>
              <a:rPr lang="tr-TR" dirty="0"/>
              <a:t> (</a:t>
            </a:r>
            <a:r>
              <a:rPr lang="tr-TR" dirty="0" err="1"/>
              <a:t>abstrakt</a:t>
            </a:r>
            <a:r>
              <a:rPr lang="tr-TR" dirty="0"/>
              <a:t>) atlar, </a:t>
            </a:r>
            <a:r>
              <a:rPr lang="tr-TR" dirty="0" err="1"/>
              <a:t>sosial</a:t>
            </a:r>
            <a:r>
              <a:rPr lang="tr-TR" dirty="0"/>
              <a:t> </a:t>
            </a:r>
            <a:r>
              <a:rPr lang="tr-TR" dirty="0" err="1"/>
              <a:t>toparlaryň</a:t>
            </a:r>
            <a:r>
              <a:rPr lang="tr-TR" dirty="0"/>
              <a:t> </a:t>
            </a:r>
            <a:r>
              <a:rPr lang="tr-TR" dirty="0" err="1"/>
              <a:t>atlary</a:t>
            </a:r>
            <a:r>
              <a:rPr lang="tr-TR" dirty="0"/>
              <a:t>: utanç, </a:t>
            </a:r>
            <a:r>
              <a:rPr lang="tr-TR" dirty="0" err="1"/>
              <a:t>utanjaňlyk</a:t>
            </a:r>
            <a:r>
              <a:rPr lang="tr-TR" dirty="0"/>
              <a:t>, </a:t>
            </a:r>
            <a:r>
              <a:rPr lang="tr-TR" dirty="0" err="1"/>
              <a:t>daýhançylyk</a:t>
            </a:r>
            <a:r>
              <a:rPr lang="tr-TR" dirty="0"/>
              <a:t>, </a:t>
            </a:r>
            <a:r>
              <a:rPr lang="tr-TR" dirty="0" err="1"/>
              <a:t>mugallymçylyk</a:t>
            </a:r>
            <a:r>
              <a:rPr lang="tr-TR" dirty="0"/>
              <a:t>, </a:t>
            </a:r>
            <a:r>
              <a:rPr lang="tr-TR" dirty="0" err="1"/>
              <a:t>doktorçylyk</a:t>
            </a:r>
            <a:r>
              <a:rPr lang="tr-TR" dirty="0"/>
              <a:t>, </a:t>
            </a:r>
            <a:r>
              <a:rPr lang="tr-TR" dirty="0" err="1"/>
              <a:t>maldarçylyk</a:t>
            </a:r>
            <a:r>
              <a:rPr lang="tr-TR" dirty="0"/>
              <a:t>.</a:t>
            </a:r>
          </a:p>
          <a:p>
            <a:r>
              <a:rPr lang="tr-TR" dirty="0"/>
              <a:t>3. </a:t>
            </a:r>
            <a:r>
              <a:rPr lang="tr-TR" dirty="0" err="1"/>
              <a:t>Magdanlaryň</a:t>
            </a:r>
            <a:r>
              <a:rPr lang="tr-TR" dirty="0"/>
              <a:t>, </a:t>
            </a:r>
            <a:r>
              <a:rPr lang="tr-TR" dirty="0" err="1"/>
              <a:t>miweleriň</a:t>
            </a:r>
            <a:r>
              <a:rPr lang="tr-TR" dirty="0"/>
              <a:t>, </a:t>
            </a:r>
            <a:r>
              <a:rPr lang="tr-TR" dirty="0" err="1"/>
              <a:t>suwuklyklaryň</a:t>
            </a:r>
            <a:r>
              <a:rPr lang="tr-TR" dirty="0"/>
              <a:t>, </a:t>
            </a:r>
            <a:r>
              <a:rPr lang="tr-TR" dirty="0" err="1"/>
              <a:t>däneli</a:t>
            </a:r>
            <a:r>
              <a:rPr lang="tr-TR" dirty="0"/>
              <a:t> </a:t>
            </a:r>
            <a:r>
              <a:rPr lang="tr-TR" dirty="0" err="1"/>
              <a:t>ekinleriň</a:t>
            </a:r>
            <a:r>
              <a:rPr lang="tr-TR" dirty="0"/>
              <a:t>, </a:t>
            </a:r>
            <a:r>
              <a:rPr lang="tr-TR" dirty="0" err="1"/>
              <a:t>iýmitleriň</a:t>
            </a:r>
            <a:r>
              <a:rPr lang="tr-TR" dirty="0"/>
              <a:t>, </a:t>
            </a:r>
            <a:r>
              <a:rPr lang="tr-TR" dirty="0" err="1"/>
              <a:t>tagamlaryň</a:t>
            </a:r>
            <a:r>
              <a:rPr lang="tr-TR" dirty="0"/>
              <a:t> … </a:t>
            </a:r>
            <a:r>
              <a:rPr lang="tr-TR" dirty="0" err="1" smtClean="0"/>
              <a:t>atlary</a:t>
            </a:r>
            <a:r>
              <a:rPr lang="tr-TR" dirty="0" smtClean="0"/>
              <a:t>: </a:t>
            </a:r>
            <a:r>
              <a:rPr lang="tr-TR" dirty="0" err="1"/>
              <a:t>nebit</a:t>
            </a:r>
            <a:r>
              <a:rPr lang="tr-TR" dirty="0"/>
              <a:t>, gaz, </a:t>
            </a:r>
            <a:r>
              <a:rPr lang="tr-TR" dirty="0" err="1"/>
              <a:t>bugdaý</a:t>
            </a:r>
            <a:r>
              <a:rPr lang="tr-TR" dirty="0"/>
              <a:t>, </a:t>
            </a:r>
            <a:r>
              <a:rPr lang="tr-TR" dirty="0" err="1"/>
              <a:t>unaş</a:t>
            </a:r>
            <a:r>
              <a:rPr lang="tr-TR" dirty="0"/>
              <a:t>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ş.m</a:t>
            </a:r>
            <a:r>
              <a:rPr lang="tr-TR" dirty="0"/>
              <a:t>.</a:t>
            </a:r>
          </a:p>
          <a:p>
            <a:r>
              <a:rPr lang="tr-TR" dirty="0"/>
              <a:t>4.Kesel </a:t>
            </a:r>
            <a:r>
              <a:rPr lang="tr-TR" dirty="0" err="1"/>
              <a:t>atlary</a:t>
            </a:r>
            <a:r>
              <a:rPr lang="tr-TR" dirty="0"/>
              <a:t>: </a:t>
            </a:r>
            <a:r>
              <a:rPr lang="tr-TR" dirty="0" err="1"/>
              <a:t>garahassalyk</a:t>
            </a:r>
            <a:r>
              <a:rPr lang="tr-TR" dirty="0"/>
              <a:t>, mama, </a:t>
            </a:r>
            <a:r>
              <a:rPr lang="tr-TR" dirty="0" err="1"/>
              <a:t>gyzamyk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516448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4585871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endParaRPr lang="tr-TR" b="1" dirty="0" smtClean="0">
              <a:solidFill>
                <a:srgbClr val="FF0000"/>
              </a:solidFill>
            </a:endParaRPr>
          </a:p>
          <a:p>
            <a:r>
              <a:rPr lang="tr-TR" sz="1600" dirty="0" smtClean="0"/>
              <a:t>1</a:t>
            </a:r>
            <a:r>
              <a:rPr lang="tr-TR" sz="1600" dirty="0"/>
              <a:t>. Hafta	Ad ve ad yapımı</a:t>
            </a:r>
          </a:p>
          <a:p>
            <a:r>
              <a:rPr lang="tr-TR" sz="1600" dirty="0"/>
              <a:t>2. Hafta	Çokluk kategorisi</a:t>
            </a:r>
          </a:p>
          <a:p>
            <a:r>
              <a:rPr lang="tr-TR" sz="1600" dirty="0"/>
              <a:t>3. Hafta	İyelik kategorisi</a:t>
            </a:r>
          </a:p>
          <a:p>
            <a:r>
              <a:rPr lang="tr-TR" sz="1600" dirty="0"/>
              <a:t>4. Hafta	Durum kategorisi</a:t>
            </a:r>
          </a:p>
          <a:p>
            <a:r>
              <a:rPr lang="tr-TR" sz="1600" dirty="0"/>
              <a:t>5. Hafta	Bildirme kategorisi</a:t>
            </a:r>
          </a:p>
          <a:p>
            <a:r>
              <a:rPr lang="tr-TR" sz="1600" dirty="0"/>
              <a:t>6. Hafta	Zamirler</a:t>
            </a:r>
          </a:p>
          <a:p>
            <a:r>
              <a:rPr lang="tr-TR" sz="1600" dirty="0"/>
              <a:t>7. Hafta	Sıfatlar</a:t>
            </a:r>
          </a:p>
          <a:p>
            <a:r>
              <a:rPr lang="tr-TR" sz="1600" dirty="0"/>
              <a:t>8. Hafta	Ara sınav</a:t>
            </a:r>
          </a:p>
          <a:p>
            <a:r>
              <a:rPr lang="tr-TR" sz="1600" dirty="0"/>
              <a:t>9. Hafta	Sayılar ve </a:t>
            </a:r>
            <a:r>
              <a:rPr lang="tr-TR" sz="1600" dirty="0" err="1"/>
              <a:t>numeratifler</a:t>
            </a:r>
            <a:endParaRPr lang="tr-TR" sz="1600" dirty="0"/>
          </a:p>
          <a:p>
            <a:r>
              <a:rPr lang="tr-TR" sz="1600" dirty="0"/>
              <a:t>10. Hafta	Zarflar</a:t>
            </a:r>
          </a:p>
          <a:p>
            <a:r>
              <a:rPr lang="tr-TR" sz="1600" dirty="0"/>
              <a:t>11. Hafta	Edatlar, parçacıklar, </a:t>
            </a:r>
            <a:r>
              <a:rPr lang="tr-TR" sz="1600" dirty="0" err="1"/>
              <a:t>modal</a:t>
            </a:r>
            <a:r>
              <a:rPr lang="tr-TR" sz="1600" dirty="0"/>
              <a:t> sözcükler</a:t>
            </a:r>
          </a:p>
          <a:p>
            <a:r>
              <a:rPr lang="tr-TR" sz="1600" dirty="0"/>
              <a:t>12. Hafta	Fiil ve fiil yapımı</a:t>
            </a:r>
          </a:p>
          <a:p>
            <a:r>
              <a:rPr lang="tr-TR" sz="1600" dirty="0"/>
              <a:t>13. Hafta	Kişi, zaman, görünüş, kılınış</a:t>
            </a:r>
          </a:p>
          <a:p>
            <a:r>
              <a:rPr lang="tr-TR" sz="1600" dirty="0"/>
              <a:t>14. Hafta	Tasarlama kipleri</a:t>
            </a:r>
          </a:p>
          <a:p>
            <a:r>
              <a:rPr lang="tr-TR" sz="1600" dirty="0"/>
              <a:t>15. Hafta	Ünlemler</a:t>
            </a:r>
          </a:p>
          <a:p>
            <a:r>
              <a:rPr lang="tr-TR" sz="1600" dirty="0"/>
              <a:t>16. Hafta	Sınav</a:t>
            </a:r>
          </a:p>
        </p:txBody>
      </p:sp>
    </p:spTree>
    <p:extLst>
      <p:ext uri="{BB962C8B-B14F-4D97-AF65-F5344CB8AC3E}">
        <p14:creationId xmlns:p14="http://schemas.microsoft.com/office/powerpoint/2010/main" val="382798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916832"/>
            <a:ext cx="1081386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988840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3068960"/>
            <a:ext cx="6768752" cy="203132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v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err="1" smtClean="0"/>
              <a:t>Sanalyp</a:t>
            </a:r>
            <a:r>
              <a:rPr lang="tr-TR" dirty="0"/>
              <a:t>, </a:t>
            </a:r>
            <a:r>
              <a:rPr lang="tr-TR" dirty="0" err="1"/>
              <a:t>mukdar</a:t>
            </a:r>
            <a:r>
              <a:rPr lang="tr-TR" dirty="0"/>
              <a:t> </a:t>
            </a:r>
            <a:r>
              <a:rPr lang="tr-TR" dirty="0" err="1"/>
              <a:t>taýdan</a:t>
            </a:r>
            <a:r>
              <a:rPr lang="tr-TR" dirty="0"/>
              <a:t> </a:t>
            </a:r>
            <a:r>
              <a:rPr lang="tr-TR" dirty="0" err="1"/>
              <a:t>anyklanmagy</a:t>
            </a:r>
            <a:r>
              <a:rPr lang="tr-TR" dirty="0"/>
              <a:t> </a:t>
            </a:r>
            <a:r>
              <a:rPr lang="tr-TR" dirty="0" err="1"/>
              <a:t>mümkin</a:t>
            </a:r>
            <a:r>
              <a:rPr lang="tr-TR" dirty="0"/>
              <a:t> </a:t>
            </a:r>
            <a:r>
              <a:rPr lang="tr-TR" dirty="0" err="1"/>
              <a:t>bolan</a:t>
            </a:r>
            <a:r>
              <a:rPr lang="tr-TR" dirty="0"/>
              <a:t> zatlar </a:t>
            </a:r>
            <a:r>
              <a:rPr lang="tr-TR" dirty="0" err="1"/>
              <a:t>zerurlyga</a:t>
            </a:r>
            <a:r>
              <a:rPr lang="tr-TR" dirty="0"/>
              <a:t> </a:t>
            </a:r>
            <a:r>
              <a:rPr lang="tr-TR" dirty="0" err="1"/>
              <a:t>görä</a:t>
            </a:r>
            <a:r>
              <a:rPr lang="tr-TR" dirty="0"/>
              <a:t>, birlik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sanda </a:t>
            </a:r>
            <a:r>
              <a:rPr lang="tr-TR" dirty="0" err="1"/>
              <a:t>ulanylyp</a:t>
            </a:r>
            <a:r>
              <a:rPr lang="tr-TR" dirty="0"/>
              <a:t> </a:t>
            </a:r>
            <a:r>
              <a:rPr lang="tr-TR" dirty="0" smtClean="0"/>
              <a:t>bilerler.</a:t>
            </a:r>
          </a:p>
          <a:p>
            <a:pPr marL="285750" indent="-285750">
              <a:buFont typeface="Wingdings" panose="05000000000000000000" pitchFamily="2" charset="2"/>
              <a:buChar char="v"/>
            </a:pPr>
            <a:endParaRPr lang="tr-TR" dirty="0"/>
          </a:p>
          <a:p>
            <a:pPr marL="285750" indent="-285750">
              <a:buFont typeface="Wingdings" panose="05000000000000000000" pitchFamily="2" charset="2"/>
              <a:buChar char="v"/>
            </a:pPr>
            <a:r>
              <a:rPr lang="tr-TR" dirty="0" smtClean="0"/>
              <a:t>Türkmen </a:t>
            </a:r>
            <a:r>
              <a:rPr lang="tr-TR" dirty="0"/>
              <a:t>dilinde birlik </a:t>
            </a:r>
            <a:r>
              <a:rPr lang="tr-TR" dirty="0" err="1"/>
              <a:t>we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san </a:t>
            </a:r>
            <a:r>
              <a:rPr lang="tr-TR" dirty="0" err="1"/>
              <a:t>düşünjesini</a:t>
            </a:r>
            <a:r>
              <a:rPr lang="tr-TR" dirty="0"/>
              <a:t> </a:t>
            </a:r>
            <a:r>
              <a:rPr lang="tr-TR" dirty="0" err="1"/>
              <a:t>aňlatmak</a:t>
            </a:r>
            <a:r>
              <a:rPr lang="tr-TR" dirty="0"/>
              <a:t> </a:t>
            </a:r>
            <a:r>
              <a:rPr lang="tr-TR" dirty="0" err="1"/>
              <a:t>özboluşly</a:t>
            </a:r>
            <a:r>
              <a:rPr lang="tr-TR" dirty="0"/>
              <a:t> </a:t>
            </a:r>
            <a:r>
              <a:rPr lang="tr-TR" dirty="0" err="1"/>
              <a:t>semantika</a:t>
            </a:r>
            <a:r>
              <a:rPr lang="tr-TR" dirty="0"/>
              <a:t> – </a:t>
            </a:r>
            <a:r>
              <a:rPr lang="tr-TR" dirty="0" err="1"/>
              <a:t>grammatik</a:t>
            </a:r>
            <a:r>
              <a:rPr lang="tr-TR" dirty="0"/>
              <a:t> </a:t>
            </a:r>
            <a:r>
              <a:rPr lang="tr-TR" dirty="0" err="1"/>
              <a:t>aýratynlygy</a:t>
            </a:r>
            <a:r>
              <a:rPr lang="tr-TR" dirty="0"/>
              <a:t> bilen </a:t>
            </a:r>
            <a:r>
              <a:rPr lang="tr-TR" dirty="0" err="1"/>
              <a:t>häsiýetlenýär</a:t>
            </a:r>
            <a:r>
              <a:rPr lang="tr-TR" dirty="0" smtClean="0"/>
              <a:t>.</a:t>
            </a:r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25192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916832"/>
            <a:ext cx="1081386" cy="1402202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988840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1115616" y="2620093"/>
            <a:ext cx="5976664" cy="2862322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err="1"/>
              <a:t>Atlaryň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smtClean="0"/>
              <a:t>birlik </a:t>
            </a:r>
            <a:r>
              <a:rPr lang="tr-TR" b="1" dirty="0" err="1"/>
              <a:t>şekili</a:t>
            </a:r>
            <a:r>
              <a:rPr lang="tr-TR" b="1" dirty="0"/>
              <a:t> </a:t>
            </a:r>
            <a:endParaRPr lang="tr-TR" b="1" dirty="0" smtClean="0"/>
          </a:p>
          <a:p>
            <a:pPr algn="ctr"/>
            <a:r>
              <a:rPr lang="tr-TR" b="1" dirty="0" err="1" smtClean="0"/>
              <a:t>many</a:t>
            </a:r>
            <a:r>
              <a:rPr lang="tr-TR" b="1" dirty="0" smtClean="0"/>
              <a:t> </a:t>
            </a:r>
            <a:r>
              <a:rPr lang="tr-TR" b="1" dirty="0" err="1"/>
              <a:t>taýdan</a:t>
            </a:r>
            <a:r>
              <a:rPr lang="tr-TR" b="1" dirty="0"/>
              <a:t> </a:t>
            </a:r>
            <a:r>
              <a:rPr lang="tr-TR" b="1" dirty="0" err="1"/>
              <a:t>özleriniň</a:t>
            </a:r>
            <a:r>
              <a:rPr lang="tr-TR" b="1" dirty="0"/>
              <a:t> </a:t>
            </a:r>
            <a:r>
              <a:rPr lang="tr-TR" b="1" dirty="0" err="1"/>
              <a:t>aňladýan</a:t>
            </a:r>
            <a:r>
              <a:rPr lang="tr-TR" b="1" dirty="0"/>
              <a:t> </a:t>
            </a:r>
            <a:r>
              <a:rPr lang="tr-TR" b="1" dirty="0" err="1" smtClean="0"/>
              <a:t>düşünjeleriniň</a:t>
            </a:r>
            <a:endParaRPr lang="tr-TR" b="1" dirty="0" smtClean="0"/>
          </a:p>
          <a:p>
            <a:pPr algn="ctr"/>
            <a:r>
              <a:rPr lang="tr-TR" b="1" dirty="0" smtClean="0"/>
              <a:t> </a:t>
            </a:r>
          </a:p>
          <a:p>
            <a:endParaRPr lang="tr-TR" dirty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ýekedigini</a:t>
            </a:r>
            <a:r>
              <a:rPr lang="tr-TR" dirty="0" smtClean="0"/>
              <a:t> </a:t>
            </a:r>
            <a:r>
              <a:rPr lang="tr-TR" dirty="0" err="1"/>
              <a:t>ýa</a:t>
            </a:r>
            <a:r>
              <a:rPr lang="tr-TR" dirty="0"/>
              <a:t>-da </a:t>
            </a: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tr-TR" dirty="0" err="1" smtClean="0"/>
              <a:t>ownuk</a:t>
            </a:r>
            <a:r>
              <a:rPr lang="tr-TR" dirty="0" smtClean="0"/>
              <a:t> </a:t>
            </a:r>
            <a:r>
              <a:rPr lang="tr-TR" dirty="0" err="1"/>
              <a:t>böleklerden</a:t>
            </a:r>
            <a:r>
              <a:rPr lang="tr-TR" dirty="0"/>
              <a:t> düzülen </a:t>
            </a:r>
            <a:r>
              <a:rPr lang="tr-TR" dirty="0" err="1"/>
              <a:t>bitewi</a:t>
            </a:r>
            <a:r>
              <a:rPr lang="tr-TR" dirty="0"/>
              <a:t> bir </a:t>
            </a:r>
            <a:r>
              <a:rPr lang="tr-TR" dirty="0" err="1"/>
              <a:t>zatdygyny</a:t>
            </a:r>
            <a:r>
              <a:rPr lang="tr-TR" dirty="0"/>
              <a:t> </a:t>
            </a:r>
            <a:endParaRPr lang="tr-TR" dirty="0" smtClean="0"/>
          </a:p>
          <a:p>
            <a:pPr marL="285750" indent="-285750" algn="ctr">
              <a:buFont typeface="Wingdings" panose="05000000000000000000" pitchFamily="2" charset="2"/>
              <a:buChar char="ü"/>
            </a:pPr>
            <a:endParaRPr lang="tr-TR" dirty="0" smtClean="0"/>
          </a:p>
          <a:p>
            <a:pPr marL="285750" indent="-285750">
              <a:buFont typeface="Wingdings" panose="05000000000000000000" pitchFamily="2" charset="2"/>
              <a:buChar char="ü"/>
            </a:pPr>
            <a:endParaRPr lang="tr-TR" dirty="0"/>
          </a:p>
          <a:p>
            <a:pPr algn="ctr"/>
            <a:r>
              <a:rPr lang="tr-TR" b="1" dirty="0" err="1" smtClean="0"/>
              <a:t>aňladýar</a:t>
            </a:r>
            <a:r>
              <a:rPr lang="tr-TR" b="1" dirty="0"/>
              <a:t>.</a:t>
            </a:r>
          </a:p>
        </p:txBody>
      </p:sp>
      <p:sp>
        <p:nvSpPr>
          <p:cNvPr id="7" name="Aşağı Ok 6"/>
          <p:cNvSpPr/>
          <p:nvPr/>
        </p:nvSpPr>
        <p:spPr>
          <a:xfrm>
            <a:off x="3923928" y="3593320"/>
            <a:ext cx="189735" cy="36004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3860353" y="4617132"/>
            <a:ext cx="288032" cy="432048"/>
          </a:xfrm>
          <a:prstGeom prst="downArrow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6431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267744" y="1124744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821992"/>
            <a:ext cx="1081386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987824" y="1988840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827584" y="3140968"/>
            <a:ext cx="741682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tr-TR" b="1" i="1" dirty="0" smtClean="0"/>
              <a:t>O. S. </a:t>
            </a:r>
            <a:r>
              <a:rPr lang="tr-TR" b="1" i="1" dirty="0" err="1" smtClean="0"/>
              <a:t>Ahmanowanyň</a:t>
            </a:r>
            <a:r>
              <a:rPr lang="tr-TR" b="1" i="1" dirty="0" smtClean="0"/>
              <a:t>  </a:t>
            </a:r>
            <a:r>
              <a:rPr lang="tr-TR" b="1" i="1" dirty="0" err="1" smtClean="0"/>
              <a:t>pikiriçe</a:t>
            </a:r>
            <a:r>
              <a:rPr lang="tr-TR" dirty="0" smtClean="0"/>
              <a:t>, </a:t>
            </a:r>
          </a:p>
          <a:p>
            <a:pPr algn="just"/>
            <a:endParaRPr lang="tr-TR" b="1" dirty="0"/>
          </a:p>
          <a:p>
            <a:pPr algn="just"/>
            <a:r>
              <a:rPr lang="tr-TR" b="1" dirty="0" err="1" smtClean="0">
                <a:solidFill>
                  <a:srgbClr val="FF0000"/>
                </a:solidFill>
              </a:rPr>
              <a:t>köplük</a:t>
            </a:r>
            <a:r>
              <a:rPr lang="tr-TR" b="1" dirty="0" smtClean="0">
                <a:solidFill>
                  <a:srgbClr val="FF0000"/>
                </a:solidFill>
              </a:rPr>
              <a:t> </a:t>
            </a:r>
            <a:r>
              <a:rPr lang="tr-TR" b="1" dirty="0">
                <a:solidFill>
                  <a:srgbClr val="FF0000"/>
                </a:solidFill>
              </a:rPr>
              <a:t>san </a:t>
            </a:r>
            <a:r>
              <a:rPr lang="tr-TR" dirty="0" smtClean="0"/>
              <a:t>atlarda </a:t>
            </a:r>
            <a:r>
              <a:rPr lang="tr-TR" dirty="0" err="1"/>
              <a:t>zatlaryň</a:t>
            </a:r>
            <a:r>
              <a:rPr lang="tr-TR" dirty="0"/>
              <a:t> </a:t>
            </a:r>
            <a:r>
              <a:rPr lang="tr-TR" b="1" dirty="0" err="1"/>
              <a:t>köplügini</a:t>
            </a:r>
            <a:r>
              <a:rPr lang="tr-TR" dirty="0"/>
              <a:t>, işliklerde </a:t>
            </a:r>
            <a:r>
              <a:rPr lang="tr-TR" dirty="0" err="1"/>
              <a:t>hereket</a:t>
            </a:r>
            <a:r>
              <a:rPr lang="tr-TR" dirty="0"/>
              <a:t> </a:t>
            </a:r>
            <a:r>
              <a:rPr lang="tr-TR" dirty="0" err="1"/>
              <a:t>prosesiniň</a:t>
            </a:r>
            <a:r>
              <a:rPr lang="tr-TR" dirty="0"/>
              <a:t> </a:t>
            </a:r>
            <a:r>
              <a:rPr lang="tr-TR" b="1" dirty="0" err="1"/>
              <a:t>köplükdäki</a:t>
            </a:r>
            <a:r>
              <a:rPr lang="tr-TR" b="1" dirty="0"/>
              <a:t> </a:t>
            </a:r>
            <a:r>
              <a:rPr lang="tr-TR" b="1" dirty="0" err="1"/>
              <a:t>subýekte</a:t>
            </a:r>
            <a:r>
              <a:rPr lang="tr-TR" dirty="0"/>
              <a:t> (</a:t>
            </a:r>
            <a:r>
              <a:rPr lang="tr-TR" dirty="0" err="1"/>
              <a:t>ýerine</a:t>
            </a:r>
            <a:r>
              <a:rPr lang="tr-TR" dirty="0"/>
              <a:t> </a:t>
            </a:r>
            <a:r>
              <a:rPr lang="tr-TR" dirty="0" err="1"/>
              <a:t>ýetirijilere</a:t>
            </a:r>
            <a:r>
              <a:rPr lang="tr-TR" dirty="0"/>
              <a:t>) </a:t>
            </a:r>
            <a:r>
              <a:rPr lang="tr-TR" dirty="0" err="1"/>
              <a:t>gatnaşyklydygyny</a:t>
            </a:r>
            <a:r>
              <a:rPr lang="tr-TR" dirty="0"/>
              <a:t> </a:t>
            </a:r>
            <a:r>
              <a:rPr lang="tr-TR" dirty="0" err="1"/>
              <a:t>görkezýän</a:t>
            </a:r>
            <a:r>
              <a:rPr lang="tr-TR" dirty="0"/>
              <a:t> </a:t>
            </a:r>
            <a:r>
              <a:rPr lang="tr-TR" dirty="0" err="1" smtClean="0"/>
              <a:t>sanyň</a:t>
            </a:r>
            <a:r>
              <a:rPr lang="tr-TR" dirty="0" smtClean="0"/>
              <a:t> </a:t>
            </a:r>
            <a:r>
              <a:rPr lang="tr-TR" dirty="0" err="1" smtClean="0"/>
              <a:t>kategorial</a:t>
            </a:r>
            <a:r>
              <a:rPr lang="tr-TR" dirty="0" smtClean="0"/>
              <a:t> </a:t>
            </a:r>
            <a:r>
              <a:rPr lang="tr-TR" dirty="0" err="1" smtClean="0"/>
              <a:t>şekilidir</a:t>
            </a:r>
            <a:r>
              <a:rPr lang="tr-TR" dirty="0" smtClean="0"/>
              <a:t>.  (</a:t>
            </a:r>
            <a:r>
              <a:rPr lang="tr-TR" dirty="0" err="1"/>
              <a:t>Ahmanowa</a:t>
            </a:r>
            <a:r>
              <a:rPr lang="tr-TR" dirty="0"/>
              <a:t> O.S., 236s.).</a:t>
            </a:r>
          </a:p>
        </p:txBody>
      </p:sp>
    </p:spTree>
    <p:extLst>
      <p:ext uri="{BB962C8B-B14F-4D97-AF65-F5344CB8AC3E}">
        <p14:creationId xmlns:p14="http://schemas.microsoft.com/office/powerpoint/2010/main" val="5147579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6" name="Dikdörtgen 5"/>
          <p:cNvSpPr/>
          <p:nvPr/>
        </p:nvSpPr>
        <p:spPr>
          <a:xfrm>
            <a:off x="970967" y="2636912"/>
            <a:ext cx="7202066" cy="2554545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/>
              <a:t>KÖPLÜK</a:t>
            </a:r>
          </a:p>
          <a:p>
            <a:pPr algn="ctr"/>
            <a:endParaRPr lang="tr-TR" sz="2000" b="1" dirty="0" smtClean="0"/>
          </a:p>
          <a:p>
            <a:pPr algn="ctr"/>
            <a:r>
              <a:rPr lang="tr-TR" sz="2000" dirty="0" smtClean="0"/>
              <a:t> </a:t>
            </a:r>
          </a:p>
          <a:p>
            <a:pPr algn="ctr"/>
            <a:r>
              <a:rPr lang="tr-TR" sz="2000" b="1" dirty="0" err="1" smtClean="0"/>
              <a:t>grammatik</a:t>
            </a:r>
            <a:r>
              <a:rPr lang="tr-TR" sz="2000" b="1" dirty="0" smtClean="0"/>
              <a:t> </a:t>
            </a:r>
            <a:r>
              <a:rPr lang="tr-TR" sz="2000" b="1" dirty="0" err="1"/>
              <a:t>we</a:t>
            </a:r>
            <a:r>
              <a:rPr lang="tr-TR" sz="2000" b="1" dirty="0"/>
              <a:t> </a:t>
            </a:r>
            <a:r>
              <a:rPr lang="tr-TR" sz="2000" b="1" dirty="0" smtClean="0"/>
              <a:t>leksik </a:t>
            </a:r>
            <a:r>
              <a:rPr lang="tr-TR" sz="2000" b="1" dirty="0" err="1" smtClean="0"/>
              <a:t>serişdeler</a:t>
            </a:r>
            <a:endParaRPr lang="tr-TR" sz="2000" b="1" dirty="0" smtClean="0"/>
          </a:p>
          <a:p>
            <a:pPr algn="ctr"/>
            <a:endParaRPr lang="tr-TR" sz="2000" dirty="0" smtClean="0"/>
          </a:p>
          <a:p>
            <a:pPr algn="ctr"/>
            <a:endParaRPr lang="tr-TR" sz="2000" dirty="0" smtClean="0"/>
          </a:p>
          <a:p>
            <a:pPr algn="ctr"/>
            <a:r>
              <a:rPr lang="tr-TR" sz="2000" dirty="0" smtClean="0"/>
              <a:t> </a:t>
            </a:r>
          </a:p>
          <a:p>
            <a:pPr algn="ctr"/>
            <a:r>
              <a:rPr lang="tr-TR" sz="2000" b="1" dirty="0" err="1" smtClean="0"/>
              <a:t>arkaly</a:t>
            </a:r>
            <a:r>
              <a:rPr lang="tr-TR" sz="2000" b="1" dirty="0" smtClean="0"/>
              <a:t> </a:t>
            </a:r>
            <a:r>
              <a:rPr lang="tr-TR" sz="2000" b="1" dirty="0" err="1"/>
              <a:t>aňladylýan</a:t>
            </a:r>
            <a:r>
              <a:rPr lang="tr-TR" sz="2000" b="1" dirty="0"/>
              <a:t> </a:t>
            </a:r>
            <a:r>
              <a:rPr lang="tr-TR" sz="2000" b="1" dirty="0" err="1"/>
              <a:t>düşünjedir</a:t>
            </a:r>
            <a:r>
              <a:rPr lang="tr-TR" sz="2000" b="1" dirty="0"/>
              <a:t>. </a:t>
            </a:r>
          </a:p>
        </p:txBody>
      </p:sp>
      <p:sp>
        <p:nvSpPr>
          <p:cNvPr id="7" name="Aşağı Ok 6"/>
          <p:cNvSpPr/>
          <p:nvPr/>
        </p:nvSpPr>
        <p:spPr>
          <a:xfrm>
            <a:off x="4355976" y="2996952"/>
            <a:ext cx="288032" cy="576064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8" name="Aşağı Ok 7"/>
          <p:cNvSpPr/>
          <p:nvPr/>
        </p:nvSpPr>
        <p:spPr>
          <a:xfrm>
            <a:off x="4319972" y="3967917"/>
            <a:ext cx="360040" cy="720080"/>
          </a:xfrm>
          <a:prstGeom prst="down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944098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64288" y="1235185"/>
            <a:ext cx="1009378" cy="1174960"/>
          </a:xfrm>
          <a:prstGeom prst="rect">
            <a:avLst/>
          </a:prstGeom>
        </p:spPr>
      </p:pic>
      <p:sp>
        <p:nvSpPr>
          <p:cNvPr id="6" name="Dikdörtgen 5"/>
          <p:cNvSpPr/>
          <p:nvPr/>
        </p:nvSpPr>
        <p:spPr>
          <a:xfrm>
            <a:off x="4788024" y="2132856"/>
            <a:ext cx="2664929" cy="341632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 smtClean="0"/>
              <a:t>Türkmen </a:t>
            </a:r>
            <a:r>
              <a:rPr lang="tr-TR" dirty="0"/>
              <a:t>dilinde </a:t>
            </a:r>
            <a:r>
              <a:rPr lang="tr-TR" dirty="0" err="1"/>
              <a:t>atlaryň</a:t>
            </a:r>
            <a:r>
              <a:rPr lang="tr-TR" dirty="0"/>
              <a:t>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kategoriýasy</a:t>
            </a:r>
            <a:r>
              <a:rPr lang="tr-TR" dirty="0"/>
              <a:t> </a:t>
            </a:r>
            <a:r>
              <a:rPr lang="tr-TR" dirty="0" err="1"/>
              <a:t>barada</a:t>
            </a:r>
            <a:r>
              <a:rPr lang="tr-TR" dirty="0"/>
              <a:t> </a:t>
            </a:r>
            <a:r>
              <a:rPr lang="tr-TR" dirty="0" err="1"/>
              <a:t>ýörite</a:t>
            </a:r>
            <a:r>
              <a:rPr lang="tr-TR" dirty="0"/>
              <a:t> </a:t>
            </a:r>
            <a:r>
              <a:rPr lang="tr-TR" dirty="0" err="1"/>
              <a:t>ylmy</a:t>
            </a:r>
            <a:r>
              <a:rPr lang="tr-TR" dirty="0"/>
              <a:t> </a:t>
            </a:r>
            <a:r>
              <a:rPr lang="tr-TR" dirty="0" err="1"/>
              <a:t>derňew</a:t>
            </a:r>
            <a:r>
              <a:rPr lang="tr-TR" dirty="0"/>
              <a:t> </a:t>
            </a:r>
            <a:r>
              <a:rPr lang="tr-TR" dirty="0" smtClean="0"/>
              <a:t>geçirildi. </a:t>
            </a:r>
            <a:r>
              <a:rPr lang="tr-TR" dirty="0" err="1" smtClean="0"/>
              <a:t>Şol</a:t>
            </a:r>
            <a:r>
              <a:rPr lang="tr-TR" dirty="0" smtClean="0"/>
              <a:t> </a:t>
            </a:r>
            <a:r>
              <a:rPr lang="tr-TR" dirty="0" err="1" smtClean="0"/>
              <a:t>ylmy</a:t>
            </a:r>
            <a:r>
              <a:rPr lang="tr-TR" dirty="0" smtClean="0"/>
              <a:t> iş </a:t>
            </a:r>
            <a:r>
              <a:rPr lang="tr-TR" dirty="0" err="1" smtClean="0"/>
              <a:t>esasynda</a:t>
            </a:r>
            <a:r>
              <a:rPr lang="tr-TR" dirty="0" smtClean="0"/>
              <a:t> Roza </a:t>
            </a:r>
            <a:r>
              <a:rPr lang="tr-TR" dirty="0" err="1" smtClean="0"/>
              <a:t>Hazratowa</a:t>
            </a:r>
            <a:r>
              <a:rPr lang="tr-TR" dirty="0" smtClean="0"/>
              <a:t> </a:t>
            </a:r>
            <a:r>
              <a:rPr lang="tr-TR" dirty="0" err="1" smtClean="0"/>
              <a:t>tarapyndan</a:t>
            </a:r>
            <a:r>
              <a:rPr lang="tr-TR" dirty="0" smtClean="0"/>
              <a:t> 1971-nji </a:t>
            </a:r>
            <a:r>
              <a:rPr lang="tr-TR" dirty="0" err="1" smtClean="0"/>
              <a:t>ýylda</a:t>
            </a:r>
            <a:r>
              <a:rPr lang="tr-TR" dirty="0" smtClean="0"/>
              <a:t> </a:t>
            </a:r>
            <a:r>
              <a:rPr lang="tr-TR" dirty="0" err="1" smtClean="0"/>
              <a:t>kandidatlyk</a:t>
            </a:r>
            <a:r>
              <a:rPr lang="tr-TR" dirty="0" smtClean="0"/>
              <a:t> </a:t>
            </a:r>
            <a:r>
              <a:rPr lang="tr-TR" dirty="0" err="1" smtClean="0"/>
              <a:t>dissertasiýasy</a:t>
            </a:r>
            <a:r>
              <a:rPr lang="tr-TR" dirty="0" smtClean="0"/>
              <a:t> </a:t>
            </a:r>
            <a:r>
              <a:rPr lang="tr-TR" dirty="0" err="1" smtClean="0"/>
              <a:t>goraldy</a:t>
            </a:r>
            <a:r>
              <a:rPr lang="tr-TR" dirty="0" smtClean="0"/>
              <a:t>. </a:t>
            </a:r>
            <a:r>
              <a:rPr lang="tr-TR" dirty="0" err="1" smtClean="0"/>
              <a:t>Dissertasiýanyň</a:t>
            </a:r>
            <a:r>
              <a:rPr lang="tr-TR" dirty="0" smtClean="0"/>
              <a:t> </a:t>
            </a:r>
            <a:r>
              <a:rPr lang="tr-TR" dirty="0" err="1" smtClean="0"/>
              <a:t>doly</a:t>
            </a:r>
            <a:r>
              <a:rPr lang="tr-TR" dirty="0" smtClean="0"/>
              <a:t> </a:t>
            </a:r>
            <a:r>
              <a:rPr lang="tr-TR" dirty="0" err="1" smtClean="0"/>
              <a:t>ady</a:t>
            </a:r>
            <a:r>
              <a:rPr lang="tr-TR" dirty="0" smtClean="0"/>
              <a:t> «Türkmen dilinde isimlerde </a:t>
            </a:r>
            <a:r>
              <a:rPr lang="tr-TR" dirty="0" err="1" smtClean="0"/>
              <a:t>köplügiň</a:t>
            </a:r>
            <a:r>
              <a:rPr lang="tr-TR" dirty="0" smtClean="0"/>
              <a:t> </a:t>
            </a:r>
            <a:r>
              <a:rPr lang="tr-TR" dirty="0" err="1" smtClean="0"/>
              <a:t>aňladylyşy</a:t>
            </a:r>
            <a:r>
              <a:rPr lang="tr-TR" dirty="0" smtClean="0"/>
              <a:t>».  </a:t>
            </a:r>
            <a:endParaRPr lang="tr-TR" dirty="0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9592" y="1844824"/>
            <a:ext cx="3744416" cy="401767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35760387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ikdörtgen 2"/>
          <p:cNvSpPr/>
          <p:nvPr/>
        </p:nvSpPr>
        <p:spPr>
          <a:xfrm>
            <a:off x="2051720" y="956396"/>
            <a:ext cx="5040560" cy="615553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rgbClr val="FF0000"/>
                </a:solidFill>
              </a:rPr>
              <a:t>HAFTALIK DERSLER </a:t>
            </a:r>
          </a:p>
          <a:p>
            <a:pPr algn="ctr"/>
            <a:r>
              <a:rPr lang="tr-TR" sz="1600" b="1" dirty="0" smtClean="0"/>
              <a:t>2</a:t>
            </a:r>
            <a:r>
              <a:rPr lang="tr-TR" sz="1600" b="1" dirty="0"/>
              <a:t>. Hafta	Çokluk </a:t>
            </a:r>
            <a:r>
              <a:rPr lang="tr-TR" sz="1600" b="1" dirty="0" smtClean="0"/>
              <a:t>kategorisi</a:t>
            </a:r>
            <a:endParaRPr lang="tr-TR" sz="1600" b="1" dirty="0"/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92280" y="1581077"/>
            <a:ext cx="1009378" cy="1174960"/>
          </a:xfrm>
          <a:prstGeom prst="rect">
            <a:avLst/>
          </a:prstGeom>
        </p:spPr>
      </p:pic>
      <p:sp>
        <p:nvSpPr>
          <p:cNvPr id="4" name="Dikdörtgen 3"/>
          <p:cNvSpPr/>
          <p:nvPr/>
        </p:nvSpPr>
        <p:spPr>
          <a:xfrm>
            <a:off x="2894457" y="1958062"/>
            <a:ext cx="3355086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tr-TR" b="1" dirty="0"/>
              <a:t>ATLARYŇ KÖPLÜK KATEGORIÝASY</a:t>
            </a:r>
          </a:p>
        </p:txBody>
      </p:sp>
      <p:sp>
        <p:nvSpPr>
          <p:cNvPr id="5" name="Dikdörtgen 4"/>
          <p:cNvSpPr/>
          <p:nvPr/>
        </p:nvSpPr>
        <p:spPr>
          <a:xfrm>
            <a:off x="971600" y="2852936"/>
            <a:ext cx="7272808" cy="175432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algn="just"/>
            <a:r>
              <a:rPr lang="tr-TR" dirty="0"/>
              <a:t>Türkmen dilinde, </a:t>
            </a:r>
            <a:r>
              <a:rPr lang="tr-TR" dirty="0" err="1"/>
              <a:t>esasan</a:t>
            </a:r>
            <a:r>
              <a:rPr lang="tr-TR" dirty="0"/>
              <a:t> </a:t>
            </a:r>
            <a:r>
              <a:rPr lang="tr-TR" dirty="0" smtClean="0"/>
              <a:t>«-</a:t>
            </a:r>
            <a:r>
              <a:rPr lang="tr-TR" b="1" dirty="0" err="1" smtClean="0"/>
              <a:t>lar</a:t>
            </a:r>
            <a:r>
              <a:rPr lang="tr-TR" b="1" dirty="0"/>
              <a:t>/-</a:t>
            </a:r>
            <a:r>
              <a:rPr lang="tr-TR" b="1" dirty="0" err="1" smtClean="0"/>
              <a:t>ler</a:t>
            </a:r>
            <a:r>
              <a:rPr lang="tr-TR" dirty="0" smtClean="0"/>
              <a:t>» </a:t>
            </a:r>
            <a:r>
              <a:rPr lang="tr-TR" dirty="0" err="1"/>
              <a:t>goşulmasy</a:t>
            </a:r>
            <a:r>
              <a:rPr lang="tr-TR" dirty="0"/>
              <a:t> bilen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err="1"/>
              <a:t>aňladylýar</a:t>
            </a:r>
            <a:r>
              <a:rPr lang="tr-TR" dirty="0"/>
              <a:t>. </a:t>
            </a:r>
            <a:endParaRPr lang="tr-TR" dirty="0" smtClean="0"/>
          </a:p>
          <a:p>
            <a:endParaRPr lang="tr-TR" dirty="0"/>
          </a:p>
          <a:p>
            <a:endParaRPr lang="tr-TR" dirty="0" smtClean="0"/>
          </a:p>
          <a:p>
            <a:pPr algn="just"/>
            <a:r>
              <a:rPr lang="tr-TR" dirty="0" smtClean="0"/>
              <a:t>Türkmen </a:t>
            </a:r>
            <a:r>
              <a:rPr lang="tr-TR" dirty="0"/>
              <a:t>dilinde </a:t>
            </a:r>
            <a:r>
              <a:rPr lang="tr-TR" dirty="0" err="1"/>
              <a:t>köplük</a:t>
            </a:r>
            <a:r>
              <a:rPr lang="tr-TR" dirty="0"/>
              <a:t> </a:t>
            </a:r>
            <a:r>
              <a:rPr lang="tr-TR" dirty="0" smtClean="0"/>
              <a:t>«</a:t>
            </a:r>
            <a:r>
              <a:rPr lang="tr-TR" b="1" dirty="0" smtClean="0"/>
              <a:t>-</a:t>
            </a:r>
            <a:r>
              <a:rPr lang="tr-TR" b="1" dirty="0" err="1" smtClean="0"/>
              <a:t>lar</a:t>
            </a:r>
            <a:r>
              <a:rPr lang="tr-TR" b="1" dirty="0"/>
              <a:t>/-</a:t>
            </a:r>
            <a:r>
              <a:rPr lang="tr-TR" b="1" dirty="0" err="1" smtClean="0"/>
              <a:t>ler</a:t>
            </a:r>
            <a:r>
              <a:rPr lang="tr-TR" dirty="0" smtClean="0"/>
              <a:t>» </a:t>
            </a:r>
            <a:r>
              <a:rPr lang="tr-TR" dirty="0" err="1"/>
              <a:t>getirilmän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golaý</a:t>
            </a:r>
            <a:r>
              <a:rPr lang="tr-TR" dirty="0"/>
              <a:t>, </a:t>
            </a:r>
            <a:r>
              <a:rPr lang="tr-TR" b="1" dirty="0" err="1">
                <a:solidFill>
                  <a:srgbClr val="FF0000"/>
                </a:solidFill>
              </a:rPr>
              <a:t>töweregi</a:t>
            </a:r>
            <a:r>
              <a:rPr lang="tr-TR" dirty="0"/>
              <a:t> </a:t>
            </a:r>
            <a:r>
              <a:rPr lang="tr-TR" dirty="0" err="1"/>
              <a:t>ýaly</a:t>
            </a:r>
            <a:r>
              <a:rPr lang="tr-TR" dirty="0"/>
              <a:t> </a:t>
            </a:r>
            <a:endParaRPr lang="tr-TR" dirty="0" smtClean="0"/>
          </a:p>
          <a:p>
            <a:pPr algn="just"/>
            <a:endParaRPr lang="tr-TR" dirty="0"/>
          </a:p>
          <a:p>
            <a:pPr algn="just"/>
            <a:r>
              <a:rPr lang="tr-TR" dirty="0" err="1" smtClean="0"/>
              <a:t>sözleriň</a:t>
            </a:r>
            <a:r>
              <a:rPr lang="tr-TR" dirty="0" smtClean="0"/>
              <a:t> </a:t>
            </a:r>
            <a:r>
              <a:rPr lang="tr-TR" dirty="0" err="1"/>
              <a:t>kömegi</a:t>
            </a:r>
            <a:r>
              <a:rPr lang="tr-TR" dirty="0"/>
              <a:t> bilen hem </a:t>
            </a:r>
            <a:r>
              <a:rPr lang="tr-TR" dirty="0" err="1"/>
              <a:t>aňladylyp</a:t>
            </a:r>
            <a:r>
              <a:rPr lang="tr-TR" dirty="0"/>
              <a:t> biler.</a:t>
            </a:r>
          </a:p>
        </p:txBody>
      </p:sp>
    </p:spTree>
    <p:extLst>
      <p:ext uri="{BB962C8B-B14F-4D97-AF65-F5344CB8AC3E}">
        <p14:creationId xmlns:p14="http://schemas.microsoft.com/office/powerpoint/2010/main" val="8588789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200">
        <p14:prism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a Tasarımı">
  <a:themeElements>
    <a:clrScheme name="Açılar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Dalga Biçimi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663</TotalTime>
  <Words>1227</Words>
  <Application>Microsoft Office PowerPoint</Application>
  <PresentationFormat>Ekran Gösterisi (4:3)</PresentationFormat>
  <Paragraphs>277</Paragraphs>
  <Slides>28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28</vt:i4>
      </vt:variant>
    </vt:vector>
  </HeadingPairs>
  <TitlesOfParts>
    <vt:vector size="33" baseType="lpstr">
      <vt:lpstr>Arial</vt:lpstr>
      <vt:lpstr>Calibri</vt:lpstr>
      <vt:lpstr>Times New Roman</vt:lpstr>
      <vt:lpstr>Wingdings</vt:lpstr>
      <vt:lpstr>Moda Tasarımı</vt:lpstr>
      <vt:lpstr>ANKARA ÜNİVERSİTESİ DİL VE TARİH-COĞRAFYA FAKÜLTESİ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Pc</dc:creator>
  <cp:lastModifiedBy>Windows Kullanıcısı</cp:lastModifiedBy>
  <cp:revision>102</cp:revision>
  <dcterms:created xsi:type="dcterms:W3CDTF">2016-09-19T14:10:52Z</dcterms:created>
  <dcterms:modified xsi:type="dcterms:W3CDTF">2018-04-24T06:34:26Z</dcterms:modified>
</cp:coreProperties>
</file>