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571B3-FE3B-45CC-8F5F-F25CF64FA6D9}" v="3" dt="2020-01-23T11:11:22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ut Öneş" userId="6c115fd5070c89cc" providerId="LiveId" clId="{55C571B3-FE3B-45CC-8F5F-F25CF64FA6D9}"/>
    <pc:docChg chg="addSld modSld">
      <pc:chgData name="Umut Öneş" userId="6c115fd5070c89cc" providerId="LiveId" clId="{55C571B3-FE3B-45CC-8F5F-F25CF64FA6D9}" dt="2020-01-23T10:47:48.777" v="49" actId="20577"/>
      <pc:docMkLst>
        <pc:docMk/>
      </pc:docMkLst>
      <pc:sldChg chg="modSp">
        <pc:chgData name="Umut Öneş" userId="6c115fd5070c89cc" providerId="LiveId" clId="{55C571B3-FE3B-45CC-8F5F-F25CF64FA6D9}" dt="2020-01-23T10:47:48.777" v="49" actId="20577"/>
        <pc:sldMkLst>
          <pc:docMk/>
          <pc:sldMk cId="2539565485" sldId="256"/>
        </pc:sldMkLst>
        <pc:spChg chg="mod">
          <ac:chgData name="Umut Öneş" userId="6c115fd5070c89cc" providerId="LiveId" clId="{55C571B3-FE3B-45CC-8F5F-F25CF64FA6D9}" dt="2020-01-23T10:47:48.777" v="49" actId="20577"/>
          <ac:spMkLst>
            <pc:docMk/>
            <pc:sldMk cId="2539565485" sldId="256"/>
            <ac:spMk id="3" creationId="{75728237-DE9D-41D8-97E4-C03B68F5036A}"/>
          </ac:spMkLst>
        </pc:spChg>
      </pc:sldChg>
      <pc:sldChg chg="modSp add">
        <pc:chgData name="Umut Öneş" userId="6c115fd5070c89cc" providerId="LiveId" clId="{55C571B3-FE3B-45CC-8F5F-F25CF64FA6D9}" dt="2020-01-23T10:45:47.899" v="43"/>
        <pc:sldMkLst>
          <pc:docMk/>
          <pc:sldMk cId="2519715574" sldId="270"/>
        </pc:sldMkLst>
        <pc:spChg chg="mod">
          <ac:chgData name="Umut Öneş" userId="6c115fd5070c89cc" providerId="LiveId" clId="{55C571B3-FE3B-45CC-8F5F-F25CF64FA6D9}" dt="2020-01-23T10:45:04.801" v="9" actId="20577"/>
          <ac:spMkLst>
            <pc:docMk/>
            <pc:sldMk cId="2519715574" sldId="270"/>
            <ac:spMk id="2" creationId="{0F1C2E3C-0FEA-4211-8774-2B5F18D59910}"/>
          </ac:spMkLst>
        </pc:spChg>
        <pc:spChg chg="mod">
          <ac:chgData name="Umut Öneş" userId="6c115fd5070c89cc" providerId="LiveId" clId="{55C571B3-FE3B-45CC-8F5F-F25CF64FA6D9}" dt="2020-01-23T10:45:47.899" v="43"/>
          <ac:spMkLst>
            <pc:docMk/>
            <pc:sldMk cId="2519715574" sldId="270"/>
            <ac:spMk id="3" creationId="{12A29EB5-2C54-469B-A587-BD3E888C4C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7D67F-C050-44A0-97FD-50B5B0A1B03C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CE693-3850-48BD-83DC-60D408A0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830709-FDFD-426C-A589-4C801117D0AE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5671-00EA-43C0-8FA7-3432D47B95DA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D0AD-1DD6-49DD-AA6C-8456D3491758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07E1-9CD8-4314-A240-2068CDFDFB07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3CA4-5C63-4146-AD1B-59C6DE5B19E7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574B-53E2-46DA-BF7C-4060D63FE229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479E-3F10-45D1-B1BE-8AD2A26730FE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21A3-F55D-40D6-A29D-1FE9F40E9E19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7ADC-61F8-4A1F-99AE-0907D269B43E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EA89-89F7-4E03-B0E4-05967EE15B53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7B2-149C-4C22-9301-E28657057A0F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D5CD-BCBA-47CF-92FF-19233524F65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753C-36FA-49CA-9C27-4F592FD89330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72B-2F97-4937-9754-0F353AC85E2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B20F-60C0-4664-ACDA-7EBA7B674A53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B526-E91D-4154-AD79-DEDF585AF9CD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41CE-FC79-4CFE-BB66-E4D8B953C4B8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C2983-AB87-4D24-8FBC-661A6851334C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1C50-510C-4AB9-B73D-2747E0001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Temel Kavramlar 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28237-DE9D-41D8-97E4-C03B68F50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I Ders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6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F981-A5A5-4E06-8507-7CDCA095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Devlet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211D-9DD5-464E-94A3-F87EF7FC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b="1" dirty="0"/>
              <a:t>B. Para </a:t>
            </a:r>
            <a:r>
              <a:rPr lang="en-US" b="1" dirty="0" err="1"/>
              <a:t>Politikası</a:t>
            </a:r>
            <a:endParaRPr lang="en-US" b="1" dirty="0"/>
          </a:p>
          <a:p>
            <a:r>
              <a:rPr lang="en-US" b="1" dirty="0"/>
              <a:t>para </a:t>
            </a:r>
            <a:r>
              <a:rPr lang="en-US" b="1" dirty="0" err="1"/>
              <a:t>politikası</a:t>
            </a:r>
            <a:r>
              <a:rPr lang="en-US" b="1" dirty="0"/>
              <a:t> </a:t>
            </a:r>
            <a:r>
              <a:rPr lang="en-US" dirty="0" err="1"/>
              <a:t>Ekonomideki</a:t>
            </a:r>
            <a:r>
              <a:rPr lang="en-US" dirty="0"/>
              <a:t> para </a:t>
            </a:r>
            <a:r>
              <a:rPr lang="en-US" dirty="0" err="1"/>
              <a:t>miktarını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etmek</a:t>
            </a:r>
            <a:endParaRPr lang="en-US" dirty="0"/>
          </a:p>
          <a:p>
            <a:r>
              <a:rPr lang="en-US" dirty="0" err="1"/>
              <a:t>üzere</a:t>
            </a:r>
            <a:r>
              <a:rPr lang="en-US" dirty="0"/>
              <a:t> Merkez Bankası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araçlardır</a:t>
            </a:r>
            <a:endParaRPr lang="en-US" dirty="0"/>
          </a:p>
          <a:p>
            <a:r>
              <a:rPr lang="en-US" b="1" dirty="0"/>
              <a:t>C. </a:t>
            </a:r>
            <a:r>
              <a:rPr lang="en-US" b="1" dirty="0" err="1"/>
              <a:t>Büyüme</a:t>
            </a:r>
            <a:r>
              <a:rPr lang="en-US" b="1" dirty="0"/>
              <a:t> </a:t>
            </a:r>
            <a:r>
              <a:rPr lang="en-US" b="1" dirty="0" err="1"/>
              <a:t>Politikaları</a:t>
            </a:r>
            <a:endParaRPr lang="en-US" b="1" dirty="0"/>
          </a:p>
          <a:p>
            <a:r>
              <a:rPr lang="en-US" b="1" dirty="0" err="1"/>
              <a:t>arz-yönlü</a:t>
            </a:r>
            <a:r>
              <a:rPr lang="en-US" b="1" dirty="0"/>
              <a:t> </a:t>
            </a:r>
            <a:r>
              <a:rPr lang="en-US" b="1" dirty="0" err="1"/>
              <a:t>politikalar</a:t>
            </a:r>
            <a:r>
              <a:rPr lang="en-US" b="1" dirty="0"/>
              <a:t>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talep yerine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arzı</a:t>
            </a:r>
            <a:endParaRPr lang="en-US" dirty="0"/>
          </a:p>
          <a:p>
            <a:r>
              <a:rPr lang="en-US" dirty="0" err="1"/>
              <a:t>uyarmak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belirlediği</a:t>
            </a:r>
            <a:r>
              <a:rPr lang="en-US" dirty="0"/>
              <a:t> </a:t>
            </a:r>
            <a:r>
              <a:rPr lang="en-US" dirty="0" err="1"/>
              <a:t>politikalardır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2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DC1F-BF94-4305-BDF6-099197EB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Sektörler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12AF-D569-4293-8D41-50C7F8E25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Makroekonomi</a:t>
            </a:r>
            <a:r>
              <a:rPr lang="en-US" dirty="0"/>
              <a:t> dört </a:t>
            </a:r>
            <a:r>
              <a:rPr lang="en-US" dirty="0" err="1"/>
              <a:t>gruba</a:t>
            </a:r>
            <a:r>
              <a:rPr lang="en-US" dirty="0"/>
              <a:t> </a:t>
            </a:r>
            <a:r>
              <a:rPr lang="en-US" dirty="0" err="1"/>
              <a:t>odaklanır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hanehalkları</a:t>
            </a:r>
            <a:r>
              <a:rPr lang="en-US" dirty="0"/>
              <a:t> ve</a:t>
            </a:r>
          </a:p>
          <a:p>
            <a:r>
              <a:rPr lang="en-US" dirty="0"/>
              <a:t>2. </a:t>
            </a:r>
            <a:r>
              <a:rPr lang="en-US" dirty="0" err="1"/>
              <a:t>firmalar</a:t>
            </a:r>
            <a:r>
              <a:rPr lang="en-US" dirty="0"/>
              <a:t> (</a:t>
            </a:r>
            <a:r>
              <a:rPr lang="en-US" dirty="0" err="1"/>
              <a:t>ikisi</a:t>
            </a:r>
            <a:r>
              <a:rPr lang="en-US" dirty="0"/>
              <a:t> </a:t>
            </a:r>
            <a:r>
              <a:rPr lang="en-US" dirty="0" err="1"/>
              <a:t>beraberce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sektörü</a:t>
            </a:r>
            <a:r>
              <a:rPr lang="en-US" dirty="0"/>
              <a:t> </a:t>
            </a:r>
            <a:r>
              <a:rPr lang="en-US" dirty="0" err="1"/>
              <a:t>oluştururlar</a:t>
            </a:r>
            <a:r>
              <a:rPr lang="en-US" dirty="0"/>
              <a:t>),</a:t>
            </a:r>
          </a:p>
          <a:p>
            <a:r>
              <a:rPr lang="en-US" dirty="0"/>
              <a:t>3. </a:t>
            </a:r>
            <a:r>
              <a:rPr lang="en-US" dirty="0" err="1"/>
              <a:t>devlet</a:t>
            </a:r>
            <a:r>
              <a:rPr lang="en-US" dirty="0"/>
              <a:t> (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sektörü</a:t>
            </a:r>
            <a:r>
              <a:rPr lang="en-US" dirty="0"/>
              <a:t>),</a:t>
            </a:r>
          </a:p>
          <a:p>
            <a:r>
              <a:rPr lang="en-US" dirty="0"/>
              <a:t>4.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dünya</a:t>
            </a:r>
            <a:r>
              <a:rPr lang="en-US" dirty="0"/>
              <a:t> (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sektör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974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6578-EEC3-4DEA-8673-32824BEA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E611D-259E-466F-8449-BD30B49C1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782" y="842962"/>
            <a:ext cx="6174436" cy="52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4079-EFAF-4F93-B0FF-BD02E78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Piyasalar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5E8F-C39C-4B8F-8B83-53D83805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Üç</a:t>
            </a:r>
            <a:r>
              <a:rPr lang="en-US" b="1" dirty="0"/>
              <a:t> </a:t>
            </a:r>
            <a:r>
              <a:rPr lang="en-US" b="1" dirty="0" err="1"/>
              <a:t>piyasa</a:t>
            </a:r>
            <a:r>
              <a:rPr lang="en-US" b="1" dirty="0"/>
              <a:t> </a:t>
            </a:r>
            <a:r>
              <a:rPr lang="en-US" b="1" dirty="0" err="1"/>
              <a:t>alanı</a:t>
            </a:r>
            <a:r>
              <a:rPr lang="en-US" b="1" dirty="0"/>
              <a:t> </a:t>
            </a:r>
            <a:r>
              <a:rPr lang="en-US" dirty="0" err="1"/>
              <a:t>hanehalklarının</a:t>
            </a:r>
            <a:r>
              <a:rPr lang="en-US" dirty="0"/>
              <a:t>, </a:t>
            </a:r>
            <a:r>
              <a:rPr lang="en-US" dirty="0" err="1"/>
              <a:t>firmaların</a:t>
            </a:r>
            <a:r>
              <a:rPr lang="en-US" dirty="0"/>
              <a:t>, </a:t>
            </a:r>
            <a:r>
              <a:rPr lang="en-US" dirty="0" err="1"/>
              <a:t>devletin</a:t>
            </a:r>
            <a:r>
              <a:rPr lang="en-US" dirty="0"/>
              <a:t> ve </a:t>
            </a:r>
            <a:r>
              <a:rPr lang="en-US" dirty="0" err="1"/>
              <a:t>dış</a:t>
            </a:r>
            <a:endParaRPr lang="en-US" dirty="0"/>
          </a:p>
          <a:p>
            <a:r>
              <a:rPr lang="en-US" dirty="0" err="1"/>
              <a:t>dünyanın</a:t>
            </a:r>
            <a:r>
              <a:rPr lang="en-US" dirty="0"/>
              <a:t> </a:t>
            </a:r>
            <a:r>
              <a:rPr lang="en-US" dirty="0" err="1"/>
              <a:t>birbiri</a:t>
            </a:r>
            <a:r>
              <a:rPr lang="en-US" dirty="0"/>
              <a:t> ile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ilişkilerine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türlü bir </a:t>
            </a:r>
            <a:r>
              <a:rPr lang="en-US" dirty="0" err="1"/>
              <a:t>bakış</a:t>
            </a:r>
            <a:r>
              <a:rPr lang="en-US" dirty="0"/>
              <a:t> da </a:t>
            </a:r>
            <a:r>
              <a:rPr lang="en-US" dirty="0" err="1"/>
              <a:t>bunların</a:t>
            </a:r>
            <a:endParaRPr lang="en-US" dirty="0"/>
          </a:p>
          <a:p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bulundukları</a:t>
            </a:r>
            <a:r>
              <a:rPr lang="en-US" dirty="0"/>
              <a:t> </a:t>
            </a:r>
            <a:r>
              <a:rPr lang="en-US" dirty="0" err="1"/>
              <a:t>piyasaları</a:t>
            </a:r>
            <a:r>
              <a:rPr lang="en-US" dirty="0"/>
              <a:t> dikkate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yapılabilir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piyasa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şöyle</a:t>
            </a:r>
            <a:r>
              <a:rPr lang="en-US" dirty="0"/>
              <a:t> </a:t>
            </a:r>
            <a:r>
              <a:rPr lang="en-US" dirty="0" err="1"/>
              <a:t>tanımlanabilir</a:t>
            </a:r>
            <a:r>
              <a:rPr lang="en-US" dirty="0"/>
              <a:t>:</a:t>
            </a:r>
          </a:p>
          <a:p>
            <a:r>
              <a:rPr lang="es-ES" dirty="0"/>
              <a:t>1) Mal ve </a:t>
            </a:r>
            <a:r>
              <a:rPr lang="es-ES" dirty="0" err="1"/>
              <a:t>hizmetler</a:t>
            </a:r>
            <a:r>
              <a:rPr lang="es-ES" dirty="0"/>
              <a:t> </a:t>
            </a:r>
            <a:r>
              <a:rPr lang="es-ES" dirty="0" err="1"/>
              <a:t>piyasası</a:t>
            </a:r>
            <a:endParaRPr lang="es-ES" dirty="0"/>
          </a:p>
          <a:p>
            <a:r>
              <a:rPr lang="en-US" dirty="0"/>
              <a:t>2) Emek </a:t>
            </a:r>
            <a:r>
              <a:rPr lang="en-US" dirty="0" err="1"/>
              <a:t>piyasası</a:t>
            </a:r>
            <a:endParaRPr lang="en-US" dirty="0"/>
          </a:p>
          <a:p>
            <a:r>
              <a:rPr lang="en-US" dirty="0"/>
              <a:t>3) Para (</a:t>
            </a:r>
            <a:r>
              <a:rPr lang="en-US" dirty="0" err="1"/>
              <a:t>finans</a:t>
            </a:r>
            <a:r>
              <a:rPr lang="en-US" dirty="0"/>
              <a:t>) </a:t>
            </a:r>
            <a:r>
              <a:rPr lang="en-US" dirty="0" err="1"/>
              <a:t>piyasası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7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CA60-0A67-4A4C-BEE9-D469F7E2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Trendler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CD2D4-240E-413A-8C75-CEF70E50A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770" y="2557463"/>
            <a:ext cx="517646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0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1CEC-ABBB-4331-869F-A99B6376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Makro İktisadi Analizin Temelleri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FC65-0AEE-4D20-A817-0398ECEFF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Makroekonomi</a:t>
            </a:r>
            <a:r>
              <a:rPr lang="en-US" b="1" dirty="0"/>
              <a:t> (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makroiktisat</a:t>
            </a:r>
            <a:r>
              <a:rPr lang="en-US" b="1" dirty="0"/>
              <a:t>) </a:t>
            </a:r>
            <a:r>
              <a:rPr lang="en-US" dirty="0" err="1"/>
              <a:t>Ekonomiye</a:t>
            </a:r>
            <a:r>
              <a:rPr lang="en-US" dirty="0"/>
              <a:t> bir </a:t>
            </a:r>
            <a:r>
              <a:rPr lang="en-US" dirty="0" err="1"/>
              <a:t>bütün</a:t>
            </a:r>
            <a:r>
              <a:rPr lang="en-US" dirty="0"/>
              <a:t> olarak</a:t>
            </a:r>
          </a:p>
          <a:p>
            <a:r>
              <a:rPr lang="en-US" dirty="0" err="1"/>
              <a:t>bakar</a:t>
            </a:r>
            <a:r>
              <a:rPr lang="en-US" dirty="0"/>
              <a:t>.</a:t>
            </a:r>
          </a:p>
          <a:p>
            <a:r>
              <a:rPr lang="it-IT" dirty="0"/>
              <a:t>• Milli gelirin belirleyicileri ile ilgilenir</a:t>
            </a:r>
          </a:p>
          <a:p>
            <a:r>
              <a:rPr lang="en-US" dirty="0"/>
              <a:t>• </a:t>
            </a:r>
            <a:r>
              <a:rPr lang="en-US" dirty="0" err="1"/>
              <a:t>Toplulaştırılmış</a:t>
            </a:r>
            <a:r>
              <a:rPr lang="en-US" dirty="0"/>
              <a:t> </a:t>
            </a:r>
            <a:r>
              <a:rPr lang="en-US" dirty="0" err="1"/>
              <a:t>miktarlarla</a:t>
            </a:r>
            <a:r>
              <a:rPr lang="en-US" dirty="0"/>
              <a:t> </a:t>
            </a:r>
            <a:r>
              <a:rPr lang="en-US" dirty="0" err="1"/>
              <a:t>ilgilenir</a:t>
            </a:r>
            <a:r>
              <a:rPr lang="en-US" dirty="0"/>
              <a:t>, 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tüketim</a:t>
            </a:r>
          </a:p>
          <a:p>
            <a:r>
              <a:rPr lang="en-US" dirty="0"/>
              <a:t>ve </a:t>
            </a:r>
            <a:r>
              <a:rPr lang="en-US" dirty="0" err="1"/>
              <a:t>yatırım</a:t>
            </a:r>
            <a:r>
              <a:rPr lang="en-US" dirty="0"/>
              <a:t> gibi.</a:t>
            </a:r>
          </a:p>
          <a:p>
            <a:r>
              <a:rPr lang="en-US" dirty="0"/>
              <a:t>• Bir tek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fiyatı</a:t>
            </a:r>
            <a:r>
              <a:rPr lang="en-US" dirty="0"/>
              <a:t> yerine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ile </a:t>
            </a:r>
            <a:r>
              <a:rPr lang="en-US" dirty="0" err="1"/>
              <a:t>ilgilenir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608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1050-F372-4C3A-B66B-4D133C54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Başlangıç...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9283-69A7-4028-ACBD-F4FCBC10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Büyük </a:t>
            </a:r>
            <a:r>
              <a:rPr lang="en-US" b="1" dirty="0" err="1"/>
              <a:t>Buhran</a:t>
            </a:r>
            <a:r>
              <a:rPr lang="en-US" b="1" dirty="0"/>
              <a:t> </a:t>
            </a:r>
            <a:r>
              <a:rPr lang="en-US" dirty="0"/>
              <a:t>1929’da </a:t>
            </a:r>
            <a:r>
              <a:rPr lang="en-US" dirty="0" err="1"/>
              <a:t>ABD’de</a:t>
            </a:r>
            <a:r>
              <a:rPr lang="en-US" dirty="0"/>
              <a:t> </a:t>
            </a:r>
            <a:r>
              <a:rPr lang="en-US" dirty="0" err="1"/>
              <a:t>başlayıp</a:t>
            </a:r>
            <a:r>
              <a:rPr lang="en-US" dirty="0"/>
              <a:t> </a:t>
            </a:r>
            <a:r>
              <a:rPr lang="en-US" dirty="0" err="1"/>
              <a:t>dünyaya</a:t>
            </a:r>
            <a:r>
              <a:rPr lang="en-US" dirty="0"/>
              <a:t> </a:t>
            </a:r>
            <a:r>
              <a:rPr lang="en-US" dirty="0" err="1"/>
              <a:t>yayılan</a:t>
            </a:r>
            <a:r>
              <a:rPr lang="en-US" dirty="0"/>
              <a:t> ve</a:t>
            </a:r>
          </a:p>
          <a:p>
            <a:r>
              <a:rPr lang="en-US" dirty="0"/>
              <a:t>1930’lar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süren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daralma</a:t>
            </a:r>
            <a:r>
              <a:rPr lang="en-US" dirty="0"/>
              <a:t> ve </a:t>
            </a:r>
            <a:r>
              <a:rPr lang="en-US" dirty="0" err="1"/>
              <a:t>yüksek</a:t>
            </a:r>
            <a:r>
              <a:rPr lang="en-US" dirty="0"/>
              <a:t> işsizlik</a:t>
            </a:r>
          </a:p>
          <a:p>
            <a:r>
              <a:rPr lang="en-US" dirty="0" err="1"/>
              <a:t>dönemi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59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F930-0FC0-4BEF-92F5-F5CEA866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805F-7523-4D22-B4FE-0AEDE3105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Klasik </a:t>
            </a:r>
            <a:r>
              <a:rPr lang="en-US" b="1" dirty="0" err="1"/>
              <a:t>Modeller</a:t>
            </a:r>
            <a:endParaRPr lang="en-US" b="1" dirty="0"/>
          </a:p>
          <a:p>
            <a:r>
              <a:rPr lang="en-US" dirty="0"/>
              <a:t>• Klasik </a:t>
            </a:r>
            <a:r>
              <a:rPr lang="en-US" dirty="0" err="1"/>
              <a:t>ekonomistler</a:t>
            </a:r>
            <a:r>
              <a:rPr lang="en-US" dirty="0"/>
              <a:t> </a:t>
            </a:r>
            <a:r>
              <a:rPr lang="en-US" dirty="0" err="1"/>
              <a:t>ekonominin</a:t>
            </a:r>
            <a:r>
              <a:rPr lang="en-US" dirty="0"/>
              <a:t> </a:t>
            </a:r>
            <a:r>
              <a:rPr lang="en-US" dirty="0" err="1"/>
              <a:t>tümünü</a:t>
            </a:r>
            <a:r>
              <a:rPr lang="en-US" dirty="0"/>
              <a:t> </a:t>
            </a:r>
            <a:r>
              <a:rPr lang="en-US" dirty="0" err="1"/>
              <a:t>ilgilendiren</a:t>
            </a:r>
            <a:r>
              <a:rPr lang="en-US" dirty="0"/>
              <a:t> </a:t>
            </a:r>
            <a:r>
              <a:rPr lang="en-US" dirty="0" err="1"/>
              <a:t>konular</a:t>
            </a:r>
            <a:endParaRPr lang="en-US" dirty="0"/>
          </a:p>
          <a:p>
            <a:r>
              <a:rPr lang="en-US" dirty="0"/>
              <a:t>için </a:t>
            </a:r>
            <a:r>
              <a:rPr lang="en-US" dirty="0" err="1"/>
              <a:t>mikroekonomik</a:t>
            </a:r>
            <a:r>
              <a:rPr lang="en-US" dirty="0"/>
              <a:t> </a:t>
            </a:r>
            <a:r>
              <a:rPr lang="en-US" dirty="0" err="1"/>
              <a:t>modeller</a:t>
            </a:r>
            <a:r>
              <a:rPr lang="en-US" dirty="0"/>
              <a:t> </a:t>
            </a:r>
            <a:r>
              <a:rPr lang="en-US" dirty="0" err="1"/>
              <a:t>kullandılar</a:t>
            </a:r>
            <a:r>
              <a:rPr lang="en-US" dirty="0"/>
              <a:t>.</a:t>
            </a:r>
          </a:p>
          <a:p>
            <a:r>
              <a:rPr lang="en-US" dirty="0"/>
              <a:t>• Büyük </a:t>
            </a:r>
            <a:r>
              <a:rPr lang="en-US" dirty="0" err="1"/>
              <a:t>Buhran</a:t>
            </a:r>
            <a:r>
              <a:rPr lang="en-US" dirty="0"/>
              <a:t> </a:t>
            </a:r>
            <a:r>
              <a:rPr lang="en-US" dirty="0" err="1"/>
              <a:t>döneminde</a:t>
            </a:r>
            <a:r>
              <a:rPr lang="en-US" dirty="0"/>
              <a:t> </a:t>
            </a:r>
            <a:r>
              <a:rPr lang="en-US" dirty="0" err="1"/>
              <a:t>karşılaşılan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süren</a:t>
            </a:r>
            <a:r>
              <a:rPr lang="en-US" dirty="0"/>
              <a:t> ve </a:t>
            </a:r>
            <a:r>
              <a:rPr lang="en-US" dirty="0" err="1"/>
              <a:t>derin</a:t>
            </a:r>
            <a:endParaRPr lang="en-US" dirty="0"/>
          </a:p>
          <a:p>
            <a:r>
              <a:rPr lang="en-US" dirty="0" err="1"/>
              <a:t>seyreden</a:t>
            </a:r>
            <a:r>
              <a:rPr lang="en-US" dirty="0"/>
              <a:t> </a:t>
            </a:r>
            <a:r>
              <a:rPr lang="en-US" dirty="0" err="1"/>
              <a:t>işsizliği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klasik </a:t>
            </a:r>
            <a:r>
              <a:rPr lang="en-US" dirty="0" err="1"/>
              <a:t>modeller</a:t>
            </a:r>
            <a:r>
              <a:rPr lang="en-US" dirty="0"/>
              <a:t> </a:t>
            </a:r>
            <a:r>
              <a:rPr lang="en-US" dirty="0" err="1"/>
              <a:t>açıklayamadılar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651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C266-0AD5-4ACF-B57C-693F1E6B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94471-A289-470A-8887-782AA4D34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Keynezyen</a:t>
            </a:r>
            <a:r>
              <a:rPr lang="en-US" b="1" dirty="0"/>
              <a:t> </a:t>
            </a:r>
            <a:r>
              <a:rPr lang="en-US" b="1" dirty="0" err="1"/>
              <a:t>Devrim</a:t>
            </a:r>
            <a:endParaRPr lang="en-US" b="1" dirty="0"/>
          </a:p>
          <a:p>
            <a:r>
              <a:rPr lang="en-US" dirty="0"/>
              <a:t>• 1936 </a:t>
            </a:r>
            <a:r>
              <a:rPr lang="en-US" dirty="0" err="1"/>
              <a:t>yılında</a:t>
            </a:r>
            <a:r>
              <a:rPr lang="en-US" dirty="0"/>
              <a:t>, John Maynard Keynes </a:t>
            </a:r>
            <a:r>
              <a:rPr lang="en-US" i="1" dirty="0" err="1"/>
              <a:t>İstihdam</a:t>
            </a:r>
            <a:r>
              <a:rPr lang="en-US" i="1" dirty="0"/>
              <a:t>, </a:t>
            </a:r>
            <a:r>
              <a:rPr lang="en-US" i="1" dirty="0" err="1"/>
              <a:t>Faiz</a:t>
            </a:r>
            <a:r>
              <a:rPr lang="en-US" i="1" dirty="0"/>
              <a:t> ve Para</a:t>
            </a:r>
          </a:p>
          <a:p>
            <a:r>
              <a:rPr lang="en-US" i="1" dirty="0" err="1"/>
              <a:t>Genel</a:t>
            </a:r>
            <a:r>
              <a:rPr lang="en-US" i="1" dirty="0"/>
              <a:t> </a:t>
            </a:r>
            <a:r>
              <a:rPr lang="en-US" i="1" dirty="0" err="1"/>
              <a:t>Teorisi</a:t>
            </a:r>
            <a:r>
              <a:rPr lang="en-US" i="1" dirty="0"/>
              <a:t> </a:t>
            </a:r>
            <a:r>
              <a:rPr lang="en-US" dirty="0"/>
              <a:t>(The General Theory of Employment, Interest,</a:t>
            </a:r>
          </a:p>
          <a:p>
            <a:r>
              <a:rPr lang="en-US" dirty="0"/>
              <a:t>and Money) </a:t>
            </a:r>
            <a:r>
              <a:rPr lang="en-US" dirty="0" err="1"/>
              <a:t>isimli</a:t>
            </a:r>
            <a:r>
              <a:rPr lang="en-US" dirty="0"/>
              <a:t> </a:t>
            </a:r>
            <a:r>
              <a:rPr lang="en-US" dirty="0" err="1"/>
              <a:t>kitabını</a:t>
            </a:r>
            <a:r>
              <a:rPr lang="en-US" dirty="0"/>
              <a:t> </a:t>
            </a:r>
            <a:r>
              <a:rPr lang="en-US" dirty="0" err="1"/>
              <a:t>yayınladı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Makroekonomi’nin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alanının</a:t>
            </a:r>
            <a:r>
              <a:rPr lang="en-US" dirty="0"/>
              <a:t> </a:t>
            </a:r>
            <a:r>
              <a:rPr lang="en-US" dirty="0" err="1"/>
              <a:t>kökleri</a:t>
            </a:r>
            <a:r>
              <a:rPr lang="en-US" dirty="0"/>
              <a:t> </a:t>
            </a:r>
            <a:r>
              <a:rPr lang="en-US" dirty="0" err="1"/>
              <a:t>Keynes’in</a:t>
            </a:r>
            <a:endParaRPr lang="en-US" dirty="0"/>
          </a:p>
          <a:p>
            <a:r>
              <a:rPr lang="en-US" dirty="0" err="1"/>
              <a:t>çalışmalarına</a:t>
            </a:r>
            <a:r>
              <a:rPr lang="en-US" dirty="0"/>
              <a:t> </a:t>
            </a:r>
            <a:r>
              <a:rPr lang="en-US" dirty="0" err="1"/>
              <a:t>uzanır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46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7F6F-DE1D-4665-97AF-7D24A115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9EA3B-D65B-4925-863D-CB53125A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</a:t>
            </a:r>
            <a:r>
              <a:rPr lang="en-US" b="1" dirty="0" err="1"/>
              <a:t>Enflasyon</a:t>
            </a:r>
            <a:endParaRPr lang="en-US" b="1" dirty="0"/>
          </a:p>
          <a:p>
            <a:r>
              <a:rPr lang="en-US" b="1" dirty="0" err="1"/>
              <a:t>enflasyon</a:t>
            </a:r>
            <a:r>
              <a:rPr lang="en-US" b="1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artış</a:t>
            </a:r>
            <a:endParaRPr lang="en-US" dirty="0"/>
          </a:p>
          <a:p>
            <a:r>
              <a:rPr lang="en-US" b="1" dirty="0" err="1"/>
              <a:t>hiperenflasyon</a:t>
            </a:r>
            <a:r>
              <a:rPr lang="en-US" b="1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çok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fiyat</a:t>
            </a:r>
            <a:endParaRPr lang="en-US" dirty="0"/>
          </a:p>
          <a:p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  <a:p>
            <a:r>
              <a:rPr lang="en-US" b="1" dirty="0" err="1"/>
              <a:t>deflasyon</a:t>
            </a:r>
            <a:r>
              <a:rPr lang="en-US" b="1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düzeyinin</a:t>
            </a:r>
            <a:r>
              <a:rPr lang="en-US" dirty="0"/>
              <a:t> </a:t>
            </a:r>
            <a:r>
              <a:rPr lang="en-US" dirty="0" err="1"/>
              <a:t>düşmesi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94B0-1B76-4EDC-B94B-7518E64A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55F1B-E26B-4EF5-BED9-14025EC1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/>
              <a:t>B.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Büyümesi</a:t>
            </a:r>
            <a:endParaRPr lang="en-US" dirty="0"/>
          </a:p>
          <a:p>
            <a:r>
              <a:rPr lang="en-US" dirty="0"/>
              <a:t>iş </a:t>
            </a:r>
            <a:r>
              <a:rPr lang="en-US" dirty="0" err="1"/>
              <a:t>çevrimi</a:t>
            </a:r>
            <a:r>
              <a:rPr lang="en-US" dirty="0"/>
              <a:t> (</a:t>
            </a:r>
            <a:r>
              <a:rPr lang="en-US" dirty="0" err="1"/>
              <a:t>konjonktür</a:t>
            </a:r>
            <a:r>
              <a:rPr lang="en-US" dirty="0"/>
              <a:t> </a:t>
            </a:r>
            <a:r>
              <a:rPr lang="en-US" dirty="0" err="1"/>
              <a:t>devri</a:t>
            </a:r>
            <a:r>
              <a:rPr lang="en-US" dirty="0"/>
              <a:t>)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kısa</a:t>
            </a:r>
            <a:endParaRPr lang="en-US" dirty="0"/>
          </a:p>
          <a:p>
            <a:r>
              <a:rPr lang="en-US" dirty="0" err="1"/>
              <a:t>soluklu</a:t>
            </a:r>
            <a:r>
              <a:rPr lang="en-US" dirty="0"/>
              <a:t> </a:t>
            </a:r>
            <a:r>
              <a:rPr lang="en-US" dirty="0" err="1"/>
              <a:t>iniş</a:t>
            </a:r>
            <a:r>
              <a:rPr lang="en-US" dirty="0"/>
              <a:t> ve </a:t>
            </a:r>
            <a:r>
              <a:rPr lang="en-US" dirty="0" err="1"/>
              <a:t>çıkışlar</a:t>
            </a:r>
            <a:endParaRPr lang="en-US" dirty="0"/>
          </a:p>
          <a:p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bir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mal ve</a:t>
            </a:r>
          </a:p>
          <a:p>
            <a:r>
              <a:rPr lang="en-US" dirty="0" err="1"/>
              <a:t>hizmetlerin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miktarı</a:t>
            </a:r>
            <a:endParaRPr lang="en-US" dirty="0"/>
          </a:p>
          <a:p>
            <a:r>
              <a:rPr lang="en-US" dirty="0" err="1"/>
              <a:t>resesyon</a:t>
            </a:r>
            <a:r>
              <a:rPr lang="en-US" dirty="0"/>
              <a:t> (</a:t>
            </a:r>
            <a:r>
              <a:rPr lang="en-US" dirty="0" err="1"/>
              <a:t>durgunluk</a:t>
            </a:r>
            <a:r>
              <a:rPr lang="en-US" dirty="0"/>
              <a:t>)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çıktının</a:t>
            </a:r>
            <a:r>
              <a:rPr lang="en-US" dirty="0"/>
              <a:t> </a:t>
            </a:r>
            <a:r>
              <a:rPr lang="en-US" dirty="0" err="1"/>
              <a:t>düştüğü</a:t>
            </a:r>
            <a:r>
              <a:rPr lang="en-US" dirty="0"/>
              <a:t> </a:t>
            </a:r>
            <a:r>
              <a:rPr lang="en-US" dirty="0" err="1"/>
              <a:t>dönemler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Genel</a:t>
            </a:r>
            <a:r>
              <a:rPr lang="en-US" dirty="0"/>
              <a:t> olarak,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çıktının</a:t>
            </a:r>
            <a:r>
              <a:rPr lang="en-US" dirty="0"/>
              <a:t> </a:t>
            </a:r>
            <a:r>
              <a:rPr lang="en-US" dirty="0" err="1"/>
              <a:t>düştüğü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az iki </a:t>
            </a:r>
            <a:r>
              <a:rPr lang="en-US" dirty="0" err="1"/>
              <a:t>ardışık</a:t>
            </a:r>
            <a:r>
              <a:rPr lang="en-US" dirty="0"/>
              <a:t> 4-</a:t>
            </a:r>
          </a:p>
          <a:p>
            <a:r>
              <a:rPr lang="en-US" dirty="0" err="1"/>
              <a:t>aylık</a:t>
            </a:r>
            <a:r>
              <a:rPr lang="en-US" dirty="0"/>
              <a:t> </a:t>
            </a:r>
            <a:r>
              <a:rPr lang="en-US" dirty="0" err="1"/>
              <a:t>dönemi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dönem</a:t>
            </a:r>
            <a:endParaRPr lang="en-US" dirty="0"/>
          </a:p>
          <a:p>
            <a:r>
              <a:rPr lang="en-US" dirty="0" err="1"/>
              <a:t>depresyon</a:t>
            </a:r>
            <a:r>
              <a:rPr lang="en-US" dirty="0"/>
              <a:t> </a:t>
            </a:r>
            <a:r>
              <a:rPr lang="en-US" dirty="0" err="1"/>
              <a:t>uzayan</a:t>
            </a:r>
            <a:r>
              <a:rPr lang="en-US" dirty="0"/>
              <a:t> ve </a:t>
            </a:r>
            <a:r>
              <a:rPr lang="en-US" dirty="0" err="1"/>
              <a:t>derin</a:t>
            </a:r>
            <a:r>
              <a:rPr lang="en-US" dirty="0"/>
              <a:t>, sert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resesyon</a:t>
            </a:r>
            <a:r>
              <a:rPr lang="en-US" dirty="0"/>
              <a:t> (</a:t>
            </a:r>
            <a:r>
              <a:rPr lang="en-US" dirty="0" err="1"/>
              <a:t>durgunluk</a:t>
            </a:r>
            <a:r>
              <a:rPr lang="en-US" dirty="0"/>
              <a:t>)</a:t>
            </a:r>
          </a:p>
          <a:p>
            <a:r>
              <a:rPr lang="en-US" dirty="0" err="1"/>
              <a:t>dönemi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1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E4C3-B48C-4DD1-AA7B-234F8313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F81C-0BA9-4B14-B78C-CB161291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İşsizlik</a:t>
            </a:r>
          </a:p>
          <a:p>
            <a:r>
              <a:rPr lang="en-US" b="1" dirty="0"/>
              <a:t>işsizlik </a:t>
            </a:r>
            <a:r>
              <a:rPr lang="en-US" b="1" dirty="0" err="1"/>
              <a:t>oranı</a:t>
            </a:r>
            <a:r>
              <a:rPr lang="en-US" b="1" dirty="0"/>
              <a:t> </a:t>
            </a:r>
            <a:r>
              <a:rPr lang="en-US" dirty="0" err="1"/>
              <a:t>işsizlerin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işgücü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yüzde </a:t>
            </a:r>
            <a:r>
              <a:rPr lang="en-US" dirty="0" err="1"/>
              <a:t>oranı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5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F981-A5A5-4E06-8507-7CDCA095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Devlet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211D-9DD5-464E-94A3-F87EF7FC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makroekonomiyi</a:t>
            </a:r>
            <a:r>
              <a:rPr lang="en-US" dirty="0"/>
              <a:t> </a:t>
            </a:r>
            <a:r>
              <a:rPr lang="en-US" dirty="0" err="1"/>
              <a:t>etkilemek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kullandığı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çeşit</a:t>
            </a:r>
            <a:endParaRPr lang="en-US" dirty="0"/>
          </a:p>
          <a:p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:</a:t>
            </a:r>
          </a:p>
          <a:p>
            <a:r>
              <a:rPr lang="en-US" dirty="0"/>
              <a:t>a)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endParaRPr lang="en-US" dirty="0"/>
          </a:p>
          <a:p>
            <a:r>
              <a:rPr lang="en-US" dirty="0"/>
              <a:t>b) Para </a:t>
            </a:r>
            <a:r>
              <a:rPr lang="en-US" dirty="0" err="1"/>
              <a:t>Politikası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err="1"/>
              <a:t>Büyüme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arz-yönlü</a:t>
            </a:r>
            <a:r>
              <a:rPr lang="en-US" dirty="0"/>
              <a:t> </a:t>
            </a:r>
            <a:r>
              <a:rPr lang="en-US" dirty="0" err="1"/>
              <a:t>politikalar</a:t>
            </a:r>
            <a:endParaRPr lang="en-US" dirty="0"/>
          </a:p>
          <a:p>
            <a:r>
              <a:rPr lang="en-US" b="1" dirty="0"/>
              <a:t>A. </a:t>
            </a:r>
            <a:r>
              <a:rPr lang="en-US" b="1" dirty="0" err="1"/>
              <a:t>Maliye</a:t>
            </a:r>
            <a:r>
              <a:rPr lang="en-US" b="1" dirty="0"/>
              <a:t> </a:t>
            </a:r>
            <a:r>
              <a:rPr lang="en-US" b="1" dirty="0" err="1"/>
              <a:t>Politikası</a:t>
            </a:r>
            <a:endParaRPr lang="en-US" b="1" dirty="0"/>
          </a:p>
          <a:p>
            <a:r>
              <a:rPr lang="en-US" b="1" dirty="0" err="1"/>
              <a:t>maliye</a:t>
            </a:r>
            <a:r>
              <a:rPr lang="en-US" b="1" dirty="0"/>
              <a:t> </a:t>
            </a:r>
            <a:r>
              <a:rPr lang="en-US" b="1" dirty="0" err="1"/>
              <a:t>politikası</a:t>
            </a:r>
            <a:r>
              <a:rPr lang="en-US" b="1" dirty="0"/>
              <a:t> </a:t>
            </a:r>
            <a:r>
              <a:rPr lang="en-US" dirty="0"/>
              <a:t>Vergi ve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harcamaları</a:t>
            </a:r>
            <a:r>
              <a:rPr lang="en-US" dirty="0"/>
              <a:t> ile </a:t>
            </a:r>
            <a:r>
              <a:rPr lang="en-US" dirty="0" err="1"/>
              <a:t>yapılan</a:t>
            </a:r>
            <a:r>
              <a:rPr lang="tr-TR" dirty="0"/>
              <a:t>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politikalarıdır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62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36</TotalTime>
  <Words>430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Temel Kavramlar I</vt:lpstr>
      <vt:lpstr>Makro İktisadi Analizin Temelleri</vt:lpstr>
      <vt:lpstr>Başlangıç...</vt:lpstr>
      <vt:lpstr>PowerPoint Presentation</vt:lpstr>
      <vt:lpstr>PowerPoint Presentation</vt:lpstr>
      <vt:lpstr>Konular</vt:lpstr>
      <vt:lpstr>PowerPoint Presentation</vt:lpstr>
      <vt:lpstr>PowerPoint Presentation</vt:lpstr>
      <vt:lpstr>Devlet</vt:lpstr>
      <vt:lpstr>Devlet</vt:lpstr>
      <vt:lpstr>Sektörler</vt:lpstr>
      <vt:lpstr>PowerPoint Presentation</vt:lpstr>
      <vt:lpstr>Piyasalar</vt:lpstr>
      <vt:lpstr>Trendler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Kavramlar I</dc:title>
  <dc:creator>Umut Öneş</dc:creator>
  <cp:lastModifiedBy>Umut Öneş</cp:lastModifiedBy>
  <cp:revision>2</cp:revision>
  <dcterms:created xsi:type="dcterms:W3CDTF">2020-01-23T10:35:23Z</dcterms:created>
  <dcterms:modified xsi:type="dcterms:W3CDTF">2020-01-23T11:11:25Z</dcterms:modified>
</cp:coreProperties>
</file>