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28" r:id="rId3"/>
    <p:sldId id="329" r:id="rId4"/>
    <p:sldId id="330" r:id="rId5"/>
    <p:sldId id="331" r:id="rId6"/>
    <p:sldId id="332" r:id="rId7"/>
    <p:sldId id="333" r:id="rId8"/>
    <p:sldId id="334" r:id="rId9"/>
    <p:sldId id="335" r:id="rId10"/>
    <p:sldId id="33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55" d="100"/>
          <a:sy n="55" d="100"/>
        </p:scale>
        <p:origin x="78"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CA430C0A-5464-4FE4-84EB-FF9C94016DF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5024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9F9C37B-1D36-470B-8223-D6C91242EC14}"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863441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67C6F52A-A82B-47A2-A83A-8C4C91F2D59F}"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263962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070A7B3-6521-4DCA-87E5-044747A908C1}"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spTree>
    <p:extLst>
      <p:ext uri="{BB962C8B-B14F-4D97-AF65-F5344CB8AC3E}">
        <p14:creationId xmlns:p14="http://schemas.microsoft.com/office/powerpoint/2010/main" val="202533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60C6404-AD6E-4860-8E75-697CA40B95DA}" type="datetimeFigureOut">
              <a:rPr lang="en-US" smtClean="0"/>
              <a:t>7/9/2018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30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B134690-1557-4C89-A502-4959FE7FAD70}"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72870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4F7D4976-E339-4826-83B7-FBD03F55ECF8}" type="datetimeFigureOut">
              <a:rPr lang="en-US" smtClean="0"/>
              <a:t>7/9/2018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4148346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E1037C31-9E7A-4F99-8774-A0E530DE1A42}" type="datetimeFigureOut">
              <a:rPr lang="en-US" smtClean="0"/>
              <a:t>7/9/2018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938647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278504F-A551-4DE0-9316-4DCD1D8CC752}" type="datetimeFigureOut">
              <a:rPr lang="en-US" smtClean="0"/>
              <a:t>7/9/2018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395624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1BE4249-C0D0-4B06-8692-E8BB871AF643}" type="datetimeFigureOut">
              <a:rPr lang="en-US" smtClean="0"/>
              <a:t>7/9/2018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A7A6979-0714-4377-B894-6BE4C2D6E202}" type="slidenum">
              <a:rPr lang="en-US" smtClean="0"/>
              <a:t>‹#›</a:t>
            </a:fld>
            <a:endParaRPr lang="en-US"/>
          </a:p>
        </p:txBody>
      </p:sp>
    </p:spTree>
    <p:extLst>
      <p:ext uri="{BB962C8B-B14F-4D97-AF65-F5344CB8AC3E}">
        <p14:creationId xmlns:p14="http://schemas.microsoft.com/office/powerpoint/2010/main" val="3780400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2B0DB6-F5C7-45FB-8CF3-31B45F9C2DAC}" type="datetimeFigureOut">
              <a:rPr lang="en-US" smtClean="0"/>
              <a:t>7/9/2018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a:p>
        </p:txBody>
      </p:sp>
    </p:spTree>
    <p:extLst>
      <p:ext uri="{BB962C8B-B14F-4D97-AF65-F5344CB8AC3E}">
        <p14:creationId xmlns:p14="http://schemas.microsoft.com/office/powerpoint/2010/main" val="1066151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160EA64-D806-43AC-9DF2-F8C432F32B4C}" type="datetimeFigureOut">
              <a:rPr lang="en-US" smtClean="0"/>
              <a:t>7/9/2018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A7A6979-0714-4377-B894-6BE4C2D6E202}"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633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7. HAFTA</a:t>
            </a:r>
          </a:p>
        </p:txBody>
      </p:sp>
      <p:sp>
        <p:nvSpPr>
          <p:cNvPr id="3" name="İçerik Yer Tutucusu 2"/>
          <p:cNvSpPr>
            <a:spLocks noGrp="1"/>
          </p:cNvSpPr>
          <p:nvPr>
            <p:ph idx="1"/>
          </p:nvPr>
        </p:nvSpPr>
        <p:spPr/>
        <p:txBody>
          <a:bodyPr>
            <a:normAutofit lnSpcReduction="10000"/>
          </a:bodyPr>
          <a:lstStyle/>
          <a:p>
            <a:r>
              <a:rPr lang="tr-TR" sz="4000" u="sng"/>
              <a:t>Temel Kavramlar </a:t>
            </a:r>
          </a:p>
          <a:p>
            <a:r>
              <a:rPr lang="tr-TR" sz="2400"/>
              <a:t>Yasa</a:t>
            </a:r>
          </a:p>
          <a:p>
            <a:r>
              <a:rPr lang="tr-TR" sz="2400"/>
              <a:t>Nesnellik</a:t>
            </a:r>
          </a:p>
          <a:p>
            <a:r>
              <a:rPr lang="tr-TR" sz="2400"/>
              <a:t>Açıklama</a:t>
            </a:r>
          </a:p>
          <a:p>
            <a:r>
              <a:rPr lang="tr-TR" sz="2400"/>
              <a:t>Öngörü</a:t>
            </a:r>
          </a:p>
          <a:p>
            <a:r>
              <a:rPr lang="tr-TR" sz="2400"/>
              <a:t>Bilgi</a:t>
            </a:r>
          </a:p>
          <a:p>
            <a:r>
              <a:rPr lang="tr-TR" sz="2400"/>
              <a:t>Doğruluk</a:t>
            </a:r>
          </a:p>
          <a:p>
            <a:r>
              <a:rPr lang="tr-TR" sz="2400"/>
              <a:t>Değer</a:t>
            </a:r>
          </a:p>
          <a:p>
            <a:endParaRPr lang="tr-TR" sz="2400"/>
          </a:p>
          <a:p>
            <a:endParaRPr lang="tr-TR"/>
          </a:p>
        </p:txBody>
      </p:sp>
    </p:spTree>
    <p:extLst>
      <p:ext uri="{BB962C8B-B14F-4D97-AF65-F5344CB8AC3E}">
        <p14:creationId xmlns:p14="http://schemas.microsoft.com/office/powerpoint/2010/main" val="2356488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DEĞER</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sz="2400"/>
              <a:t>Felsefi düşüncenin bilimden farklı olan en önemli başka bir özelliği bilimin yalnızca olgularla ilgilenmesine karşılık felsefenin olguların yanında aynı zamanda değerler, anlamlar ve idealler ve erekler diye adlandırılan bir varlık türünü veya bunları içine alan bir varlık alanını kendisine konu etmesidir. </a:t>
            </a:r>
          </a:p>
          <a:p>
            <a:pPr>
              <a:buFont typeface="Arial" panose="020B0604020202020204" pitchFamily="34" charset="0"/>
              <a:buChar char="•"/>
            </a:pPr>
            <a:r>
              <a:rPr lang="tr-TR" sz="2400"/>
              <a:t>İnsan gerçekliğin karşısında salt seyirci olarak durmaz. Yalnız seyretmekle kalmaz, değerlendirir de; bu gerçekliği güzel ya da çirkin, iyi ya da kötü, acı ya da tatlı bulur. Yaşamımız genellikle değerlendirmeyle, değerlerle belirlenir. İnsan nesnelerin, iyi, yararlı, güzel oluşlarını değerlendirmek durumundadır. Kısacası insan varlık yapısının manevi dünyasının anlaşılmasında, kavranılmasında ve açıklanmasında değerlerin önemi söz konusudur.  </a:t>
            </a:r>
          </a:p>
          <a:p>
            <a:r>
              <a:rPr lang="tr-TR"/>
              <a:t> </a:t>
            </a:r>
          </a:p>
          <a:p>
            <a:endParaRPr lang="tr-TR"/>
          </a:p>
        </p:txBody>
      </p:sp>
    </p:spTree>
    <p:extLst>
      <p:ext uri="{BB962C8B-B14F-4D97-AF65-F5344CB8AC3E}">
        <p14:creationId xmlns:p14="http://schemas.microsoft.com/office/powerpoint/2010/main" val="337213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YASA</a:t>
            </a:r>
          </a:p>
        </p:txBody>
      </p:sp>
      <p:sp>
        <p:nvSpPr>
          <p:cNvPr id="3" name="İçerik Yer Tutucusu 2"/>
          <p:cNvSpPr>
            <a:spLocks noGrp="1"/>
          </p:cNvSpPr>
          <p:nvPr>
            <p:ph idx="1"/>
          </p:nvPr>
        </p:nvSpPr>
        <p:spPr/>
        <p:txBody>
          <a:bodyPr/>
          <a:lstStyle/>
          <a:p>
            <a:r>
              <a:rPr lang="tr-TR" sz="2400" b="1"/>
              <a:t>Bilimsel Yasa</a:t>
            </a:r>
            <a:r>
              <a:rPr lang="tr-TR" sz="2400"/>
              <a:t> – Bilimsel araştırma yöntemleriyle tespit edilmiş olaylar arasındaki değişmez ilişkiler sistemidir. Tekrarlanan gözlem ve deneylerle, aynı şartlarda aynı sonuçları verdiği kesin olarak belirlenen, akla ve mantığa uygun, genel kanıya göre kabul görmüş, değişmez nitelik kazanmış, yanlışlanma olasılığı olmayan gerçek bilgiye yasa denir. Yasalar değişmezlik ilkesine sahiptir. En gerçek değişmezlerdir. Bilimsel yasa kesin olarak ispatlanmış bilimsel teorilere denir. </a:t>
            </a:r>
          </a:p>
          <a:p>
            <a:r>
              <a:rPr lang="tr-TR" sz="2400"/>
              <a:t> </a:t>
            </a:r>
          </a:p>
          <a:p>
            <a:r>
              <a:rPr lang="tr-TR" sz="2400" b="1"/>
              <a:t>Bilimsel Yasanın Özellikleri – </a:t>
            </a:r>
            <a:r>
              <a:rPr lang="tr-TR" sz="2400"/>
              <a:t>Kaçınılmaz, tümel (evrensel), basit, sarsılmaz (determinist) ve matematik dille ifade edilebilir ilişkilerdir. </a:t>
            </a:r>
          </a:p>
          <a:p>
            <a:endParaRPr lang="tr-TR"/>
          </a:p>
        </p:txBody>
      </p:sp>
    </p:spTree>
    <p:extLst>
      <p:ext uri="{BB962C8B-B14F-4D97-AF65-F5344CB8AC3E}">
        <p14:creationId xmlns:p14="http://schemas.microsoft.com/office/powerpoint/2010/main" val="217991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YASA </a:t>
            </a:r>
          </a:p>
        </p:txBody>
      </p:sp>
      <p:sp>
        <p:nvSpPr>
          <p:cNvPr id="3" name="İçerik Yer Tutucusu 2"/>
          <p:cNvSpPr>
            <a:spLocks noGrp="1"/>
          </p:cNvSpPr>
          <p:nvPr>
            <p:ph idx="1"/>
          </p:nvPr>
        </p:nvSpPr>
        <p:spPr/>
        <p:txBody>
          <a:bodyPr>
            <a:normAutofit fontScale="92500" lnSpcReduction="10000"/>
          </a:bodyPr>
          <a:lstStyle/>
          <a:p>
            <a:r>
              <a:rPr lang="tr-TR" b="1"/>
              <a:t>Hipotez</a:t>
            </a:r>
            <a:r>
              <a:rPr lang="tr-TR"/>
              <a:t> – Bir problem ile ilgili geçici çözüm yoluna denir. Hipotez bilimsel bir tahmin sayılabilir. Gözlemler sonucunda karşılaşılan bir soruna önerilen bir cevap veya bir çözüm olabilir. Önerilen hipotezin gerçekliği, doğruluğu teste tabii tutulur. </a:t>
            </a:r>
          </a:p>
          <a:p>
            <a:r>
              <a:rPr lang="tr-TR" b="1"/>
              <a:t>Teori</a:t>
            </a:r>
            <a:r>
              <a:rPr lang="tr-TR"/>
              <a:t> – Bir hipotez kısmen doğrulanır ve yeni bulgularla desteklenirse teori haline gelir. Örneğin, evrenin oluşumuyla ilgili olarak Big Bang Teorisi (Büyük Patlama) veya canlıların oluşumunu açıklamaya çalışan evrim teorisi. </a:t>
            </a:r>
          </a:p>
          <a:p>
            <a:r>
              <a:rPr lang="tr-TR" b="1"/>
              <a:t>Yasa</a:t>
            </a:r>
            <a:r>
              <a:rPr lang="tr-TR"/>
              <a:t> – Bir hipotez hiçbir kuşkuya yer vermeyecek şekilde doğrulanırsa yasa haline gelir.</a:t>
            </a:r>
          </a:p>
          <a:p>
            <a:r>
              <a:rPr lang="tr-TR"/>
              <a:t>Yasa, doğal ve toplumsal bütün olguların doğal gelişmelerini belirleyen temel ilişkilerini dile getirir. </a:t>
            </a:r>
          </a:p>
          <a:p>
            <a:r>
              <a:rPr lang="tr-TR"/>
              <a:t>Yasa ilişkisi, nesnel gerçekliğin çeşitli ilişkilerinin en temel olanıdır. Rastlantısal, geçici, ayrıntılara özgü ve dışsal bir ilişki değildir.  </a:t>
            </a:r>
          </a:p>
          <a:p>
            <a:r>
              <a:rPr lang="tr-TR"/>
              <a:t>Her yasa, belli bir anlamda evrenseldir; yani, belli bir sınıf, olgu ya da olayın, sadece bir bölümü için değil, tümü için geçerlidir. Bundan ötürüdür ki yasanın istisnası yoktur. </a:t>
            </a:r>
          </a:p>
          <a:p>
            <a:endParaRPr lang="tr-TR"/>
          </a:p>
          <a:p>
            <a:endParaRPr lang="tr-TR"/>
          </a:p>
        </p:txBody>
      </p:sp>
    </p:spTree>
    <p:extLst>
      <p:ext uri="{BB962C8B-B14F-4D97-AF65-F5344CB8AC3E}">
        <p14:creationId xmlns:p14="http://schemas.microsoft.com/office/powerpoint/2010/main" val="859517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NESNELLİK</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400"/>
              <a:t>Nesnellik bilimsel bilginin bir özelliğidir. Şüphesiz bilimsel bilgiyi üreten insandır. Ama bu bilginin özelliği, insandan bağımsız veya bütün insanlar için ortak olan (herkesi içine alan) nesnel bir alana ait olmasıdır. Bundan dolayı, bilimsel bilgi kişiden kişiye, toplumdan topluma değişmez. Yani her tür öznel etki ve öğelerden bağımsız olabilme durumunu ifade eder. </a:t>
            </a:r>
          </a:p>
          <a:p>
            <a:pPr>
              <a:buFont typeface="Arial" panose="020B0604020202020204" pitchFamily="34" charset="0"/>
              <a:buChar char="•"/>
            </a:pPr>
            <a:r>
              <a:rPr lang="tr-TR" sz="2400"/>
              <a:t>Bilimin nesnelliği, konusunun nesnelliğinin bir sonucudur. </a:t>
            </a:r>
          </a:p>
          <a:p>
            <a:pPr>
              <a:buFont typeface="Arial" panose="020B0604020202020204" pitchFamily="34" charset="0"/>
              <a:buChar char="•"/>
            </a:pPr>
            <a:r>
              <a:rPr lang="tr-TR" sz="2400"/>
              <a:t>Nesnellik ile kastedilen, özneden kesin bir şekilde bağımsızlıktır; nesnenin kendisine uygunluğudur. </a:t>
            </a:r>
          </a:p>
          <a:p>
            <a:endParaRPr lang="tr-TR"/>
          </a:p>
        </p:txBody>
      </p:sp>
    </p:spTree>
    <p:extLst>
      <p:ext uri="{BB962C8B-B14F-4D97-AF65-F5344CB8AC3E}">
        <p14:creationId xmlns:p14="http://schemas.microsoft.com/office/powerpoint/2010/main" val="418202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AÇIKLAMA</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800"/>
              <a:t>Bilimsel bilginin özelliklerinden biri de açıklayıcı (açıklayıcılık) olmasıdır. </a:t>
            </a:r>
          </a:p>
          <a:p>
            <a:pPr>
              <a:buFont typeface="Arial" panose="020B0604020202020204" pitchFamily="34" charset="0"/>
              <a:buChar char="•"/>
            </a:pPr>
            <a:r>
              <a:rPr lang="tr-TR" sz="2800"/>
              <a:t>Bilimsel bilgi ilgilendiği olguları betimlemekle yetinmez, onların nedenlerini de açıklar. </a:t>
            </a:r>
          </a:p>
          <a:p>
            <a:pPr>
              <a:buFont typeface="Arial" panose="020B0604020202020204" pitchFamily="34" charset="0"/>
              <a:buChar char="•"/>
            </a:pPr>
            <a:r>
              <a:rPr lang="tr-TR" sz="2800"/>
              <a:t>Bilimin amacı en geniş anlamıyla evreni anlamaktır. Bilim bu amaca erişmek için de olguları betimleme (tasvir) ve açıklama yollarına başvurur. Betimlemede olgunun oluşu saptanırken, açıklamada olgunun oluş nedeni ortaya konur. </a:t>
            </a:r>
          </a:p>
          <a:p>
            <a:endParaRPr lang="tr-TR"/>
          </a:p>
        </p:txBody>
      </p:sp>
    </p:spTree>
    <p:extLst>
      <p:ext uri="{BB962C8B-B14F-4D97-AF65-F5344CB8AC3E}">
        <p14:creationId xmlns:p14="http://schemas.microsoft.com/office/powerpoint/2010/main" val="2246732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AÇIKLAMA</a:t>
            </a:r>
          </a:p>
        </p:txBody>
      </p:sp>
      <p:sp>
        <p:nvSpPr>
          <p:cNvPr id="3" name="İçerik Yer Tutucusu 2"/>
          <p:cNvSpPr>
            <a:spLocks noGrp="1"/>
          </p:cNvSpPr>
          <p:nvPr>
            <p:ph idx="1"/>
          </p:nvPr>
        </p:nvSpPr>
        <p:spPr/>
        <p:txBody>
          <a:bodyPr>
            <a:normAutofit fontScale="92500" lnSpcReduction="10000"/>
          </a:bodyPr>
          <a:lstStyle/>
          <a:p>
            <a:pPr>
              <a:buFont typeface="Arial" panose="020B0604020202020204" pitchFamily="34" charset="0"/>
              <a:buChar char="•"/>
            </a:pPr>
            <a:r>
              <a:rPr lang="tr-TR" sz="2400"/>
              <a:t>Bilim evrende meydana gelen olayları bilimsel yöntem ile açıklamak ister. Bu yöntem iki aşamadan meydana gelir. Biri olayların betimlenmesi, diğeri ise olayların açıklanmasıdır. Olayların betimlenmesinde önce olayların doğal koşullarda algılanması gelir. Buna gözlem denir. </a:t>
            </a:r>
          </a:p>
          <a:p>
            <a:pPr>
              <a:buFont typeface="Arial" panose="020B0604020202020204" pitchFamily="34" charset="0"/>
              <a:buChar char="•"/>
            </a:pPr>
            <a:r>
              <a:rPr lang="tr-TR" sz="2400"/>
              <a:t>Bilimsel gözlemler birtakım problemlerin fark edilmesine ve meraka neden olur. Problemler insanı birtakım nedenlerin var olduğu düşüncesine ulaştırır. Bu nedenle akla uygun varsayılan nedenler düşünce yoluyla üretilir. Bunlar varsayımdır. Daha sonra bu varsayımların gerçekliği üzerine deneyler yapılır. Eğer deneyler varsayımı doğrularsa neden-sonuç ilişkileri kurulmuş olur. </a:t>
            </a:r>
          </a:p>
          <a:p>
            <a:pPr>
              <a:buFont typeface="Arial" panose="020B0604020202020204" pitchFamily="34" charset="0"/>
              <a:buChar char="•"/>
            </a:pPr>
            <a:r>
              <a:rPr lang="tr-TR" sz="2400"/>
              <a:t>Bu yöntemin sonunda bilimsel kuramlar ve bilimsel yasalar oluşturulur. Bilimsel kuramlar ve yasalar olaylara ilişkin genellemelerdir. Deney yönteminin sonunda matematik ifadelerle genel temellendirmeler yapılabiliyorsa, bunlar bilim yasaları olur. </a:t>
            </a:r>
          </a:p>
          <a:p>
            <a:endParaRPr lang="tr-TR"/>
          </a:p>
        </p:txBody>
      </p:sp>
    </p:spTree>
    <p:extLst>
      <p:ext uri="{BB962C8B-B14F-4D97-AF65-F5344CB8AC3E}">
        <p14:creationId xmlns:p14="http://schemas.microsoft.com/office/powerpoint/2010/main" val="934175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ÖNGÖRÜ</a:t>
            </a:r>
          </a:p>
        </p:txBody>
      </p:sp>
      <p:sp>
        <p:nvSpPr>
          <p:cNvPr id="3" name="İçerik Yer Tutucusu 2"/>
          <p:cNvSpPr>
            <a:spLocks noGrp="1"/>
          </p:cNvSpPr>
          <p:nvPr>
            <p:ph idx="1"/>
          </p:nvPr>
        </p:nvSpPr>
        <p:spPr/>
        <p:txBody>
          <a:bodyPr>
            <a:normAutofit fontScale="92500" lnSpcReduction="10000"/>
          </a:bodyPr>
          <a:lstStyle/>
          <a:p>
            <a:pPr>
              <a:buFont typeface="Arial" panose="020B0604020202020204" pitchFamily="34" charset="0"/>
              <a:buChar char="•"/>
            </a:pPr>
            <a:r>
              <a:rPr lang="tr-TR" sz="2400"/>
              <a:t>Doğayı bilim yoluyla anlamada öngörülerin de rolü büyüktür. Öngörü, olgular arasındaki ilişkilerden yararlanarak henüz olmamış bir olguyu önceden kestirebilmektir.</a:t>
            </a:r>
          </a:p>
          <a:p>
            <a:pPr>
              <a:buFont typeface="Arial" panose="020B0604020202020204" pitchFamily="34" charset="0"/>
              <a:buChar char="•"/>
            </a:pPr>
            <a:r>
              <a:rPr lang="tr-TR" sz="2400"/>
              <a:t>Öngörülerin bilimsel ilerlemede avantaj sağladığını söyleyebiliriz. İnsanın doğaya daha bilinçli olarak egemen olabilmesini ve kontrolü altında tutabilmesini sağlar. Bu anlamda, bilimsel açıklama kadar önemli bir bilimsel işlemdir. </a:t>
            </a:r>
          </a:p>
          <a:p>
            <a:pPr>
              <a:buFont typeface="Arial" panose="020B0604020202020204" pitchFamily="34" charset="0"/>
              <a:buChar char="•"/>
            </a:pPr>
            <a:r>
              <a:rPr lang="tr-TR" sz="2400"/>
              <a:t>Öngörü ile bilimsel açıklama arasında sıkı bir ilişki vardır. Çünkü ikisinin de mantıki yapısı aynıdır. Açıklamada açıklanan olay gerçekleşmiştir veya gerçekleşir. Öngörüde ise olay hakkındaki önerme, olayın gerçekleşmesinden önce, genel yasa önermelerinden türetilmektedir. Yani bilimsel açıklamanın sonunda aynı zamanda bir öngörü özelliği de bulunur. </a:t>
            </a:r>
          </a:p>
          <a:p>
            <a:pPr>
              <a:buFont typeface="Arial" panose="020B0604020202020204" pitchFamily="34" charset="0"/>
              <a:buChar char="•"/>
            </a:pPr>
            <a:r>
              <a:rPr lang="tr-TR" sz="2400"/>
              <a:t> </a:t>
            </a:r>
            <a:r>
              <a:rPr lang="tr-TR" sz="2400" u="sng"/>
              <a:t>Her uygun açıklama, potansiyel bir öngörüdür; her uygun öngörü ise olası bir açıklamadır.</a:t>
            </a:r>
            <a:endParaRPr lang="tr-TR" sz="2400"/>
          </a:p>
          <a:p>
            <a:endParaRPr lang="tr-TR"/>
          </a:p>
          <a:p>
            <a:endParaRPr lang="tr-TR"/>
          </a:p>
        </p:txBody>
      </p:sp>
    </p:spTree>
    <p:extLst>
      <p:ext uri="{BB962C8B-B14F-4D97-AF65-F5344CB8AC3E}">
        <p14:creationId xmlns:p14="http://schemas.microsoft.com/office/powerpoint/2010/main" val="1149430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BİLGİ</a:t>
            </a:r>
          </a:p>
        </p:txBody>
      </p:sp>
      <p:sp>
        <p:nvSpPr>
          <p:cNvPr id="3" name="İçerik Yer Tutucusu 2"/>
          <p:cNvSpPr>
            <a:spLocks noGrp="1"/>
          </p:cNvSpPr>
          <p:nvPr>
            <p:ph idx="1"/>
          </p:nvPr>
        </p:nvSpPr>
        <p:spPr/>
        <p:txBody>
          <a:bodyPr/>
          <a:lstStyle/>
          <a:p>
            <a:pPr>
              <a:buFont typeface="Arial" panose="020B0604020202020204" pitchFamily="34" charset="0"/>
              <a:buChar char="•"/>
            </a:pPr>
            <a:r>
              <a:rPr lang="tr-TR" sz="2400"/>
              <a:t>Bilgi teorisinin ilk sorusu bilginin mümkün olup olmadığı sorusudur. </a:t>
            </a:r>
          </a:p>
          <a:p>
            <a:pPr>
              <a:buFont typeface="Arial" panose="020B0604020202020204" pitchFamily="34" charset="0"/>
              <a:buChar char="•"/>
            </a:pPr>
            <a:r>
              <a:rPr lang="tr-TR" sz="2400"/>
              <a:t>Bilgi felsefesinin ikinci problemi, bilginin kaynağı ve araçları problemidir. Acaba bilginin elde edilmesinde genel olarak zihnin payı mı büyüktür, yoksa zihnin dışarıdan, çevreden aldıkları mı? İnsanın bilgiyi kazanmada genel olarak iki yetisi olduğunu söyleyebiliriz: Bunlardan birincisi, aklın düşünme yeteneği; ikincisi duyuların algılama, gözlemleme yeteneğidir. (Rasyonalizm ve Empirizm) </a:t>
            </a:r>
          </a:p>
          <a:p>
            <a:pPr>
              <a:buFont typeface="Arial" panose="020B0604020202020204" pitchFamily="34" charset="0"/>
              <a:buChar char="•"/>
            </a:pPr>
            <a:r>
              <a:rPr lang="tr-TR" sz="2400"/>
              <a:t>Üçüncü olarak, bilginin veya doğru bilginin veya daha basit olarak bizzat doğrunun kendisinin ölçütleri veya standartlarının ne olduğu problemidir. Başka deyişle acaba biz doğru bilginin, doğru bilgi olduğunu nereden biliyoruz? Diğer bir deyişle, doğru (hakikat) nedir? </a:t>
            </a:r>
          </a:p>
          <a:p>
            <a:endParaRPr lang="tr-TR"/>
          </a:p>
          <a:p>
            <a:endParaRPr lang="tr-TR"/>
          </a:p>
          <a:p>
            <a:endParaRPr lang="tr-TR"/>
          </a:p>
        </p:txBody>
      </p:sp>
    </p:spTree>
    <p:extLst>
      <p:ext uri="{BB962C8B-B14F-4D97-AF65-F5344CB8AC3E}">
        <p14:creationId xmlns:p14="http://schemas.microsoft.com/office/powerpoint/2010/main" val="1463707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a:t>DOĞRULUK</a:t>
            </a:r>
          </a:p>
        </p:txBody>
      </p:sp>
      <p:sp>
        <p:nvSpPr>
          <p:cNvPr id="3" name="İçerik Yer Tutucusu 2"/>
          <p:cNvSpPr>
            <a:spLocks noGrp="1"/>
          </p:cNvSpPr>
          <p:nvPr>
            <p:ph idx="1"/>
          </p:nvPr>
        </p:nvSpPr>
        <p:spPr/>
        <p:txBody>
          <a:bodyPr>
            <a:normAutofit lnSpcReduction="10000"/>
          </a:bodyPr>
          <a:lstStyle/>
          <a:p>
            <a:pPr>
              <a:buFont typeface="Arial" panose="020B0604020202020204" pitchFamily="34" charset="0"/>
              <a:buChar char="•"/>
            </a:pPr>
            <a:r>
              <a:rPr lang="tr-TR"/>
              <a:t>Felsefi olarak doğruluk tanımı “düşüncenin gerçekle uyuşması, yargı ve önermelerin gerçeğe uygun olması” anlamına gelir. </a:t>
            </a:r>
          </a:p>
          <a:p>
            <a:pPr>
              <a:buFont typeface="Arial" panose="020B0604020202020204" pitchFamily="34" charset="0"/>
              <a:buChar char="•"/>
            </a:pPr>
            <a:r>
              <a:rPr lang="tr-TR"/>
              <a:t>Doğru, düşüncemizin gerçekle uyuşmasından ibarettir. Eğer bir nesne hakkında oluşturduğumuz bir görüş, nesnenin kendisine uyuyorsa doğru, ona uymuyorsa yanlıştır. </a:t>
            </a:r>
          </a:p>
          <a:p>
            <a:pPr>
              <a:buFont typeface="Arial" panose="020B0604020202020204" pitchFamily="34" charset="0"/>
              <a:buChar char="•"/>
            </a:pPr>
            <a:r>
              <a:rPr lang="tr-TR"/>
              <a:t>Epistemolojik olarak doğruluk, bilgiye ait etkinliğin temel bir kavramıdır. Doğruluk doğrulanabilen bilginin teorik ifadesidir. Bu noktada doğruluğu bildirilmiş nesne kadar, o nesnenin doğruluğunu ifade eden özne de önemlidir. </a:t>
            </a:r>
          </a:p>
          <a:p>
            <a:r>
              <a:rPr lang="tr-TR" u="sng"/>
              <a:t>Doğruluk X Gerçeklik</a:t>
            </a:r>
          </a:p>
          <a:p>
            <a:r>
              <a:rPr lang="tr-TR"/>
              <a:t>Doğruluk, zihinle, zihinde bulunan veya zihnin ürettiği bir şeyle, teknik deyişle “önerme” ile ilgilidir: Bir önerme doğru veya yanlış olabilir ve ancak bir önerme böyle olabilir. Buna karşılık gerçeklik veya gerçek-olmama, önermenin konusu olan şeyle, özneye “dıştan” olan bir şeyle ilgilidir. </a:t>
            </a:r>
          </a:p>
        </p:txBody>
      </p:sp>
    </p:spTree>
    <p:extLst>
      <p:ext uri="{BB962C8B-B14F-4D97-AF65-F5344CB8AC3E}">
        <p14:creationId xmlns:p14="http://schemas.microsoft.com/office/powerpoint/2010/main" val="455842403"/>
      </p:ext>
    </p:extLst>
  </p:cSld>
  <p:clrMapOvr>
    <a:masterClrMapping/>
  </p:clrMapOvr>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otalTime>0</TotalTime>
  <Words>941</Words>
  <Application>Microsoft Office PowerPoint</Application>
  <PresentationFormat>Geniş ekran</PresentationFormat>
  <Paragraphs>52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Geçmişe bakış</vt:lpstr>
      <vt:lpstr>7. HAFTA</vt:lpstr>
      <vt:lpstr>YASA</vt:lpstr>
      <vt:lpstr>YASA </vt:lpstr>
      <vt:lpstr>NESNELLİK</vt:lpstr>
      <vt:lpstr>AÇIKLAMA</vt:lpstr>
      <vt:lpstr>AÇIKLAMA</vt:lpstr>
      <vt:lpstr>ÖNGÖRÜ</vt:lpstr>
      <vt:lpstr>BİLGİ</vt:lpstr>
      <vt:lpstr>DOĞRULUK</vt:lpstr>
      <vt:lpstr>DEĞER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Hasan.Pekdemir</dc:creator>
  <cp:lastModifiedBy>Hasan.Pekdemir</cp:lastModifiedBy>
  <cp:revision>1</cp:revision>
  <dcterms:created xsi:type="dcterms:W3CDTF">2018-07-09T08:20:38Z</dcterms:created>
  <dcterms:modified xsi:type="dcterms:W3CDTF">2018-07-09T08:20:53Z</dcterms:modified>
</cp:coreProperties>
</file>