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303" r:id="rId11"/>
    <p:sldId id="271" r:id="rId12"/>
    <p:sldId id="272" r:id="rId13"/>
    <p:sldId id="280" r:id="rId14"/>
    <p:sldId id="274" r:id="rId15"/>
    <p:sldId id="305" r:id="rId16"/>
    <p:sldId id="306" r:id="rId17"/>
    <p:sldId id="304" r:id="rId18"/>
    <p:sldId id="275" r:id="rId19"/>
    <p:sldId id="276" r:id="rId20"/>
    <p:sldId id="277" r:id="rId21"/>
    <p:sldId id="278" r:id="rId22"/>
    <p:sldId id="269" r:id="rId23"/>
    <p:sldId id="264" r:id="rId24"/>
    <p:sldId id="265" r:id="rId25"/>
    <p:sldId id="266" r:id="rId26"/>
    <p:sldId id="267" r:id="rId27"/>
    <p:sldId id="268" r:id="rId28"/>
    <p:sldId id="281" r:id="rId29"/>
    <p:sldId id="283" r:id="rId30"/>
    <p:sldId id="307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D79AD90-CA2B-4F2B-9F30-1E5EEF1A35FD}" type="datetimeFigureOut">
              <a:rPr lang="tr-TR" smtClean="0"/>
              <a:pPr/>
              <a:t>25.4.2018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307AE6-EA7F-4692-B10D-C9003CEC49C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BİLGİ İŞLEME MODELİ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Seçici dikkat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Öğrenen kişinin belli bilgileri seçerken ve işlerken, aynı anda diğer bilgileri göz ardı edebilme yeteneğidir. </a:t>
            </a:r>
          </a:p>
          <a:p>
            <a:pPr marL="274320" lvl="4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tr-TR" sz="2400" dirty="0"/>
              <a:t>Seçici dikkat </a:t>
            </a:r>
            <a:r>
              <a:rPr lang="tr-TR" sz="2400" dirty="0" smtClean="0"/>
              <a:t>yaş</a:t>
            </a:r>
            <a:r>
              <a:rPr lang="tr-TR" sz="2400" dirty="0"/>
              <a:t>, zeka, mizaç ve gelişimsel döneme bağlı olarak </a:t>
            </a:r>
            <a:r>
              <a:rPr lang="tr-TR" sz="2400" dirty="0" smtClean="0"/>
              <a:t>değişiklik gösterebilir</a:t>
            </a:r>
            <a:endParaRPr lang="tr-TR" dirty="0" smtClean="0"/>
          </a:p>
          <a:p>
            <a:r>
              <a:rPr lang="tr-TR" dirty="0" smtClean="0"/>
              <a:t>Bireyin dikkatini seçici kullanmasını etkileyen faktörler vardır.</a:t>
            </a:r>
          </a:p>
          <a:p>
            <a:pPr lvl="4"/>
            <a:r>
              <a:rPr lang="tr-TR" dirty="0" smtClean="0"/>
              <a:t>Bilginin birey için önemli olduğunda</a:t>
            </a:r>
          </a:p>
          <a:p>
            <a:pPr lvl="4"/>
            <a:r>
              <a:rPr lang="tr-TR" dirty="0" smtClean="0"/>
              <a:t>Aynı anda ortaya çıkan bilgi ya da ödev (görev) arasında benzerlik olduğunda Görevin, bilginin güçlüğü karmaşıklığı arttıkça seçici </a:t>
            </a:r>
            <a:r>
              <a:rPr lang="tr-TR" dirty="0"/>
              <a:t>dikkat devreye </a:t>
            </a:r>
            <a:r>
              <a:rPr lang="tr-TR" dirty="0" smtClean="0"/>
              <a:t>girer</a:t>
            </a:r>
          </a:p>
        </p:txBody>
      </p:sp>
    </p:spTree>
    <p:extLst>
      <p:ext uri="{BB962C8B-B14F-4D97-AF65-F5344CB8AC3E}">
        <p14:creationId xmlns:p14="http://schemas.microsoft.com/office/powerpoint/2010/main" val="2960377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açıdan dikkat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Odaklanma becerisi okul öncesi dönemde artar</a:t>
            </a:r>
          </a:p>
          <a:p>
            <a:r>
              <a:rPr lang="tr-TR" dirty="0" smtClean="0"/>
              <a:t>Yönetici dikkat (etkinlik planlama, dikkati bölüştürme, hatayı fark etme ve düzeltme) ve sürekli dikkat (nesneye, göreve,etkinliğe odaklanma) becerilerinde artış olur</a:t>
            </a:r>
          </a:p>
          <a:p>
            <a:pPr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“Dikkat” için dikkat edilmesi gerekenler!!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Gelişimsel uygunluk</a:t>
            </a:r>
          </a:p>
          <a:p>
            <a:r>
              <a:rPr lang="tr-TR" dirty="0" smtClean="0"/>
              <a:t>Dersin başında dikkatin yönlenmesini sağlama</a:t>
            </a:r>
          </a:p>
          <a:p>
            <a:r>
              <a:rPr lang="tr-TR" dirty="0" smtClean="0"/>
              <a:t>Ders sırasında önemli bilgilere daha fazla odaklanılmasını ve önemli-önemsiz bilgi ayrımını yapmasını sağlama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Dikkat çekici ve yönlendirici uyaranlar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Fiziksel uyaranlar; Haritalar, sunular, </a:t>
            </a:r>
            <a:r>
              <a:rPr lang="tr-TR" dirty="0" err="1" smtClean="0"/>
              <a:t>cdler</a:t>
            </a:r>
            <a:r>
              <a:rPr lang="tr-TR" dirty="0" smtClean="0"/>
              <a:t>, öğretmenin ses tonu, hareketleri</a:t>
            </a:r>
          </a:p>
          <a:p>
            <a:r>
              <a:rPr lang="tr-TR" dirty="0" smtClean="0"/>
              <a:t>Aykırı uyarıcılar; kişide şaşkınlık yaratacak türde uyaranların kullanılmasıdır. Kasıtlı hatalar, belirsizlikler, çelişkili uyaranlar aykırı uyarıcı olarak kullanılabilir.</a:t>
            </a:r>
          </a:p>
          <a:p>
            <a:r>
              <a:rPr lang="tr-TR" dirty="0" smtClean="0"/>
              <a:t>Duygusal uyarıcılar: </a:t>
            </a:r>
          </a:p>
          <a:p>
            <a:r>
              <a:rPr lang="tr-TR" dirty="0" smtClean="0"/>
              <a:t>Emir kipleri: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Örüntü tanıma VE Algı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tr-TR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1">
              <a:buNone/>
            </a:pPr>
            <a:r>
              <a:rPr lang="tr-TR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Örüntü tanıma, hali hazırda var olanı tanımadır. </a:t>
            </a:r>
          </a:p>
          <a:p>
            <a:pPr lvl="1">
              <a:buNone/>
            </a:pPr>
            <a:r>
              <a:rPr lang="tr-TR" sz="2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Şeklin ne olduğunu, modeli tanımlamaksızın bulmaktır.</a:t>
            </a:r>
          </a:p>
          <a:p>
            <a:pPr lvl="1">
              <a:buNone/>
            </a:pPr>
            <a:endParaRPr lang="tr-TR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tr-TR" sz="36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ÖRÜNTÜ TANIMAYI AÇIKLAYAN MODELLER</a:t>
            </a:r>
            <a:r>
              <a:rPr lang="tr-TR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Arial Narrow" panose="020B0606020202030204" pitchFamily="34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Şablon Eşleme Modeli: Çevresel uyaranların her birinin bellekte kopyalanmış olduğunu varsayar</a:t>
            </a:r>
          </a:p>
          <a:p>
            <a:endParaRPr lang="tr-TR" dirty="0"/>
          </a:p>
          <a:p>
            <a:r>
              <a:rPr lang="tr-TR" dirty="0" smtClean="0"/>
              <a:t>Prototip Model: çevresel uyarana ilişin «ilk örnek». Kamyon deyince…</a:t>
            </a:r>
          </a:p>
          <a:p>
            <a:endParaRPr lang="tr-TR" dirty="0"/>
          </a:p>
          <a:p>
            <a:r>
              <a:rPr lang="tr-TR" dirty="0" smtClean="0"/>
              <a:t>Özellik Analizi: Belirli ayırt edici özellikler depolanır. 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0846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 zaman…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200000"/>
              </a:lnSpc>
            </a:pPr>
            <a:r>
              <a:rPr lang="tr-TR" sz="3200" dirty="0" smtClean="0"/>
              <a:t>Prototipe benzemeyen ve ortak özellikleri de belirgin olmayan öğeleri nasıl tanıyoruz? Nasıl anlamlandırıyoruz? </a:t>
            </a:r>
          </a:p>
          <a:p>
            <a:pPr>
              <a:lnSpc>
                <a:spcPct val="200000"/>
              </a:lnSpc>
            </a:pPr>
            <a:r>
              <a:rPr lang="tr-TR" sz="3200" dirty="0" err="1" smtClean="0"/>
              <a:t>Örn</a:t>
            </a:r>
            <a:r>
              <a:rPr lang="tr-TR" sz="3200" dirty="0" smtClean="0"/>
              <a:t>; kelimeleri yutarak ve çok hızlı konuşan bir bireyin, neyden bahsettiğini nasıl anlarız?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73794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algı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Karşılaşılan uyarıcıların anlamlandırılması, yorumlanması sürecidir.</a:t>
            </a:r>
          </a:p>
          <a:p>
            <a:r>
              <a:rPr lang="tr-TR" dirty="0" smtClean="0"/>
              <a:t>Algılamayı etkileyen faktörler</a:t>
            </a:r>
          </a:p>
          <a:p>
            <a:pPr lvl="1"/>
            <a:r>
              <a:rPr lang="tr-TR" dirty="0" smtClean="0"/>
              <a:t>Beklentiler (ve KDH)</a:t>
            </a:r>
          </a:p>
          <a:p>
            <a:pPr lvl="1"/>
            <a:r>
              <a:rPr lang="tr-TR" dirty="0" smtClean="0"/>
              <a:t>Geçmiş yaşantılar ve ön öğrenmeler</a:t>
            </a:r>
          </a:p>
          <a:p>
            <a:pPr lvl="1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35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Gestalt</a:t>
            </a:r>
            <a:r>
              <a:rPr lang="tr-TR" dirty="0" smtClean="0"/>
              <a:t> Algı İlkeleri 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 zemin</a:t>
            </a:r>
            <a:endParaRPr lang="tr-TR" dirty="0"/>
          </a:p>
        </p:txBody>
      </p:sp>
      <p:pic>
        <p:nvPicPr>
          <p:cNvPr id="6" name="3 İçerik Yer Tutucusu" descr="NL_Makale_01_20070808.gif"/>
          <p:cNvPicPr>
            <a:picLocks noChangeAspect="1"/>
          </p:cNvPicPr>
          <p:nvPr/>
        </p:nvPicPr>
        <p:blipFill>
          <a:blip r:embed="rId2" cstate="print">
            <a:lum bright="4000" contrast="51000"/>
          </a:blip>
          <a:stretch>
            <a:fillRect/>
          </a:stretch>
        </p:blipFill>
        <p:spPr>
          <a:xfrm>
            <a:off x="5940152" y="1700808"/>
            <a:ext cx="2131293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Yakınlık ilkesi</a:t>
            </a:r>
            <a:endParaRPr lang="tr-TR" dirty="0"/>
          </a:p>
        </p:txBody>
      </p:sp>
      <p:pic>
        <p:nvPicPr>
          <p:cNvPr id="1027" name="Picture 3" descr="C:\Users\Muge ARTAR\Desktop\ykn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492896"/>
            <a:ext cx="2851398" cy="2520280"/>
          </a:xfrm>
          <a:prstGeom prst="rect">
            <a:avLst/>
          </a:prstGeom>
          <a:noFill/>
        </p:spPr>
      </p:pic>
      <p:pic>
        <p:nvPicPr>
          <p:cNvPr id="1028" name="Picture 4" descr="C:\Users\Muge ARTAR\Desktop\ynk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71950" y="2276872"/>
            <a:ext cx="2776314" cy="1944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MODEL HANGİ SORULARI YANITLAMAYA ÇALIŞIR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Yeni bilgi dışarıdan nasıl alınır?</a:t>
            </a:r>
          </a:p>
          <a:p>
            <a:r>
              <a:rPr lang="tr-TR" dirty="0" smtClean="0"/>
              <a:t>2- Alınan yeni bilgi nasıl </a:t>
            </a:r>
            <a:r>
              <a:rPr lang="tr-TR" dirty="0" err="1" smtClean="0"/>
              <a:t>işlemlenir</a:t>
            </a:r>
            <a:r>
              <a:rPr lang="tr-TR" dirty="0" smtClean="0"/>
              <a:t>?</a:t>
            </a:r>
          </a:p>
          <a:p>
            <a:r>
              <a:rPr lang="tr-TR" dirty="0" smtClean="0"/>
              <a:t>3- Bilgi nasıl depolanır?</a:t>
            </a:r>
          </a:p>
          <a:p>
            <a:r>
              <a:rPr lang="tr-TR" dirty="0" smtClean="0"/>
              <a:t>4- Depolanan bilgi nasıl geri getirilir, hatırlanır?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Benzerlik ilkesi</a:t>
            </a:r>
            <a:endParaRPr lang="tr-TR" dirty="0"/>
          </a:p>
        </p:txBody>
      </p:sp>
      <p:pic>
        <p:nvPicPr>
          <p:cNvPr id="4" name="3 İçerik Yer Tutucusu" descr="benz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38450" y="2794794"/>
            <a:ext cx="2476500" cy="24765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Tamamlama İlkesi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 flipH="1">
            <a:off x="2411760" y="2996952"/>
            <a:ext cx="1152128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Bağlayıcı"/>
          <p:cNvCxnSpPr/>
          <p:nvPr/>
        </p:nvCxnSpPr>
        <p:spPr>
          <a:xfrm>
            <a:off x="3923928" y="2996952"/>
            <a:ext cx="936104" cy="1728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>
            <a:off x="3419872" y="4077072"/>
            <a:ext cx="50405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Kısa süreli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temel işlevi vardır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Bilgiyi </a:t>
            </a:r>
          </a:p>
          <a:p>
            <a:pPr lvl="2"/>
            <a:r>
              <a:rPr lang="tr-TR" dirty="0" smtClean="0"/>
              <a:t>Tepki üretmek için (alışveriş yapma, telefon numarası çevirme, evden çıkmadan ocağın altını kapatma….)</a:t>
            </a:r>
          </a:p>
          <a:p>
            <a:pPr lvl="2"/>
            <a:r>
              <a:rPr lang="tr-TR" dirty="0" smtClean="0"/>
              <a:t>Uzun süreli belleğe kaydetmek için</a:t>
            </a:r>
          </a:p>
          <a:p>
            <a:pPr lvl="2">
              <a:buNone/>
            </a:pPr>
            <a:r>
              <a:rPr lang="tr-TR" dirty="0"/>
              <a:t>h</a:t>
            </a:r>
            <a:r>
              <a:rPr lang="tr-TR" dirty="0" smtClean="0"/>
              <a:t>azır hale getirmek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KISA SÜRELİ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/>
          </a:p>
          <a:p>
            <a:pPr>
              <a:buNone/>
            </a:pPr>
            <a:r>
              <a:rPr lang="tr-TR" sz="3000" dirty="0" smtClean="0"/>
              <a:t>2 5 5 2 0 3 3 2 2 4 5 6 1 4 9 6 0 4 0 2 4 3 8 0 1 0 6 1 9 7 7</a:t>
            </a:r>
            <a:endParaRPr lang="tr-TR" sz="3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Alışveriş listesi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Un			Biber</a:t>
            </a:r>
          </a:p>
          <a:p>
            <a:pPr>
              <a:buNone/>
            </a:pPr>
            <a:r>
              <a:rPr lang="tr-TR" dirty="0" smtClean="0"/>
              <a:t>Soda			Kuzukulağı	</a:t>
            </a:r>
          </a:p>
          <a:p>
            <a:pPr>
              <a:buNone/>
            </a:pPr>
            <a:r>
              <a:rPr lang="tr-TR" dirty="0" smtClean="0"/>
              <a:t>Patates		Yumurta</a:t>
            </a:r>
          </a:p>
          <a:p>
            <a:pPr>
              <a:buNone/>
            </a:pPr>
            <a:r>
              <a:rPr lang="tr-TR" dirty="0" smtClean="0"/>
              <a:t>Salça			Marul</a:t>
            </a:r>
          </a:p>
          <a:p>
            <a:pPr>
              <a:buNone/>
            </a:pPr>
            <a:r>
              <a:rPr lang="tr-TR" dirty="0" smtClean="0"/>
              <a:t>Zencefil		Kereviz</a:t>
            </a:r>
          </a:p>
          <a:p>
            <a:pPr>
              <a:buNone/>
            </a:pPr>
            <a:r>
              <a:rPr lang="tr-TR" dirty="0" smtClean="0"/>
              <a:t>Ceviz			Simit</a:t>
            </a:r>
          </a:p>
          <a:p>
            <a:pPr>
              <a:buNone/>
            </a:pPr>
            <a:r>
              <a:rPr lang="tr-TR" dirty="0" smtClean="0"/>
              <a:t>Kahve		         Sabun</a:t>
            </a:r>
          </a:p>
          <a:p>
            <a:pPr>
              <a:buNone/>
            </a:pPr>
            <a:r>
              <a:rPr lang="tr-TR" dirty="0" smtClean="0"/>
              <a:t>Tereyağı		Kavanoz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5-9 arası bilgi birimi	</a:t>
            </a:r>
          </a:p>
          <a:p>
            <a:r>
              <a:rPr lang="tr-TR" dirty="0" smtClean="0"/>
              <a:t>10-30 saniye süre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Kısa süreli belleğin zaman ve birim sınırlılığı nasıl aşılır?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 </a:t>
            </a:r>
          </a:p>
          <a:p>
            <a:r>
              <a:rPr lang="tr-TR" dirty="0" smtClean="0"/>
              <a:t>Gruplama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Sınav öncesi tekrar edilen bilgiler sınav sonrasında neden hatırlanmazlar?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Süreli Bellek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Uzun süreli </a:t>
            </a:r>
            <a:r>
              <a:rPr lang="tr-TR" dirty="0" smtClean="0"/>
              <a:t>öğeler </a:t>
            </a:r>
            <a:r>
              <a:rPr lang="tr-TR" dirty="0"/>
              <a:t>arasındaki ilişkilerin depolandığı bellektir. </a:t>
            </a:r>
            <a:r>
              <a:rPr lang="tr-TR" dirty="0" smtClean="0"/>
              <a:t>Uzun süreli </a:t>
            </a:r>
            <a:r>
              <a:rPr lang="tr-TR" dirty="0"/>
              <a:t>bellek, kısa süreli bellekten farklı işlevlere sahiptir. 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Bilginin uzun süreli belleğe aktarılmasında kullanılan süreçler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</a:t>
            </a:r>
          </a:p>
          <a:p>
            <a:r>
              <a:rPr lang="tr-TR" dirty="0" smtClean="0"/>
              <a:t>Örgütleme: tablolar ve kavram hiyerarşileri</a:t>
            </a:r>
          </a:p>
          <a:p>
            <a:r>
              <a:rPr lang="tr-TR" dirty="0" smtClean="0"/>
              <a:t>anlamlandırma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Anlamlandırmayı arttıran etkinlikler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Önkoşul öğrenmelerin hatırlanması</a:t>
            </a:r>
          </a:p>
          <a:p>
            <a:r>
              <a:rPr lang="tr-TR" dirty="0" smtClean="0"/>
              <a:t>Mesajın tamlığı ve açıklığı</a:t>
            </a:r>
          </a:p>
          <a:p>
            <a:r>
              <a:rPr lang="tr-TR" dirty="0" smtClean="0"/>
              <a:t>Yeni bilgilerin kendi aralarında ve önceki bilgilerle </a:t>
            </a:r>
            <a:r>
              <a:rPr lang="tr-TR" dirty="0" err="1" smtClean="0"/>
              <a:t>bağlantılandırılması</a:t>
            </a:r>
            <a:endParaRPr lang="tr-TR" dirty="0" smtClean="0"/>
          </a:p>
          <a:p>
            <a:r>
              <a:rPr lang="tr-TR" dirty="0" smtClean="0"/>
              <a:t>Benzetimlerin kullanılması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Oval"/>
          <p:cNvSpPr/>
          <p:nvPr/>
        </p:nvSpPr>
        <p:spPr>
          <a:xfrm>
            <a:off x="4067944" y="321297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USB</a:t>
            </a:r>
            <a:endParaRPr lang="tr-TR" dirty="0"/>
          </a:p>
        </p:txBody>
      </p:sp>
      <p:sp>
        <p:nvSpPr>
          <p:cNvPr id="6" name="5 Oval"/>
          <p:cNvSpPr/>
          <p:nvPr/>
        </p:nvSpPr>
        <p:spPr>
          <a:xfrm>
            <a:off x="6660232" y="328498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KSB</a:t>
            </a:r>
            <a:endParaRPr lang="tr-TR" dirty="0"/>
          </a:p>
        </p:txBody>
      </p:sp>
      <p:sp>
        <p:nvSpPr>
          <p:cNvPr id="7" name="6 Oval"/>
          <p:cNvSpPr/>
          <p:nvPr/>
        </p:nvSpPr>
        <p:spPr>
          <a:xfrm>
            <a:off x="1547664" y="3284984"/>
            <a:ext cx="1368152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Duyusal kayıt</a:t>
            </a:r>
            <a:endParaRPr lang="tr-TR" dirty="0"/>
          </a:p>
        </p:txBody>
      </p:sp>
      <p:sp>
        <p:nvSpPr>
          <p:cNvPr id="8" name="7 Sağ Ok"/>
          <p:cNvSpPr/>
          <p:nvPr/>
        </p:nvSpPr>
        <p:spPr>
          <a:xfrm>
            <a:off x="539552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/>
              <a:t>UYARAN</a:t>
            </a:r>
            <a:endParaRPr lang="tr-TR" sz="1400" dirty="0"/>
          </a:p>
        </p:txBody>
      </p:sp>
      <p:sp>
        <p:nvSpPr>
          <p:cNvPr id="9" name="8 Sağ Ok"/>
          <p:cNvSpPr/>
          <p:nvPr/>
        </p:nvSpPr>
        <p:spPr>
          <a:xfrm>
            <a:off x="3059832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100" dirty="0" smtClean="0"/>
              <a:t>DİKKAT</a:t>
            </a:r>
          </a:p>
          <a:p>
            <a:pPr algn="ctr"/>
            <a:r>
              <a:rPr lang="tr-TR" sz="1100" dirty="0" smtClean="0"/>
              <a:t>ALGI</a:t>
            </a:r>
            <a:endParaRPr lang="tr-TR" sz="1100" dirty="0"/>
          </a:p>
        </p:txBody>
      </p:sp>
      <p:sp>
        <p:nvSpPr>
          <p:cNvPr id="10" name="9 Sağ Ok"/>
          <p:cNvSpPr/>
          <p:nvPr/>
        </p:nvSpPr>
        <p:spPr>
          <a:xfrm>
            <a:off x="5292080" y="350100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/>
              <a:t>TEKRAR KODLAMA</a:t>
            </a:r>
            <a:endParaRPr lang="tr-TR" sz="1000" dirty="0"/>
          </a:p>
        </p:txBody>
      </p:sp>
      <p:sp>
        <p:nvSpPr>
          <p:cNvPr id="11" name="10 Yukarı Bükülü Ok"/>
          <p:cNvSpPr/>
          <p:nvPr/>
        </p:nvSpPr>
        <p:spPr>
          <a:xfrm flipH="1">
            <a:off x="4499992" y="4365104"/>
            <a:ext cx="2520280" cy="360040"/>
          </a:xfrm>
          <a:prstGeom prst="curvedUpArrow">
            <a:avLst>
              <a:gd name="adj1" fmla="val 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GERİ GETİRME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Uzun süreli bellek ve depolanan bilgi türleri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Epizodik</a:t>
            </a:r>
            <a:r>
              <a:rPr lang="tr-TR" dirty="0" smtClean="0"/>
              <a:t> (Olaya dayalı) Bellek:</a:t>
            </a:r>
          </a:p>
          <a:p>
            <a:r>
              <a:rPr lang="tr-TR" dirty="0" smtClean="0"/>
              <a:t>Semantik (anlamsal) Bellek</a:t>
            </a:r>
          </a:p>
          <a:p>
            <a:r>
              <a:rPr lang="tr-TR" dirty="0" err="1" smtClean="0"/>
              <a:t>Prosedürel</a:t>
            </a:r>
            <a:r>
              <a:rPr lang="tr-TR" dirty="0" smtClean="0"/>
              <a:t> (</a:t>
            </a:r>
            <a:r>
              <a:rPr lang="tr-TR" dirty="0" err="1" smtClean="0"/>
              <a:t>işlemsel</a:t>
            </a:r>
            <a:r>
              <a:rPr lang="tr-TR" dirty="0" smtClean="0"/>
              <a:t>) Bellek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77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DUYUSAL KAYIT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2339752" y="2132856"/>
          <a:ext cx="4320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</a:tblGrid>
              <a:tr h="221744">
                <a:tc>
                  <a:txBody>
                    <a:bodyPr/>
                    <a:lstStyle/>
                    <a:p>
                      <a:r>
                        <a:rPr lang="tr-TR" dirty="0" smtClean="0"/>
                        <a:t>W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4 İçerik Yer Tutucusu"/>
          <p:cNvGraphicFramePr>
            <a:graphicFrameLocks/>
          </p:cNvGraphicFramePr>
          <p:nvPr/>
        </p:nvGraphicFramePr>
        <p:xfrm>
          <a:off x="4283968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T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4 İçerik Yer Tutucusu"/>
          <p:cNvGraphicFramePr>
            <a:graphicFrameLocks/>
          </p:cNvGraphicFramePr>
          <p:nvPr/>
        </p:nvGraphicFramePr>
        <p:xfrm>
          <a:off x="3347864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4 İçerik Yer Tutucusu"/>
          <p:cNvGraphicFramePr>
            <a:graphicFrameLocks/>
          </p:cNvGraphicFramePr>
          <p:nvPr/>
        </p:nvGraphicFramePr>
        <p:xfrm>
          <a:off x="2339752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S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4 İçerik Yer Tutucusu"/>
          <p:cNvGraphicFramePr>
            <a:graphicFrameLocks/>
          </p:cNvGraphicFramePr>
          <p:nvPr/>
        </p:nvGraphicFramePr>
        <p:xfrm>
          <a:off x="2339752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4 İçerik Yer Tutucusu"/>
          <p:cNvGraphicFramePr>
            <a:graphicFrameLocks/>
          </p:cNvGraphicFramePr>
          <p:nvPr/>
        </p:nvGraphicFramePr>
        <p:xfrm>
          <a:off x="3347864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J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4 İçerik Yer Tutucusu"/>
          <p:cNvGraphicFramePr>
            <a:graphicFrameLocks/>
          </p:cNvGraphicFramePr>
          <p:nvPr/>
        </p:nvGraphicFramePr>
        <p:xfrm>
          <a:off x="4283968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F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4 İçerik Yer Tutucusu"/>
          <p:cNvGraphicFramePr>
            <a:graphicFrameLocks/>
          </p:cNvGraphicFramePr>
          <p:nvPr/>
        </p:nvGraphicFramePr>
        <p:xfrm>
          <a:off x="4283968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N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4 İçerik Yer Tutucusu"/>
          <p:cNvGraphicFramePr>
            <a:graphicFrameLocks/>
          </p:cNvGraphicFramePr>
          <p:nvPr/>
        </p:nvGraphicFramePr>
        <p:xfrm>
          <a:off x="3347864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H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4 İçerik Yer Tutucusu"/>
          <p:cNvGraphicFramePr>
            <a:graphicFrameLocks/>
          </p:cNvGraphicFramePr>
          <p:nvPr/>
        </p:nvGraphicFramePr>
        <p:xfrm>
          <a:off x="5220072" y="2132856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Z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4 İçerik Yer Tutucusu"/>
          <p:cNvGraphicFramePr>
            <a:graphicFrameLocks/>
          </p:cNvGraphicFramePr>
          <p:nvPr/>
        </p:nvGraphicFramePr>
        <p:xfrm>
          <a:off x="5220072" y="2564904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L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4 İçerik Yer Tutucusu"/>
          <p:cNvGraphicFramePr>
            <a:graphicFrameLocks/>
          </p:cNvGraphicFramePr>
          <p:nvPr/>
        </p:nvGraphicFramePr>
        <p:xfrm>
          <a:off x="5220072" y="2996952"/>
          <a:ext cx="42430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304"/>
              </a:tblGrid>
              <a:tr h="126216">
                <a:tc>
                  <a:txBody>
                    <a:bodyPr/>
                    <a:lstStyle/>
                    <a:p>
                      <a:r>
                        <a:rPr lang="tr-TR" dirty="0" smtClean="0"/>
                        <a:t>X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Uyaran özgün hali ile bellekte çok kısa süreli bir iz bırakır</a:t>
            </a:r>
          </a:p>
          <a:p>
            <a:r>
              <a:rPr lang="tr-TR" dirty="0" smtClean="0"/>
              <a:t>Görsel uyaranlar fotoğraf gibi, işitsel uyaranlar ses kalıpları olarak kodlanır</a:t>
            </a:r>
          </a:p>
          <a:p>
            <a:r>
              <a:rPr lang="tr-TR" dirty="0" smtClean="0"/>
              <a:t>İşitme duyu belleği (4 saniye kadar) görsel duyu belleğinden daha uzun sürer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Bilginin duyusal kayıttan kısa süreli belleğe geçişinde </a:t>
            </a:r>
            <a:r>
              <a:rPr lang="tr-TR" b="1" dirty="0" smtClean="0"/>
              <a:t>dikkat </a:t>
            </a:r>
            <a:r>
              <a:rPr lang="tr-TR" dirty="0" smtClean="0"/>
              <a:t>ve </a:t>
            </a:r>
            <a:r>
              <a:rPr lang="tr-TR" b="1" dirty="0" smtClean="0"/>
              <a:t>algı</a:t>
            </a:r>
            <a:r>
              <a:rPr lang="tr-TR" dirty="0" smtClean="0"/>
              <a:t> süreçleri süzgeç görevi yapar.</a:t>
            </a:r>
          </a:p>
          <a:p>
            <a:endParaRPr lang="tr-TR" dirty="0"/>
          </a:p>
          <a:p>
            <a:r>
              <a:rPr lang="tr-TR" dirty="0" smtClean="0"/>
              <a:t>Sadece dikkat edilen ve algı alanına giren uyaranlar kısa süreli belleğe aktarılır.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Bilgi aralıksız ve üst üste verildiğinde ne olur?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Duyusal kayıttan kısa süreli belleğe aktarılamadan kaybolur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Dikkat, zihinsel uğraşın seçili bilgiye odaklandığı geçici bir içsel durumdur</a:t>
            </a:r>
          </a:p>
          <a:p>
            <a:r>
              <a:rPr lang="tr-TR" dirty="0" smtClean="0"/>
              <a:t>Sınırlı bir kaynaktır; sadece bir şeye odaklanabilir. İki işin aynı anda sürdürülmesi “otomatikleşmeyi” gerektirir</a:t>
            </a:r>
          </a:p>
          <a:p>
            <a:r>
              <a:rPr lang="tr-TR" dirty="0" smtClean="0"/>
              <a:t>Dikkat, rakip hedefler arasında paylaştırılmış sınırlı bir kapasitedir, bu nedenle seçicidir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771</TotalTime>
  <Words>668</Words>
  <Application>Microsoft Office PowerPoint</Application>
  <PresentationFormat>Ekran Gösterisi (4:3)</PresentationFormat>
  <Paragraphs>126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5" baseType="lpstr">
      <vt:lpstr>Arial Narrow</vt:lpstr>
      <vt:lpstr>Trebuchet MS</vt:lpstr>
      <vt:lpstr>Wingdings</vt:lpstr>
      <vt:lpstr>Wingdings 2</vt:lpstr>
      <vt:lpstr>Zengin</vt:lpstr>
      <vt:lpstr>BİLGİ İŞLEME MODELİ</vt:lpstr>
      <vt:lpstr>MODEL HANGİ SORULARI YANITLAMAYA ÇALIŞIR</vt:lpstr>
      <vt:lpstr>PowerPoint Sunusu</vt:lpstr>
      <vt:lpstr>DUYUSAL KAYIT</vt:lpstr>
      <vt:lpstr>PowerPoint Sunusu</vt:lpstr>
      <vt:lpstr>PowerPoint Sunusu</vt:lpstr>
      <vt:lpstr>PowerPoint Sunusu</vt:lpstr>
      <vt:lpstr>PowerPoint Sunusu</vt:lpstr>
      <vt:lpstr>Dikkat</vt:lpstr>
      <vt:lpstr>Seçici dikkat</vt:lpstr>
      <vt:lpstr>Gelişimsel açıdan dikkat</vt:lpstr>
      <vt:lpstr>“Dikkat” için dikkat edilmesi gerekenler!!</vt:lpstr>
      <vt:lpstr>Dikkat çekici ve yönlendirici uyaranlar</vt:lpstr>
      <vt:lpstr>Örüntü tanıma VE Algı</vt:lpstr>
      <vt:lpstr>ÖRÜNTÜ TANIMAYI AÇIKLAYAN MODELLER </vt:lpstr>
      <vt:lpstr>O zaman…</vt:lpstr>
      <vt:lpstr>algı</vt:lpstr>
      <vt:lpstr>Gestalt Algı İlkeleri </vt:lpstr>
      <vt:lpstr>Yakınlık ilkesi</vt:lpstr>
      <vt:lpstr>Benzerlik ilkesi</vt:lpstr>
      <vt:lpstr>Tamamlama İlkesi</vt:lpstr>
      <vt:lpstr>Kısa süreli bellek</vt:lpstr>
      <vt:lpstr>KISA SÜRELİ BELLEK</vt:lpstr>
      <vt:lpstr>Alışveriş listesi</vt:lpstr>
      <vt:lpstr>PowerPoint Sunusu</vt:lpstr>
      <vt:lpstr>Kısa süreli belleğin zaman ve birim sınırlılığı nasıl aşılır?</vt:lpstr>
      <vt:lpstr>Uzun Süreli Bellek</vt:lpstr>
      <vt:lpstr>Bilginin uzun süreli belleğe aktarılmasında kullanılan süreçler</vt:lpstr>
      <vt:lpstr>Anlamlandırmayı arttıran etkinlikler</vt:lpstr>
      <vt:lpstr>Uzun süreli bellek ve depolanan bilgi türleri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 İŞLEME MODELİ</dc:title>
  <dc:creator>Muge ARTAR</dc:creator>
  <cp:lastModifiedBy>EYLEMTURK</cp:lastModifiedBy>
  <cp:revision>79</cp:revision>
  <dcterms:created xsi:type="dcterms:W3CDTF">2013-03-21T09:21:08Z</dcterms:created>
  <dcterms:modified xsi:type="dcterms:W3CDTF">2018-04-25T16:09:43Z</dcterms:modified>
</cp:coreProperties>
</file>