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077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02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49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50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4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44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93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9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08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34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24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20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E334B2-1E76-445E-97D1-DE5329BE5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344545"/>
            <a:ext cx="10058400" cy="1927293"/>
          </a:xfrm>
        </p:spPr>
        <p:txBody>
          <a:bodyPr>
            <a:normAutofit/>
          </a:bodyPr>
          <a:lstStyle/>
          <a:p>
            <a:pPr algn="ctr"/>
            <a:r>
              <a:rPr lang="tr-TR" sz="6000" b="1" dirty="0">
                <a:solidFill>
                  <a:srgbClr val="00B050"/>
                </a:solidFill>
              </a:rPr>
              <a:t>İlkokulda Temel Matematik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CB27E61-5FFD-4A91-B949-E132DD25F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359394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tr-TR" sz="2800" b="1" i="1" cap="none" dirty="0">
                <a:solidFill>
                  <a:schemeClr val="accent1">
                    <a:lumMod val="75000"/>
                  </a:schemeClr>
                </a:solidFill>
              </a:rPr>
              <a:t>Dr. Öğretim Üyesi Zeynep AKKURT DENİZLİ</a:t>
            </a:r>
          </a:p>
          <a:p>
            <a:pPr algn="r"/>
            <a:r>
              <a:rPr lang="tr-TR" sz="2800" b="1" i="1" cap="none" dirty="0">
                <a:solidFill>
                  <a:schemeClr val="accent1">
                    <a:lumMod val="75000"/>
                  </a:schemeClr>
                </a:solidFill>
              </a:rPr>
              <a:t>Ankara Üniversitesi</a:t>
            </a:r>
          </a:p>
          <a:p>
            <a:pPr algn="r"/>
            <a:r>
              <a:rPr lang="tr-TR" sz="2800" b="1" i="1" cap="none" dirty="0">
                <a:solidFill>
                  <a:schemeClr val="accent1">
                    <a:lumMod val="75000"/>
                  </a:schemeClr>
                </a:solidFill>
              </a:rPr>
              <a:t>Eğitim Bilimleri Fakültesi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400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8B7FF8-1833-4E6B-80AA-4F4CD7B43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82433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Matematiksel Modelleme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5BCF5E-10A7-4E13-908E-1A46C0A26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Matematiksel bir kavramın modeli, o kavramın taşıdığı ilişkiyi içinde barındıran bir resim, bir çizim, sembol ya da bir somut araçtır.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Model, matematiksel ilişkiyi yansıtmalıdır, ancak fiziksel bir model tek başına bir kavramı açıklamaz, kavramı öğrenecek kişinin ona anlam yüklemesi gerekir.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                                                3x2                                                                                       3+3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5D47FFE-220E-4218-A8ED-425D381D0CB2}"/>
              </a:ext>
            </a:extLst>
          </p:cNvPr>
          <p:cNvSpPr/>
          <p:nvPr/>
        </p:nvSpPr>
        <p:spPr>
          <a:xfrm>
            <a:off x="2623279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32F877B4-3940-4AAC-A014-7325BC95B676}"/>
              </a:ext>
            </a:extLst>
          </p:cNvPr>
          <p:cNvSpPr/>
          <p:nvPr/>
        </p:nvSpPr>
        <p:spPr>
          <a:xfrm>
            <a:off x="2126355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BDB3C735-F7F6-42C7-B768-FA4982621F2D}"/>
              </a:ext>
            </a:extLst>
          </p:cNvPr>
          <p:cNvSpPr/>
          <p:nvPr/>
        </p:nvSpPr>
        <p:spPr>
          <a:xfrm>
            <a:off x="3472722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840783C2-1354-45B3-80AE-8D5EC310C8B7}"/>
              </a:ext>
            </a:extLst>
          </p:cNvPr>
          <p:cNvSpPr/>
          <p:nvPr/>
        </p:nvSpPr>
        <p:spPr>
          <a:xfrm>
            <a:off x="3932421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CC3CE2EF-4E22-4F24-B7B2-874A1090DA37}"/>
              </a:ext>
            </a:extLst>
          </p:cNvPr>
          <p:cNvSpPr/>
          <p:nvPr/>
        </p:nvSpPr>
        <p:spPr>
          <a:xfrm>
            <a:off x="4759378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DC8028BA-7107-49C1-AE06-2F52CB931BB3}"/>
              </a:ext>
            </a:extLst>
          </p:cNvPr>
          <p:cNvSpPr/>
          <p:nvPr/>
        </p:nvSpPr>
        <p:spPr>
          <a:xfrm>
            <a:off x="5239063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CD85F27B-58F9-4CCD-8E64-E436D31498DD}"/>
              </a:ext>
            </a:extLst>
          </p:cNvPr>
          <p:cNvSpPr/>
          <p:nvPr/>
        </p:nvSpPr>
        <p:spPr>
          <a:xfrm>
            <a:off x="7697450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Dikdörtgen 17">
            <a:extLst>
              <a:ext uri="{FF2B5EF4-FFF2-40B4-BE49-F238E27FC236}">
                <a16:creationId xmlns:a16="http://schemas.microsoft.com/office/drawing/2014/main" id="{404969AE-834A-407D-A46E-ED0C928279E0}"/>
              </a:ext>
            </a:extLst>
          </p:cNvPr>
          <p:cNvSpPr/>
          <p:nvPr/>
        </p:nvSpPr>
        <p:spPr>
          <a:xfrm>
            <a:off x="10830893" y="4462072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Dikdörtgen 19">
            <a:extLst>
              <a:ext uri="{FF2B5EF4-FFF2-40B4-BE49-F238E27FC236}">
                <a16:creationId xmlns:a16="http://schemas.microsoft.com/office/drawing/2014/main" id="{64F209AE-AB50-4762-AE56-30C3DB52308F}"/>
              </a:ext>
            </a:extLst>
          </p:cNvPr>
          <p:cNvSpPr/>
          <p:nvPr/>
        </p:nvSpPr>
        <p:spPr>
          <a:xfrm>
            <a:off x="10329597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DC958F78-9AF4-4526-BF29-C4068F8B1CBE}"/>
              </a:ext>
            </a:extLst>
          </p:cNvPr>
          <p:cNvSpPr/>
          <p:nvPr/>
        </p:nvSpPr>
        <p:spPr>
          <a:xfrm>
            <a:off x="9878268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>
            <a:extLst>
              <a:ext uri="{FF2B5EF4-FFF2-40B4-BE49-F238E27FC236}">
                <a16:creationId xmlns:a16="http://schemas.microsoft.com/office/drawing/2014/main" id="{3BEB92D6-54F9-4885-A310-EDD623BA7236}"/>
              </a:ext>
            </a:extLst>
          </p:cNvPr>
          <p:cNvSpPr/>
          <p:nvPr/>
        </p:nvSpPr>
        <p:spPr>
          <a:xfrm>
            <a:off x="8756759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3CC5CB7B-AD78-4FC3-B643-CE69B40C7FD7}"/>
              </a:ext>
            </a:extLst>
          </p:cNvPr>
          <p:cNvSpPr/>
          <p:nvPr/>
        </p:nvSpPr>
        <p:spPr>
          <a:xfrm>
            <a:off x="8232100" y="4467069"/>
            <a:ext cx="374754" cy="404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12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8B7FF8-1833-4E6B-80AA-4F4CD7B43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82433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Matematiksel Modelleme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5BCF5E-10A7-4E13-908E-1A46C0A26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400" dirty="0"/>
              <a:t>Modeller;</a:t>
            </a:r>
          </a:p>
          <a:p>
            <a:pPr marL="0" indent="0">
              <a:buNone/>
            </a:pPr>
            <a:endParaRPr lang="tr-T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Öğrencilerin yeni bir kavram ve ilişkileri geliştirmesi için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Kavramlar ve semboller arasındaki ilişkilerin anlaşılması için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Öğrencinin anlama düzeyini ölçmek için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0" indent="0">
              <a:buNone/>
            </a:pPr>
            <a:r>
              <a:rPr lang="tr-TR" sz="2400" dirty="0" err="1"/>
              <a:t>kulanılabilir</a:t>
            </a:r>
            <a:r>
              <a:rPr lang="tr-TR" sz="2400" dirty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3767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8B7FF8-1833-4E6B-80AA-4F4CD7B43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82433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Matematiksel Modelleme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5BCF5E-10A7-4E13-908E-1A46C0A26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BECF0B4-DE04-4A39-A04A-0FA640D587CB}"/>
              </a:ext>
            </a:extLst>
          </p:cNvPr>
          <p:cNvSpPr/>
          <p:nvPr/>
        </p:nvSpPr>
        <p:spPr>
          <a:xfrm>
            <a:off x="1424066" y="2563318"/>
            <a:ext cx="1858780" cy="865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Somut nesne modelleri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80988F08-BC49-433B-8F97-53B21EA4FAA0}"/>
              </a:ext>
            </a:extLst>
          </p:cNvPr>
          <p:cNvSpPr/>
          <p:nvPr/>
        </p:nvSpPr>
        <p:spPr>
          <a:xfrm>
            <a:off x="5090410" y="2563318"/>
            <a:ext cx="1858780" cy="865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Çizim-grafik modeller</a:t>
            </a: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7AFA297F-701E-401F-B912-BCDA30320C55}"/>
              </a:ext>
            </a:extLst>
          </p:cNvPr>
          <p:cNvSpPr/>
          <p:nvPr/>
        </p:nvSpPr>
        <p:spPr>
          <a:xfrm>
            <a:off x="8560632" y="2485869"/>
            <a:ext cx="1858780" cy="865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Soyut-sembolik modeller</a:t>
            </a:r>
          </a:p>
        </p:txBody>
      </p:sp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id="{27025CAC-9BDF-4BA7-B1D8-14FAABD338C7}"/>
              </a:ext>
            </a:extLst>
          </p:cNvPr>
          <p:cNvCxnSpPr/>
          <p:nvPr/>
        </p:nvCxnSpPr>
        <p:spPr>
          <a:xfrm>
            <a:off x="3537679" y="2996159"/>
            <a:ext cx="13491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>
            <a:extLst>
              <a:ext uri="{FF2B5EF4-FFF2-40B4-BE49-F238E27FC236}">
                <a16:creationId xmlns:a16="http://schemas.microsoft.com/office/drawing/2014/main" id="{1F556D6A-16D3-44D7-9B33-B0D3C061D013}"/>
              </a:ext>
            </a:extLst>
          </p:cNvPr>
          <p:cNvCxnSpPr/>
          <p:nvPr/>
        </p:nvCxnSpPr>
        <p:spPr>
          <a:xfrm>
            <a:off x="7285220" y="3071734"/>
            <a:ext cx="12291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kdörtgen 14">
            <a:extLst>
              <a:ext uri="{FF2B5EF4-FFF2-40B4-BE49-F238E27FC236}">
                <a16:creationId xmlns:a16="http://schemas.microsoft.com/office/drawing/2014/main" id="{19392706-6E9D-4DBC-A47E-74E271D44A83}"/>
              </a:ext>
            </a:extLst>
          </p:cNvPr>
          <p:cNvSpPr/>
          <p:nvPr/>
        </p:nvSpPr>
        <p:spPr>
          <a:xfrm>
            <a:off x="2458387" y="4497049"/>
            <a:ext cx="3222885" cy="6295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Statik Modeller</a:t>
            </a:r>
          </a:p>
        </p:txBody>
      </p:sp>
      <p:sp>
        <p:nvSpPr>
          <p:cNvPr id="19" name="Dikdörtgen 18">
            <a:extLst>
              <a:ext uri="{FF2B5EF4-FFF2-40B4-BE49-F238E27FC236}">
                <a16:creationId xmlns:a16="http://schemas.microsoft.com/office/drawing/2014/main" id="{3E80952D-0E0D-49B9-81BF-AE9979AF178D}"/>
              </a:ext>
            </a:extLst>
          </p:cNvPr>
          <p:cNvSpPr/>
          <p:nvPr/>
        </p:nvSpPr>
        <p:spPr>
          <a:xfrm>
            <a:off x="6949190" y="4497048"/>
            <a:ext cx="3222885" cy="6295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Dinamik modeller</a:t>
            </a:r>
          </a:p>
        </p:txBody>
      </p:sp>
      <p:cxnSp>
        <p:nvCxnSpPr>
          <p:cNvPr id="21" name="Düz Ok Bağlayıcısı 20">
            <a:extLst>
              <a:ext uri="{FF2B5EF4-FFF2-40B4-BE49-F238E27FC236}">
                <a16:creationId xmlns:a16="http://schemas.microsoft.com/office/drawing/2014/main" id="{9A9862C1-6E78-4724-A570-535564DE70EF}"/>
              </a:ext>
            </a:extLst>
          </p:cNvPr>
          <p:cNvCxnSpPr/>
          <p:nvPr/>
        </p:nvCxnSpPr>
        <p:spPr>
          <a:xfrm>
            <a:off x="5906125" y="4811818"/>
            <a:ext cx="9009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584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8B7FF8-1833-4E6B-80AA-4F4CD7B43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82433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Matematiksel Modelleme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42203B14-C9F7-49C6-8630-24C5692EA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3401" y="2313506"/>
            <a:ext cx="3833510" cy="2177220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724A918C-0E00-4C96-AA73-6D1E0FBAE61B}"/>
              </a:ext>
            </a:extLst>
          </p:cNvPr>
          <p:cNvSpPr/>
          <p:nvPr/>
        </p:nvSpPr>
        <p:spPr>
          <a:xfrm>
            <a:off x="1077652" y="2119223"/>
            <a:ext cx="1918741" cy="944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Paralelkenar 8">
            <a:extLst>
              <a:ext uri="{FF2B5EF4-FFF2-40B4-BE49-F238E27FC236}">
                <a16:creationId xmlns:a16="http://schemas.microsoft.com/office/drawing/2014/main" id="{502CB8A8-88A9-429B-B28C-090B9AB32AD4}"/>
              </a:ext>
            </a:extLst>
          </p:cNvPr>
          <p:cNvSpPr/>
          <p:nvPr/>
        </p:nvSpPr>
        <p:spPr>
          <a:xfrm>
            <a:off x="871418" y="3471395"/>
            <a:ext cx="2038663" cy="1019331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25980F68-103C-49EE-822B-3467722158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3919" y="2152182"/>
            <a:ext cx="4524375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25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B50E46-72B1-4803-A3EE-E02E4555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87364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Matematiksel Modelleme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EFB3CF-6778-407A-BC3A-BCBB484FE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68642"/>
            <a:ext cx="10058400" cy="3800451"/>
          </a:xfrm>
        </p:spPr>
        <p:txBody>
          <a:bodyPr>
            <a:normAutofit/>
          </a:bodyPr>
          <a:lstStyle/>
          <a:p>
            <a:r>
              <a:rPr lang="tr-TR" sz="2800" dirty="0"/>
              <a:t>1. Keşfedici kurcalama</a:t>
            </a:r>
          </a:p>
          <a:p>
            <a:endParaRPr lang="tr-TR" sz="2800" dirty="0"/>
          </a:p>
          <a:p>
            <a:r>
              <a:rPr lang="tr-TR" sz="2800" dirty="0"/>
              <a:t>2. Yapılandırılmış etkinlik</a:t>
            </a:r>
          </a:p>
          <a:p>
            <a:endParaRPr lang="tr-TR" sz="2800" dirty="0"/>
          </a:p>
          <a:p>
            <a:r>
              <a:rPr lang="tr-TR" sz="2800" dirty="0"/>
              <a:t>3. Serbest uygulama - Bilinçli keşif</a:t>
            </a:r>
          </a:p>
        </p:txBody>
      </p:sp>
    </p:spTree>
    <p:extLst>
      <p:ext uri="{BB962C8B-B14F-4D97-AF65-F5344CB8AC3E}">
        <p14:creationId xmlns:p14="http://schemas.microsoft.com/office/powerpoint/2010/main" val="506516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B50E46-72B1-4803-A3EE-E02E4555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87364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Matematiksel Modelleme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EFB3CF-6778-407A-BC3A-BCBB484FE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08682"/>
            <a:ext cx="10058400" cy="386041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800" dirty="0"/>
              <a:t>Sekiz sayısını temsil edebilecek modeller neler olabilir?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/>
              <a:t>Birden ona kadar olan doğal sayıların toplamını temsil edebilecek bir model nasıl olabilir?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/>
              <a:t>Tek ve çift sayıların öğrenimi için nasıl bir model kullanırsınız? İki ayrı model düşününüz.</a:t>
            </a:r>
          </a:p>
        </p:txBody>
      </p:sp>
    </p:spTree>
    <p:extLst>
      <p:ext uri="{BB962C8B-B14F-4D97-AF65-F5344CB8AC3E}">
        <p14:creationId xmlns:p14="http://schemas.microsoft.com/office/powerpoint/2010/main" val="70524550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2060</TotalTime>
  <Words>166</Words>
  <Application>Microsoft Office PowerPoint</Application>
  <PresentationFormat>Geniş ekran</PresentationFormat>
  <Paragraphs>39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Geçmişe bakış</vt:lpstr>
      <vt:lpstr>İlkokulda Temel Matematik</vt:lpstr>
      <vt:lpstr>Matematiksel Modelleme</vt:lpstr>
      <vt:lpstr>Matematiksel Modelleme</vt:lpstr>
      <vt:lpstr>Matematiksel Modelleme</vt:lpstr>
      <vt:lpstr>Matematiksel Modelleme</vt:lpstr>
      <vt:lpstr>Matematiksel Modelleme</vt:lpstr>
      <vt:lpstr>Matematiksel Modelleme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 yapmak</dc:title>
  <dc:creator>AD</dc:creator>
  <cp:lastModifiedBy>AD</cp:lastModifiedBy>
  <cp:revision>106</cp:revision>
  <dcterms:created xsi:type="dcterms:W3CDTF">2019-01-06T12:08:29Z</dcterms:created>
  <dcterms:modified xsi:type="dcterms:W3CDTF">2021-10-01T08:51:03Z</dcterms:modified>
</cp:coreProperties>
</file>