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9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6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C62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780" y="60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SAHNE DÜZENLENMESİ VE ŞEKİLLERİN KULLANIMI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Gelişmiş Yerleşim Seçeneklerini </a:t>
            </a:r>
            <a:r>
              <a:rPr lang="tr-TR" dirty="0" smtClean="0"/>
              <a:t>Kullanma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61851" y="1722846"/>
            <a:ext cx="10929257" cy="1833154"/>
          </a:xfrm>
        </p:spPr>
        <p:txBody>
          <a:bodyPr>
            <a:normAutofit/>
          </a:bodyPr>
          <a:lstStyle/>
          <a:p>
            <a:r>
              <a:rPr lang="tr-TR" dirty="0" err="1"/>
              <a:t>Grid</a:t>
            </a:r>
            <a:r>
              <a:rPr lang="tr-TR" dirty="0"/>
              <a:t> (ızgara), </a:t>
            </a:r>
            <a:r>
              <a:rPr lang="tr-TR" dirty="0" err="1"/>
              <a:t>Ruler</a:t>
            </a:r>
            <a:r>
              <a:rPr lang="tr-TR" dirty="0"/>
              <a:t> (cetvel) ve Guide (rehber) seçenekleri </a:t>
            </a:r>
            <a:r>
              <a:rPr lang="tr-TR" dirty="0" smtClean="0"/>
              <a:t>kullanılarak nesnelerin </a:t>
            </a:r>
            <a:r>
              <a:rPr lang="tr-TR" dirty="0"/>
              <a:t>el ile sahneye yerleştirilmeleri sağlanır. Bu seçeneklerin tümü </a:t>
            </a:r>
            <a:r>
              <a:rPr lang="tr-TR" dirty="0" smtClean="0"/>
              <a:t>tasarımcıya rehberlik </a:t>
            </a:r>
            <a:r>
              <a:rPr lang="tr-TR" dirty="0"/>
              <a:t>etmek amacıyla oluşturulmuş seçeneklerdir. Bu seçeneklerin yanı </a:t>
            </a:r>
            <a:r>
              <a:rPr lang="tr-TR" dirty="0" smtClean="0"/>
              <a:t>sıra profesyonel </a:t>
            </a:r>
            <a:r>
              <a:rPr lang="tr-TR" dirty="0"/>
              <a:t>tasarımlar gerçekleştirmek için milimetrik ayarlamalar içeren ve </a:t>
            </a:r>
            <a:r>
              <a:rPr lang="tr-TR" dirty="0" smtClean="0"/>
              <a:t>girilen konum </a:t>
            </a:r>
            <a:r>
              <a:rPr lang="tr-TR" dirty="0"/>
              <a:t>değerleri ile nesnelerin yerleşimlerini sağlayan gelişmiş denetimler </a:t>
            </a:r>
            <a:r>
              <a:rPr lang="tr-TR" dirty="0" smtClean="0"/>
              <a:t>de mevcuttur. </a:t>
            </a:r>
            <a:r>
              <a:rPr lang="tr-TR" dirty="0" err="1" smtClean="0"/>
              <a:t>Flash’ın</a:t>
            </a:r>
            <a:r>
              <a:rPr lang="tr-TR" dirty="0" smtClean="0"/>
              <a:t> </a:t>
            </a:r>
            <a:r>
              <a:rPr lang="tr-TR" dirty="0" err="1"/>
              <a:t>info</a:t>
            </a:r>
            <a:r>
              <a:rPr lang="tr-TR" dirty="0"/>
              <a:t> (bilgi) panelini kullanarak nesnelerin yerleşimleri ve </a:t>
            </a:r>
            <a:r>
              <a:rPr lang="tr-TR" dirty="0" smtClean="0"/>
              <a:t>büyükleri yazılacak </a:t>
            </a:r>
            <a:r>
              <a:rPr lang="tr-TR" dirty="0"/>
              <a:t>değerler ile de belirlenebilir. </a:t>
            </a:r>
            <a:r>
              <a:rPr lang="tr-TR" dirty="0" err="1"/>
              <a:t>I</a:t>
            </a:r>
            <a:r>
              <a:rPr lang="tr-TR" dirty="0" err="1" smtClean="0"/>
              <a:t>nfo</a:t>
            </a:r>
            <a:r>
              <a:rPr lang="tr-TR" dirty="0" smtClean="0"/>
              <a:t> </a:t>
            </a:r>
            <a:r>
              <a:rPr lang="tr-TR" dirty="0"/>
              <a:t>(bilgi) panelini açmak için </a:t>
            </a:r>
            <a:r>
              <a:rPr lang="tr-TR" dirty="0" err="1" smtClean="0"/>
              <a:t>Launcher’dan</a:t>
            </a:r>
            <a:r>
              <a:rPr lang="tr-TR" dirty="0" smtClean="0"/>
              <a:t> </a:t>
            </a:r>
            <a:r>
              <a:rPr lang="tr-TR" dirty="0" err="1" smtClean="0"/>
              <a:t>info</a:t>
            </a:r>
            <a:r>
              <a:rPr lang="tr-TR" dirty="0" smtClean="0"/>
              <a:t> </a:t>
            </a:r>
            <a:r>
              <a:rPr lang="tr-TR" dirty="0"/>
              <a:t>seçeneği </a:t>
            </a:r>
            <a:r>
              <a:rPr lang="tr-TR" dirty="0" err="1"/>
              <a:t>tıklanılır</a:t>
            </a:r>
            <a:r>
              <a:rPr lang="tr-TR" dirty="0"/>
              <a:t>.</a:t>
            </a:r>
            <a:endParaRPr lang="tr-TR" sz="19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571" y="3556000"/>
            <a:ext cx="7230836" cy="263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26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Gelişmiş Yerleşim Seçeneklerini </a:t>
            </a:r>
            <a:r>
              <a:rPr lang="tr-TR" dirty="0" smtClean="0"/>
              <a:t>Kullanma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2040697"/>
            <a:ext cx="9483635" cy="3126390"/>
          </a:xfrm>
        </p:spPr>
        <p:txBody>
          <a:bodyPr>
            <a:normAutofit/>
          </a:bodyPr>
          <a:lstStyle/>
          <a:p>
            <a:r>
              <a:rPr lang="tr-TR" b="1" dirty="0"/>
              <a:t>a) </a:t>
            </a:r>
            <a:r>
              <a:rPr lang="tr-TR" b="1" dirty="0" smtClean="0"/>
              <a:t>                       </a:t>
            </a:r>
            <a:r>
              <a:rPr lang="tr-TR" b="1" dirty="0" err="1" smtClean="0"/>
              <a:t>Symbol</a:t>
            </a:r>
            <a:r>
              <a:rPr lang="tr-TR" b="1" dirty="0" smtClean="0"/>
              <a:t> </a:t>
            </a:r>
            <a:r>
              <a:rPr lang="tr-TR" b="1" dirty="0" err="1"/>
              <a:t>Type</a:t>
            </a:r>
            <a:r>
              <a:rPr lang="tr-TR" b="1" dirty="0"/>
              <a:t> (Sembol Tipi) : </a:t>
            </a:r>
            <a:r>
              <a:rPr lang="tr-TR" dirty="0"/>
              <a:t>Flash çizimlerini ve dışarıdan </a:t>
            </a:r>
            <a:r>
              <a:rPr lang="tr-TR" dirty="0" smtClean="0"/>
              <a:t>ithal edilen </a:t>
            </a:r>
            <a:r>
              <a:rPr lang="tr-TR" dirty="0"/>
              <a:t>grafikleri temsil eder. Bilgi panelinin bu bölümünde seçili nesnenin hangi tür </a:t>
            </a:r>
            <a:r>
              <a:rPr lang="tr-TR" dirty="0" smtClean="0"/>
              <a:t>bir sembol </a:t>
            </a:r>
            <a:r>
              <a:rPr lang="tr-TR" dirty="0"/>
              <a:t>olduğunu gösterir. Flash çizimlerine daha sonra kullanım amaçlarına </a:t>
            </a:r>
            <a:r>
              <a:rPr lang="tr-TR" dirty="0" smtClean="0"/>
              <a:t>göre sembol </a:t>
            </a:r>
            <a:r>
              <a:rPr lang="tr-TR" dirty="0"/>
              <a:t>özelliği verilebilir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b="1" dirty="0"/>
              <a:t>b) </a:t>
            </a:r>
            <a:r>
              <a:rPr lang="tr-TR" b="1" dirty="0" smtClean="0"/>
              <a:t>                  </a:t>
            </a:r>
            <a:r>
              <a:rPr lang="tr-TR" b="1" dirty="0" err="1" smtClean="0"/>
              <a:t>Color</a:t>
            </a:r>
            <a:r>
              <a:rPr lang="tr-TR" b="1" dirty="0" smtClean="0"/>
              <a:t> </a:t>
            </a:r>
            <a:r>
              <a:rPr lang="tr-TR" b="1" dirty="0"/>
              <a:t>at </a:t>
            </a:r>
            <a:r>
              <a:rPr lang="tr-TR" b="1" dirty="0" err="1"/>
              <a:t>Cursor</a:t>
            </a:r>
            <a:r>
              <a:rPr lang="tr-TR" b="1" dirty="0"/>
              <a:t> </a:t>
            </a:r>
            <a:r>
              <a:rPr lang="tr-TR" b="1" dirty="0" err="1"/>
              <a:t>Location</a:t>
            </a:r>
            <a:r>
              <a:rPr lang="tr-TR" b="1" dirty="0"/>
              <a:t> (İmleç konumundaki renk): </a:t>
            </a:r>
            <a:r>
              <a:rPr lang="tr-TR" dirty="0" smtClean="0"/>
              <a:t>Mouse göstergesinin </a:t>
            </a:r>
            <a:r>
              <a:rPr lang="tr-TR" dirty="0"/>
              <a:t>üzerinde olduğu renge ait kodu gösterir. </a:t>
            </a:r>
            <a:r>
              <a:rPr lang="tr-TR" dirty="0" err="1"/>
              <a:t>Red</a:t>
            </a:r>
            <a:r>
              <a:rPr lang="tr-TR" dirty="0"/>
              <a:t> (kırmızı), Gren (yeşil) </a:t>
            </a:r>
            <a:r>
              <a:rPr lang="tr-TR" dirty="0" smtClean="0"/>
              <a:t>ve Blue(Mavi</a:t>
            </a:r>
            <a:r>
              <a:rPr lang="tr-TR" dirty="0"/>
              <a:t>) renklerinin karıştırılma oranlarını gösterir. Ayrıca belirlenen bu renk </a:t>
            </a:r>
            <a:r>
              <a:rPr lang="tr-TR" dirty="0" smtClean="0"/>
              <a:t>Alpha ile </a:t>
            </a:r>
            <a:r>
              <a:rPr lang="tr-TR" dirty="0"/>
              <a:t>şeffaflaştırılmışsa, şeffaflık oranını da Alpha alanında gösterir.</a:t>
            </a:r>
            <a:endParaRPr lang="tr-TR" sz="19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281" y="1955073"/>
            <a:ext cx="1106570" cy="403477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2709" y="3203285"/>
            <a:ext cx="854863" cy="84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Gelişmiş Yerleşim Seçeneklerini </a:t>
            </a:r>
            <a:r>
              <a:rPr lang="tr-TR" dirty="0" smtClean="0"/>
              <a:t>Kullanma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2040697"/>
            <a:ext cx="10238377" cy="3126390"/>
          </a:xfrm>
        </p:spPr>
        <p:txBody>
          <a:bodyPr>
            <a:normAutofit/>
          </a:bodyPr>
          <a:lstStyle/>
          <a:p>
            <a:r>
              <a:rPr lang="es-ES" b="1" dirty="0"/>
              <a:t>c) </a:t>
            </a:r>
            <a:r>
              <a:rPr lang="tr-TR" b="1" dirty="0" smtClean="0"/>
              <a:t>             </a:t>
            </a:r>
            <a:r>
              <a:rPr lang="es-ES" b="1" dirty="0" smtClean="0"/>
              <a:t>X,Y </a:t>
            </a:r>
            <a:r>
              <a:rPr lang="es-ES" b="1" dirty="0"/>
              <a:t>instance (X,Y durumu):</a:t>
            </a:r>
            <a:r>
              <a:rPr lang="es-ES" dirty="0"/>
              <a:t>Seçili sembolün X,Y </a:t>
            </a:r>
            <a:r>
              <a:rPr lang="es-ES" dirty="0" smtClean="0"/>
              <a:t>koordinatlarını</a:t>
            </a:r>
            <a:r>
              <a:rPr lang="tr-TR" dirty="0" smtClean="0"/>
              <a:t> gösterir</a:t>
            </a:r>
            <a:r>
              <a:rPr lang="tr-TR" dirty="0"/>
              <a:t>. Sahnenin sol üst köşesi X ve Y’nin kesiştiği nokta olarak varsayılır. </a:t>
            </a:r>
            <a:r>
              <a:rPr lang="tr-TR" dirty="0" smtClean="0"/>
              <a:t>Buna göre </a:t>
            </a:r>
            <a:r>
              <a:rPr lang="tr-TR" dirty="0"/>
              <a:t>X değeri değiştirilerek seçili sembol yatay eksende hareket ettirilebilir. </a:t>
            </a:r>
            <a:r>
              <a:rPr lang="tr-TR" dirty="0" smtClean="0"/>
              <a:t>Aynı şekilde </a:t>
            </a:r>
            <a:r>
              <a:rPr lang="tr-TR" dirty="0"/>
              <a:t>Y değeri de seçili sembolün dikey konumunu belirler. Tıpkı </a:t>
            </a:r>
            <a:r>
              <a:rPr lang="tr-TR" dirty="0" smtClean="0"/>
              <a:t>koordinat ekseninde </a:t>
            </a:r>
            <a:r>
              <a:rPr lang="tr-TR" dirty="0"/>
              <a:t>bir doğrunun konumun belirlendiği gibi sembolün konumunu da bu </a:t>
            </a:r>
            <a:r>
              <a:rPr lang="tr-TR" dirty="0" smtClean="0"/>
              <a:t>şekilde belirlenir</a:t>
            </a:r>
            <a:r>
              <a:rPr lang="tr-TR" dirty="0"/>
              <a:t>. Sembole ait X ve Y değerlerini sembolün sol üst köşesine ya da </a:t>
            </a:r>
            <a:r>
              <a:rPr lang="tr-TR" dirty="0" smtClean="0"/>
              <a:t>merkezine göre </a:t>
            </a:r>
            <a:r>
              <a:rPr lang="tr-TR" dirty="0"/>
              <a:t>gerçekleştirilebilir</a:t>
            </a:r>
            <a:r>
              <a:rPr lang="tr-TR" dirty="0" smtClean="0"/>
              <a:t>.</a:t>
            </a:r>
          </a:p>
          <a:p>
            <a:endParaRPr lang="tr-TR" sz="1900" dirty="0"/>
          </a:p>
          <a:p>
            <a:r>
              <a:rPr lang="tr-TR" b="1" dirty="0"/>
              <a:t>d) </a:t>
            </a:r>
            <a:r>
              <a:rPr lang="tr-TR" b="1" dirty="0" smtClean="0"/>
              <a:t>              </a:t>
            </a:r>
            <a:r>
              <a:rPr lang="tr-TR" b="1" dirty="0" err="1" smtClean="0"/>
              <a:t>Cursor</a:t>
            </a:r>
            <a:r>
              <a:rPr lang="tr-TR" b="1" dirty="0" smtClean="0"/>
              <a:t> </a:t>
            </a:r>
            <a:r>
              <a:rPr lang="tr-TR" b="1" dirty="0" err="1"/>
              <a:t>location</a:t>
            </a:r>
            <a:r>
              <a:rPr lang="tr-TR" b="1" dirty="0"/>
              <a:t> (imleç konumu) : </a:t>
            </a:r>
            <a:r>
              <a:rPr lang="tr-TR" dirty="0"/>
              <a:t>Mouse göstergesinin o </a:t>
            </a:r>
            <a:r>
              <a:rPr lang="tr-TR" dirty="0" smtClean="0"/>
              <a:t>anda bulunduğu </a:t>
            </a:r>
            <a:r>
              <a:rPr lang="tr-TR" dirty="0"/>
              <a:t>koordinatı gösterir. X alanı yatay konumu Y alanı ise dikey konumdur.</a:t>
            </a:r>
            <a:endParaRPr lang="tr-TR" sz="19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325" y="1771509"/>
            <a:ext cx="795065" cy="5383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720" y="4180114"/>
            <a:ext cx="774411" cy="44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57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Nesnelerin Biçimini </a:t>
            </a:r>
            <a:r>
              <a:rPr lang="tr-TR" dirty="0" smtClean="0"/>
              <a:t>Değiştirme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86972" y="1857829"/>
            <a:ext cx="10348686" cy="4180114"/>
          </a:xfrm>
        </p:spPr>
        <p:txBody>
          <a:bodyPr>
            <a:normAutofit/>
          </a:bodyPr>
          <a:lstStyle/>
          <a:p>
            <a:r>
              <a:rPr lang="tr-TR" dirty="0" err="1"/>
              <a:t>Arrow</a:t>
            </a:r>
            <a:r>
              <a:rPr lang="tr-TR" dirty="0"/>
              <a:t> (ok)’a ait yardımcı seçenekler anlatılırken bir çizimin döndürülmesi </a:t>
            </a:r>
            <a:r>
              <a:rPr lang="tr-TR" dirty="0" smtClean="0"/>
              <a:t>ya da </a:t>
            </a:r>
            <a:r>
              <a:rPr lang="tr-TR" dirty="0"/>
              <a:t>boyutlandırılması anlatılmıştı. Bu araçlar kullanılarak cisim el ile şekillendirmişti</a:t>
            </a:r>
            <a:r>
              <a:rPr lang="tr-TR" dirty="0" smtClean="0"/>
              <a:t>. Flash </a:t>
            </a:r>
            <a:r>
              <a:rPr lang="tr-TR" dirty="0"/>
              <a:t>çizim nesnelerini ya da sembolleri biçimlendirmek için gelişmiş </a:t>
            </a:r>
            <a:r>
              <a:rPr lang="tr-TR" dirty="0" smtClean="0"/>
              <a:t>denetimler sunar</a:t>
            </a:r>
            <a:r>
              <a:rPr lang="tr-TR" dirty="0"/>
              <a:t>. Sembolleri belli değerlere göre ölçeklendirmeyi ya da eğriltmeyi sağlar. </a:t>
            </a:r>
            <a:r>
              <a:rPr lang="tr-TR" dirty="0" smtClean="0"/>
              <a:t>Bu işlemleri </a:t>
            </a:r>
            <a:r>
              <a:rPr lang="tr-TR" dirty="0"/>
              <a:t>gerçekleştirmek için </a:t>
            </a:r>
            <a:r>
              <a:rPr lang="tr-TR" dirty="0" err="1"/>
              <a:t>Transform</a:t>
            </a:r>
            <a:r>
              <a:rPr lang="tr-TR" dirty="0"/>
              <a:t> (dönüştür) panelini kullanır. </a:t>
            </a:r>
            <a:r>
              <a:rPr lang="tr-TR" dirty="0" err="1"/>
              <a:t>İnfo</a:t>
            </a:r>
            <a:r>
              <a:rPr lang="tr-TR" dirty="0"/>
              <a:t> paneli </a:t>
            </a:r>
            <a:r>
              <a:rPr lang="tr-TR" dirty="0" smtClean="0"/>
              <a:t>ile aynı </a:t>
            </a:r>
            <a:r>
              <a:rPr lang="tr-TR" dirty="0"/>
              <a:t>grup içerisinde yer alan bu paneli aktif hale getirmek için panel </a:t>
            </a:r>
            <a:r>
              <a:rPr lang="tr-TR" dirty="0" smtClean="0"/>
              <a:t>başlığına </a:t>
            </a:r>
            <a:r>
              <a:rPr lang="tr-TR" dirty="0" err="1" smtClean="0"/>
              <a:t>tıklanılması</a:t>
            </a:r>
            <a:r>
              <a:rPr lang="tr-TR" dirty="0" smtClean="0"/>
              <a:t> </a:t>
            </a:r>
            <a:r>
              <a:rPr lang="tr-TR" dirty="0"/>
              <a:t>yeterlidir. Bu panelde bulunan seçenekler aşağıda detayları </a:t>
            </a:r>
            <a:r>
              <a:rPr lang="tr-TR" dirty="0" smtClean="0"/>
              <a:t>ile anlatılmıştır.</a:t>
            </a:r>
          </a:p>
          <a:p>
            <a:r>
              <a:rPr lang="tr-TR" b="1" dirty="0"/>
              <a:t>a) </a:t>
            </a:r>
            <a:r>
              <a:rPr lang="tr-TR" b="1" dirty="0" err="1"/>
              <a:t>Width</a:t>
            </a:r>
            <a:r>
              <a:rPr lang="tr-TR" b="1" dirty="0"/>
              <a:t>, </a:t>
            </a:r>
            <a:r>
              <a:rPr lang="tr-TR" b="1" dirty="0" err="1"/>
              <a:t>Height</a:t>
            </a:r>
            <a:r>
              <a:rPr lang="tr-TR" b="1" dirty="0"/>
              <a:t> (Genişlik, Yükseklik) : </a:t>
            </a:r>
            <a:r>
              <a:rPr lang="tr-TR" dirty="0"/>
              <a:t>Seçili sembolü, genişlik ve </a:t>
            </a:r>
            <a:r>
              <a:rPr lang="tr-TR" dirty="0" smtClean="0"/>
              <a:t>yükseklik değerlerine </a:t>
            </a:r>
            <a:r>
              <a:rPr lang="tr-TR" dirty="0"/>
              <a:t>göre orantılı bir şekilde büyütür yada küçültür. Eğer sadece genişlik ya </a:t>
            </a:r>
            <a:r>
              <a:rPr lang="tr-TR" dirty="0" smtClean="0"/>
              <a:t>da sadece </a:t>
            </a:r>
            <a:r>
              <a:rPr lang="tr-TR" dirty="0"/>
              <a:t>yükseklik değeri değiştirilirse sembolün büyüklüğü ile birlikte görünümü </a:t>
            </a:r>
            <a:r>
              <a:rPr lang="tr-TR" dirty="0" smtClean="0"/>
              <a:t>de değişir</a:t>
            </a:r>
            <a:r>
              <a:rPr lang="tr-TR" dirty="0"/>
              <a:t>. Bu açıdan genişlik ve yüksekliğin birbirleri ile orantılı bir şekilde </a:t>
            </a:r>
            <a:r>
              <a:rPr lang="tr-TR" dirty="0" smtClean="0"/>
              <a:t>değişmesi sağlanmalıdır</a:t>
            </a:r>
            <a:r>
              <a:rPr lang="tr-TR" dirty="0"/>
              <a:t>. Bunun için yapılması gereken </a:t>
            </a:r>
            <a:r>
              <a:rPr lang="tr-TR" dirty="0" err="1"/>
              <a:t>Constrain</a:t>
            </a:r>
            <a:r>
              <a:rPr lang="tr-TR" dirty="0"/>
              <a:t> (Engelle) </a:t>
            </a:r>
            <a:r>
              <a:rPr lang="tr-TR" dirty="0" smtClean="0"/>
              <a:t>seçeneğinin işaretlenmesidir</a:t>
            </a:r>
            <a:r>
              <a:rPr lang="tr-TR" dirty="0"/>
              <a:t>. Bu seçenek işaretli iken genişlik alanına yazılacak değer </a:t>
            </a:r>
            <a:r>
              <a:rPr lang="tr-TR" dirty="0" smtClean="0"/>
              <a:t>yükseklik için</a:t>
            </a:r>
            <a:r>
              <a:rPr lang="tr-TR" dirty="0"/>
              <a:t>, yükseklik alanına yazılacak değer ise genişlik için aktif hale geçer ve </a:t>
            </a:r>
            <a:r>
              <a:rPr lang="tr-TR" dirty="0" smtClean="0"/>
              <a:t>sembol deforme </a:t>
            </a:r>
            <a:r>
              <a:rPr lang="tr-TR" dirty="0"/>
              <a:t>olmadan ölçeklendirilebilir.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98712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Nesnelerin Biçimini </a:t>
            </a:r>
            <a:r>
              <a:rPr lang="tr-TR" dirty="0" smtClean="0"/>
              <a:t>Değiştirme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86972" y="1857829"/>
            <a:ext cx="10348686" cy="4180114"/>
          </a:xfrm>
        </p:spPr>
        <p:txBody>
          <a:bodyPr>
            <a:normAutofit/>
          </a:bodyPr>
          <a:lstStyle/>
          <a:p>
            <a:r>
              <a:rPr lang="tr-TR" b="1" dirty="0"/>
              <a:t>b) </a:t>
            </a:r>
            <a:r>
              <a:rPr lang="tr-TR" b="1" dirty="0" err="1"/>
              <a:t>Rotate</a:t>
            </a:r>
            <a:r>
              <a:rPr lang="tr-TR" b="1" dirty="0"/>
              <a:t> (Döndür): </a:t>
            </a:r>
            <a:r>
              <a:rPr lang="tr-TR" dirty="0"/>
              <a:t>Seçili sembolü verilen açı değerince döndürür</a:t>
            </a:r>
            <a:r>
              <a:rPr lang="tr-TR" dirty="0" smtClean="0"/>
              <a:t>. Döndürme </a:t>
            </a:r>
            <a:r>
              <a:rPr lang="tr-TR" dirty="0"/>
              <a:t>yönü pozitif değerler için saat yönünde, negatif değerler için saat </a:t>
            </a:r>
            <a:r>
              <a:rPr lang="tr-TR" dirty="0" smtClean="0"/>
              <a:t>yönünü tersine </a:t>
            </a:r>
            <a:r>
              <a:rPr lang="tr-TR" dirty="0"/>
              <a:t>göredir</a:t>
            </a:r>
            <a:r>
              <a:rPr lang="tr-TR" dirty="0" smtClean="0"/>
              <a:t>.</a:t>
            </a:r>
          </a:p>
          <a:p>
            <a:r>
              <a:rPr lang="tr-TR" b="1" dirty="0"/>
              <a:t>c) </a:t>
            </a:r>
            <a:r>
              <a:rPr lang="tr-TR" b="1" dirty="0" err="1"/>
              <a:t>Skew</a:t>
            </a:r>
            <a:r>
              <a:rPr lang="tr-TR" b="1" dirty="0"/>
              <a:t> (Bük – eğrilt) : </a:t>
            </a:r>
            <a:r>
              <a:rPr lang="tr-TR" dirty="0"/>
              <a:t>Seçili sembolü yatay ve düşey konumuna göre </a:t>
            </a:r>
            <a:r>
              <a:rPr lang="tr-TR" dirty="0" smtClean="0"/>
              <a:t>verilen değerler </a:t>
            </a:r>
            <a:r>
              <a:rPr lang="tr-TR" dirty="0"/>
              <a:t>doğrultusunda büker. Bu olay döndürme işlemi gibi algılanmalıdır.</a:t>
            </a:r>
          </a:p>
          <a:p>
            <a:r>
              <a:rPr lang="tr-TR" b="1" dirty="0"/>
              <a:t>d) </a:t>
            </a:r>
            <a:r>
              <a:rPr lang="tr-TR" b="1" dirty="0" err="1"/>
              <a:t>Copy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apply</a:t>
            </a:r>
            <a:r>
              <a:rPr lang="tr-TR" b="1" dirty="0"/>
              <a:t> </a:t>
            </a:r>
            <a:r>
              <a:rPr lang="tr-TR" b="1" dirty="0" err="1"/>
              <a:t>transform</a:t>
            </a:r>
            <a:r>
              <a:rPr lang="tr-TR" b="1" dirty="0"/>
              <a:t> (Dönüşümü Kopyala ve Uygula): </a:t>
            </a:r>
            <a:r>
              <a:rPr lang="tr-TR" dirty="0" err="1" smtClean="0"/>
              <a:t>Transform</a:t>
            </a:r>
            <a:r>
              <a:rPr lang="tr-TR" dirty="0" smtClean="0"/>
              <a:t> (</a:t>
            </a:r>
            <a:r>
              <a:rPr lang="tr-TR" dirty="0"/>
              <a:t>dönüşüm) seçenekleri kullanılarak oluşturulan biçimlendirme işlemini hafızaya </a:t>
            </a:r>
            <a:r>
              <a:rPr lang="tr-TR" dirty="0" smtClean="0"/>
              <a:t>alarak tekrar </a:t>
            </a:r>
            <a:r>
              <a:rPr lang="tr-TR" dirty="0"/>
              <a:t>şekle uygulamayı sağlar. Bu seçeneğe birinci kez tıklama </a:t>
            </a:r>
            <a:r>
              <a:rPr lang="tr-TR" dirty="0" smtClean="0"/>
              <a:t>yapılan biçimlendirmeyi </a:t>
            </a:r>
            <a:r>
              <a:rPr lang="tr-TR" dirty="0"/>
              <a:t>hafızaya alır ve ikinci kez tıklama ise hafızadaki biçimi </a:t>
            </a:r>
            <a:r>
              <a:rPr lang="tr-TR" dirty="0" smtClean="0"/>
              <a:t>sembole uygular</a:t>
            </a:r>
            <a:r>
              <a:rPr lang="tr-TR" dirty="0"/>
              <a:t>.</a:t>
            </a:r>
          </a:p>
          <a:p>
            <a:r>
              <a:rPr lang="tr-TR" b="1" dirty="0"/>
              <a:t>e)</a:t>
            </a:r>
            <a:r>
              <a:rPr lang="tr-TR" b="1" dirty="0" err="1"/>
              <a:t>Reset</a:t>
            </a:r>
            <a:r>
              <a:rPr lang="tr-TR" b="1" dirty="0"/>
              <a:t>(Yeniden Ayarlama):</a:t>
            </a:r>
            <a:r>
              <a:rPr lang="tr-TR" dirty="0" err="1"/>
              <a:t>Transform</a:t>
            </a:r>
            <a:r>
              <a:rPr lang="tr-TR" dirty="0"/>
              <a:t> (dönüşüm) ile yapılan </a:t>
            </a:r>
            <a:r>
              <a:rPr lang="tr-TR" dirty="0" smtClean="0"/>
              <a:t>biçimlendirmeyi iptal </a:t>
            </a:r>
            <a:r>
              <a:rPr lang="tr-TR" dirty="0"/>
              <a:t>ederek sembolü ilk durumuna döndürür.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192302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/>
              <a:t>Nesnelerin Biçimini </a:t>
            </a:r>
            <a:r>
              <a:rPr lang="tr-TR" dirty="0" smtClean="0"/>
              <a:t>Değiştirme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86972" y="1857829"/>
            <a:ext cx="10348686" cy="4180114"/>
          </a:xfrm>
        </p:spPr>
        <p:txBody>
          <a:bodyPr>
            <a:normAutofit/>
          </a:bodyPr>
          <a:lstStyle/>
          <a:p>
            <a:r>
              <a:rPr lang="tr-TR" b="1" dirty="0"/>
              <a:t>b) </a:t>
            </a:r>
            <a:r>
              <a:rPr lang="tr-TR" b="1" dirty="0" err="1"/>
              <a:t>Rotate</a:t>
            </a:r>
            <a:r>
              <a:rPr lang="tr-TR" b="1" dirty="0"/>
              <a:t> (Döndür): </a:t>
            </a:r>
            <a:r>
              <a:rPr lang="tr-TR" dirty="0"/>
              <a:t>Seçili sembolü verilen açı değerince döndürür</a:t>
            </a:r>
            <a:r>
              <a:rPr lang="tr-TR" dirty="0" smtClean="0"/>
              <a:t>. Döndürme </a:t>
            </a:r>
            <a:r>
              <a:rPr lang="tr-TR" dirty="0"/>
              <a:t>yönü pozitif değerler için saat yönünde, negatif değerler için saat </a:t>
            </a:r>
            <a:r>
              <a:rPr lang="tr-TR" dirty="0" smtClean="0"/>
              <a:t>yönünü tersine </a:t>
            </a:r>
            <a:r>
              <a:rPr lang="tr-TR" dirty="0"/>
              <a:t>göredir</a:t>
            </a:r>
            <a:r>
              <a:rPr lang="tr-TR" dirty="0" smtClean="0"/>
              <a:t>.</a:t>
            </a:r>
          </a:p>
          <a:p>
            <a:r>
              <a:rPr lang="tr-TR" b="1" dirty="0"/>
              <a:t>c) </a:t>
            </a:r>
            <a:r>
              <a:rPr lang="tr-TR" b="1" dirty="0" err="1"/>
              <a:t>Skew</a:t>
            </a:r>
            <a:r>
              <a:rPr lang="tr-TR" b="1" dirty="0"/>
              <a:t> (Bük – eğrilt) : </a:t>
            </a:r>
            <a:r>
              <a:rPr lang="tr-TR" dirty="0"/>
              <a:t>Seçili sembolü yatay ve düşey konumuna göre </a:t>
            </a:r>
            <a:r>
              <a:rPr lang="tr-TR" dirty="0" smtClean="0"/>
              <a:t>verilen değerler </a:t>
            </a:r>
            <a:r>
              <a:rPr lang="tr-TR" dirty="0"/>
              <a:t>doğrultusunda büker. Bu olay döndürme işlemi gibi algılanmalıdır.</a:t>
            </a:r>
          </a:p>
          <a:p>
            <a:r>
              <a:rPr lang="tr-TR" b="1" dirty="0"/>
              <a:t>d) </a:t>
            </a:r>
            <a:r>
              <a:rPr lang="tr-TR" b="1" dirty="0" err="1"/>
              <a:t>Copy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apply</a:t>
            </a:r>
            <a:r>
              <a:rPr lang="tr-TR" b="1" dirty="0"/>
              <a:t> </a:t>
            </a:r>
            <a:r>
              <a:rPr lang="tr-TR" b="1" dirty="0" err="1"/>
              <a:t>transform</a:t>
            </a:r>
            <a:r>
              <a:rPr lang="tr-TR" b="1" dirty="0"/>
              <a:t> (Dönüşümü Kopyala ve Uygula): </a:t>
            </a:r>
            <a:r>
              <a:rPr lang="tr-TR" dirty="0" err="1" smtClean="0"/>
              <a:t>Transform</a:t>
            </a:r>
            <a:r>
              <a:rPr lang="tr-TR" dirty="0" smtClean="0"/>
              <a:t> (</a:t>
            </a:r>
            <a:r>
              <a:rPr lang="tr-TR" dirty="0"/>
              <a:t>dönüşüm) seçenekleri kullanılarak oluşturulan biçimlendirme işlemini hafızaya </a:t>
            </a:r>
            <a:r>
              <a:rPr lang="tr-TR" dirty="0" smtClean="0"/>
              <a:t>alarak tekrar </a:t>
            </a:r>
            <a:r>
              <a:rPr lang="tr-TR" dirty="0"/>
              <a:t>şekle uygulamayı sağlar. Bu seçeneğe birinci kez tıklama </a:t>
            </a:r>
            <a:r>
              <a:rPr lang="tr-TR" dirty="0" smtClean="0"/>
              <a:t>yapılan biçimlendirmeyi </a:t>
            </a:r>
            <a:r>
              <a:rPr lang="tr-TR" dirty="0"/>
              <a:t>hafızaya alır ve ikinci kez tıklama ise hafızadaki biçimi </a:t>
            </a:r>
            <a:r>
              <a:rPr lang="tr-TR" dirty="0" smtClean="0"/>
              <a:t>sembole uygular</a:t>
            </a:r>
            <a:r>
              <a:rPr lang="tr-TR" dirty="0"/>
              <a:t>.</a:t>
            </a:r>
          </a:p>
          <a:p>
            <a:r>
              <a:rPr lang="tr-TR" b="1" dirty="0"/>
              <a:t>e)</a:t>
            </a:r>
            <a:r>
              <a:rPr lang="tr-TR" b="1" dirty="0" err="1"/>
              <a:t>Reset</a:t>
            </a:r>
            <a:r>
              <a:rPr lang="tr-TR" b="1" dirty="0"/>
              <a:t>(Yeniden Ayarlama):</a:t>
            </a:r>
            <a:r>
              <a:rPr lang="tr-TR" dirty="0" err="1"/>
              <a:t>Transform</a:t>
            </a:r>
            <a:r>
              <a:rPr lang="tr-TR" dirty="0"/>
              <a:t> (dönüşüm) ile yapılan </a:t>
            </a:r>
            <a:r>
              <a:rPr lang="tr-TR" dirty="0" smtClean="0"/>
              <a:t>biçimlendirmeyi iptal </a:t>
            </a:r>
            <a:r>
              <a:rPr lang="tr-TR" dirty="0"/>
              <a:t>ederek sembolü ilk durumuna döndürür.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136535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72089"/>
            <a:ext cx="10058400" cy="1450757"/>
          </a:xfrm>
        </p:spPr>
        <p:txBody>
          <a:bodyPr/>
          <a:lstStyle/>
          <a:p>
            <a:r>
              <a:rPr lang="tr-TR" dirty="0" smtClean="0"/>
              <a:t>Filme Yeni Bir Sahnenin Eklenmesi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86972" y="2017485"/>
            <a:ext cx="10348686" cy="4020457"/>
          </a:xfrm>
        </p:spPr>
        <p:txBody>
          <a:bodyPr>
            <a:normAutofit/>
          </a:bodyPr>
          <a:lstStyle/>
          <a:p>
            <a:r>
              <a:rPr lang="tr-TR" dirty="0"/>
              <a:t>Bazen oluşturulan film birden fazla sahnede çalışacak kadar büyük olabilir</a:t>
            </a:r>
            <a:r>
              <a:rPr lang="tr-TR" dirty="0" smtClean="0"/>
              <a:t>. Burada </a:t>
            </a:r>
            <a:r>
              <a:rPr lang="tr-TR" dirty="0"/>
              <a:t>bahsedilen büyüklük ifadesi sahnenin içerisinde kullanılan </a:t>
            </a:r>
            <a:r>
              <a:rPr lang="tr-TR" dirty="0" smtClean="0"/>
              <a:t>materyallerin çokluğu </a:t>
            </a:r>
            <a:r>
              <a:rPr lang="tr-TR" dirty="0"/>
              <a:t>şeklindedir. Yada film birkaç bölümden oluşabilir. Bu gibi durumlarda </a:t>
            </a:r>
            <a:r>
              <a:rPr lang="tr-TR" dirty="0" smtClean="0"/>
              <a:t>filmin birkaç </a:t>
            </a:r>
            <a:r>
              <a:rPr lang="tr-TR" dirty="0"/>
              <a:t>sahnede hazırlanması tasarımcıya tertip ve düzen açısından kolaylık sağlar.</a:t>
            </a:r>
          </a:p>
          <a:p>
            <a:r>
              <a:rPr lang="tr-TR" dirty="0"/>
              <a:t>Oluşturulan filme yeni bir sahne eklemek için </a:t>
            </a:r>
            <a:r>
              <a:rPr lang="tr-TR" dirty="0" err="1"/>
              <a:t>Insert</a:t>
            </a:r>
            <a:r>
              <a:rPr lang="tr-TR" dirty="0"/>
              <a:t> (Ekle) </a:t>
            </a:r>
            <a:r>
              <a:rPr lang="tr-TR" dirty="0" err="1"/>
              <a:t>Scene</a:t>
            </a:r>
            <a:r>
              <a:rPr lang="tr-TR" dirty="0"/>
              <a:t> (Sahne</a:t>
            </a:r>
            <a:r>
              <a:rPr lang="tr-TR" dirty="0" smtClean="0"/>
              <a:t>) seçeneği </a:t>
            </a:r>
            <a:r>
              <a:rPr lang="tr-TR" dirty="0"/>
              <a:t>tıklanır.</a:t>
            </a:r>
          </a:p>
          <a:p>
            <a:r>
              <a:rPr lang="tr-TR" dirty="0"/>
              <a:t>Oluşturulan sahne </a:t>
            </a:r>
            <a:r>
              <a:rPr lang="tr-TR" dirty="0" err="1"/>
              <a:t>flash</a:t>
            </a:r>
            <a:r>
              <a:rPr lang="tr-TR" dirty="0"/>
              <a:t> tarafından otomatik olarak isimlendirilir. </a:t>
            </a:r>
            <a:r>
              <a:rPr lang="tr-TR" dirty="0" smtClean="0"/>
              <a:t>İsimlendirme </a:t>
            </a:r>
            <a:r>
              <a:rPr lang="tr-TR" dirty="0" err="1" smtClean="0"/>
              <a:t>Scene</a:t>
            </a:r>
            <a:r>
              <a:rPr lang="tr-TR" dirty="0" smtClean="0"/>
              <a:t>(Sahne</a:t>
            </a:r>
            <a:r>
              <a:rPr lang="tr-TR" dirty="0"/>
              <a:t>) kelimesinin sonuna sahne numarası getirilerek yapılır. </a:t>
            </a:r>
            <a:r>
              <a:rPr lang="tr-TR" dirty="0" smtClean="0"/>
              <a:t>İsimlendirme tasarımcının </a:t>
            </a:r>
            <a:r>
              <a:rPr lang="tr-TR" dirty="0"/>
              <a:t>isteğine bağlıdır. Oluşturulan sahnenin ismi değiştirilebilir. Sahne </a:t>
            </a:r>
            <a:r>
              <a:rPr lang="tr-TR" dirty="0" smtClean="0"/>
              <a:t>ismini değiştirmek </a:t>
            </a:r>
            <a:r>
              <a:rPr lang="tr-TR" dirty="0"/>
              <a:t>için </a:t>
            </a:r>
            <a:r>
              <a:rPr lang="tr-TR" dirty="0" err="1"/>
              <a:t>Modify</a:t>
            </a:r>
            <a:r>
              <a:rPr lang="tr-TR" dirty="0"/>
              <a:t> – </a:t>
            </a:r>
            <a:r>
              <a:rPr lang="tr-TR" dirty="0" err="1"/>
              <a:t>Scene</a:t>
            </a:r>
            <a:r>
              <a:rPr lang="tr-TR" dirty="0"/>
              <a:t> menüsü tıklanır. Veya sahne ismi üzerinde iken </a:t>
            </a:r>
            <a:r>
              <a:rPr lang="tr-TR" dirty="0" smtClean="0"/>
              <a:t>iki kez </a:t>
            </a:r>
            <a:r>
              <a:rPr lang="tr-TR" dirty="0" err="1"/>
              <a:t>tıklanılır</a:t>
            </a:r>
            <a:r>
              <a:rPr lang="tr-TR" dirty="0"/>
              <a:t>. Tıklama işleminden sonra sahne ismi değiştirilmek üzere işaretlenir </a:t>
            </a:r>
            <a:r>
              <a:rPr lang="tr-TR" dirty="0" smtClean="0"/>
              <a:t>ve eski </a:t>
            </a:r>
            <a:r>
              <a:rPr lang="tr-TR" dirty="0"/>
              <a:t>isim silinerek yeni isim bu alana yazılır. Böylece sahnenin ismi değiştirilmiş olur.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400875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 err="1" smtClean="0"/>
              <a:t>Alakoç</a:t>
            </a:r>
            <a:r>
              <a:rPr lang="tr-TR" dirty="0" smtClean="0"/>
              <a:t> Z.  2004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89137"/>
            <a:ext cx="4853577" cy="4125335"/>
          </a:xfrm>
        </p:spPr>
        <p:txBody>
          <a:bodyPr>
            <a:normAutofit/>
          </a:bodyPr>
          <a:lstStyle/>
          <a:p>
            <a:r>
              <a:rPr lang="tr-TR" dirty="0"/>
              <a:t>Sahne, Flash filmini sunulduğu alandır. Flash animasyonu için </a:t>
            </a:r>
            <a:r>
              <a:rPr lang="tr-TR" dirty="0" smtClean="0"/>
              <a:t>oluşturulan nesneler </a:t>
            </a:r>
            <a:r>
              <a:rPr lang="tr-TR" dirty="0"/>
              <a:t>ve bu nesnelere ait bütün hareketler bu alanda görüntülenir. </a:t>
            </a:r>
            <a:r>
              <a:rPr lang="tr-TR" dirty="0" smtClean="0"/>
              <a:t>Film oluşturulurken </a:t>
            </a:r>
            <a:r>
              <a:rPr lang="tr-TR" dirty="0"/>
              <a:t>bu alan dışına taşırılan nesneler, gösterim aşamasında devre </a:t>
            </a:r>
            <a:r>
              <a:rPr lang="tr-TR" dirty="0" smtClean="0"/>
              <a:t>dışı kalırlar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857" y="1916444"/>
            <a:ext cx="5706258" cy="427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1200" y="1858509"/>
            <a:ext cx="10784114" cy="4125335"/>
          </a:xfrm>
        </p:spPr>
        <p:txBody>
          <a:bodyPr>
            <a:normAutofit/>
          </a:bodyPr>
          <a:lstStyle/>
          <a:p>
            <a:r>
              <a:rPr lang="tr-TR" dirty="0"/>
              <a:t>Sahne, film sunumu esnasında içerisinde bulunan bütün nesnelere </a:t>
            </a:r>
            <a:r>
              <a:rPr lang="tr-TR" dirty="0" smtClean="0"/>
              <a:t>yetecek büyüklükte </a:t>
            </a:r>
            <a:r>
              <a:rPr lang="tr-TR" dirty="0"/>
              <a:t>olmalıdır. Aksi halde sunum esnasında gözükmeyen veya bir </a:t>
            </a:r>
            <a:r>
              <a:rPr lang="tr-TR" dirty="0" smtClean="0"/>
              <a:t>kısmı gözükmeyen </a:t>
            </a:r>
            <a:r>
              <a:rPr lang="tr-TR" dirty="0"/>
              <a:t>nesnelerle karşılaşılır. Bu açıdan animasyona başlamadan </a:t>
            </a:r>
            <a:r>
              <a:rPr lang="tr-TR" dirty="0" smtClean="0"/>
              <a:t>önce animasyon </a:t>
            </a:r>
            <a:r>
              <a:rPr lang="tr-TR" dirty="0"/>
              <a:t>için kullanılacak şekillerin büyüklüğü ve yerleşimine göre bir </a:t>
            </a:r>
            <a:r>
              <a:rPr lang="tr-TR" dirty="0" smtClean="0"/>
              <a:t>sahne dizaynı </a:t>
            </a:r>
            <a:r>
              <a:rPr lang="tr-TR" dirty="0"/>
              <a:t>yapılması uygundur.</a:t>
            </a:r>
          </a:p>
          <a:p>
            <a:r>
              <a:rPr lang="tr-TR" dirty="0"/>
              <a:t>Sahneye ait büyüklüğü düzenlemek için </a:t>
            </a:r>
            <a:r>
              <a:rPr lang="tr-TR" dirty="0" err="1"/>
              <a:t>Modify</a:t>
            </a:r>
            <a:r>
              <a:rPr lang="tr-TR" dirty="0"/>
              <a:t> (Değiştir) Menüsünden, </a:t>
            </a:r>
            <a:r>
              <a:rPr lang="tr-TR" dirty="0" smtClean="0"/>
              <a:t>Movie (</a:t>
            </a:r>
            <a:r>
              <a:rPr lang="tr-TR" dirty="0"/>
              <a:t>Film) seçeneği kullanılabilir. Aynı işlemi </a:t>
            </a:r>
            <a:r>
              <a:rPr lang="tr-TR" dirty="0" err="1"/>
              <a:t>Ctrl+M</a:t>
            </a:r>
            <a:r>
              <a:rPr lang="tr-TR" dirty="0"/>
              <a:t> kısa yol tuşları kullanılarak </a:t>
            </a:r>
            <a:r>
              <a:rPr lang="tr-TR" dirty="0" smtClean="0"/>
              <a:t>da gerçekleştirilebilir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7469" y="3763961"/>
            <a:ext cx="42195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26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8970" y="1771426"/>
            <a:ext cx="11350171" cy="812120"/>
          </a:xfrm>
        </p:spPr>
        <p:txBody>
          <a:bodyPr>
            <a:normAutofit/>
          </a:bodyPr>
          <a:lstStyle/>
          <a:p>
            <a:r>
              <a:rPr lang="tr-TR" dirty="0"/>
              <a:t>Movie </a:t>
            </a:r>
            <a:r>
              <a:rPr lang="tr-TR" dirty="0" err="1"/>
              <a:t>Properties</a:t>
            </a:r>
            <a:r>
              <a:rPr lang="tr-TR" dirty="0"/>
              <a:t> (Film Özellikleri) ekranında, sahne ile ilgili birçok </a:t>
            </a:r>
            <a:r>
              <a:rPr lang="tr-TR" dirty="0" smtClean="0"/>
              <a:t>düzenleme gerçekleştirilir</a:t>
            </a:r>
            <a:r>
              <a:rPr lang="tr-TR" dirty="0"/>
              <a:t>. Bu ekranın özellikleri ve sahne için oluşturduğu etkiler </a:t>
            </a:r>
            <a:r>
              <a:rPr lang="tr-TR" dirty="0" smtClean="0"/>
              <a:t>aşağıda açıklanmıştır</a:t>
            </a:r>
            <a:r>
              <a:rPr lang="tr-TR" dirty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78970" y="2303420"/>
            <a:ext cx="1135017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tr-TR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Frame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Rate/Kare Hızı):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Oluşturulan animasyonların gösterimi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sırasındaki hızını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belirler. Bu açıdan animasyon sunumunda çok önemli bir rol oynar.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video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filmlerini, ağır çekimde yada hızlı çekimde izlemek gibi. Flash filmlerinde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 bir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hatanın oluşumunu önlemek için, kare hızının iyi ayarlanması gerekmektedir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Oluşturulan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animasyonlara ait hızın, web ortamında değişik tarayıcılarla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edilerek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denenmesi daha uygundur. Film hızları bilgisayarın belleği ve işlemcisi ile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değişkenlik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gösterir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Web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 kare hızının en ideal olduğu değer 12 kare / saniyedir.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Bunun için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Flaş bu hızı varsayılan kare hızı olarak kabul etmiştir. Ancak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animasyonun büyüklüğüne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karışıklığına göre bu hızın arttırıp azaltılması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tasarımcıya bırakılmıştır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tr-TR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Dimensions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(Boyutlar):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Sahneye ait boyutu belirler.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Width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(Genişlik)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alanı sahneye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ait genişliği,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Height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(Yükseklik) alanı ise sahneye ait yüksekliği belirler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Girilen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değerler değişik ölçek birimleriyle ayarlanabilir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Movie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ekranında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Ruler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(Ölçü Birimleri) alanı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kullanılarak ölçekleme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işlemi için inç, piksel, nokta, milimetre veya santimetre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değerlerinden herhangi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birini seçilerek ölçü birimi olarak kullanılabilir.</a:t>
            </a:r>
          </a:p>
        </p:txBody>
      </p:sp>
    </p:spTree>
    <p:extLst>
      <p:ext uri="{BB962C8B-B14F-4D97-AF65-F5344CB8AC3E}">
        <p14:creationId xmlns:p14="http://schemas.microsoft.com/office/powerpoint/2010/main" val="399573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35877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c) Background </a:t>
            </a:r>
            <a:r>
              <a:rPr lang="tr-TR" b="1" dirty="0" err="1"/>
              <a:t>Color</a:t>
            </a:r>
            <a:r>
              <a:rPr lang="tr-TR" b="1" dirty="0"/>
              <a:t> (zemin Rengi): </a:t>
            </a:r>
            <a:r>
              <a:rPr lang="tr-TR" dirty="0"/>
              <a:t>Sahneye ait renktir. Bu rengin </a:t>
            </a:r>
            <a:r>
              <a:rPr lang="tr-TR" dirty="0" smtClean="0"/>
              <a:t>çizim nesnelerini </a:t>
            </a:r>
            <a:r>
              <a:rPr lang="tr-TR" dirty="0"/>
              <a:t>oluşturmadan önce belirlemesi daha uygundur. Önceden </a:t>
            </a:r>
            <a:r>
              <a:rPr lang="tr-TR" dirty="0" smtClean="0"/>
              <a:t>belirlenmezse çizimler </a:t>
            </a:r>
            <a:r>
              <a:rPr lang="tr-TR" dirty="0"/>
              <a:t>ile sahnenin rengi aynı olduğunda çizimler ekranda görünmezler.</a:t>
            </a:r>
            <a:endParaRPr lang="tr-TR" sz="2400" dirty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097280" y="2781611"/>
            <a:ext cx="10058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Grid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(Izgara)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Sahne içerisinde daha düzgün şekiller oluşturmak için kullanılan ızgaradır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okullarda geometri gibi çizime dayalı dersler için, kareli Harita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defteri kullanılmasına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benzetilebilir. Bundaki amaç kareler kullanılarak çizimleri daha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düzgün yapabilmekti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Flash’ın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sahnede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(ızgara) kullanmasındaki asıl neden de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buna benzer.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Sahne içerisindeki ızgara sayesinde şekilleri daha düzgün boyutlandırmak ve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yerleşimlerini profesyonelce yapabilmek mümkündür. Sahnede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grid’in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gösterimini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sağlamak için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Show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Grid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seçeneğinin </a:t>
            </a:r>
            <a:r>
              <a:rPr lang="tr-TR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tıklanılması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yeterlidir. Aynı işlem</a:t>
            </a:r>
          </a:p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i kısa yol tuşları kullanılarak da yapılabilir.</a:t>
            </a:r>
          </a:p>
        </p:txBody>
      </p:sp>
    </p:spTree>
    <p:extLst>
      <p:ext uri="{BB962C8B-B14F-4D97-AF65-F5344CB8AC3E}">
        <p14:creationId xmlns:p14="http://schemas.microsoft.com/office/powerpoint/2010/main" val="5868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76960" y="1845734"/>
            <a:ext cx="5347063" cy="3611637"/>
          </a:xfrm>
        </p:spPr>
        <p:txBody>
          <a:bodyPr>
            <a:normAutofit/>
          </a:bodyPr>
          <a:lstStyle/>
          <a:p>
            <a:r>
              <a:rPr lang="tr-TR" dirty="0"/>
              <a:t>Şekle dikkatli bakılırsa ızgarayı oluşturan karelerin genişliğinin her yerde aynı </a:t>
            </a:r>
            <a:r>
              <a:rPr lang="tr-TR" dirty="0" smtClean="0"/>
              <a:t>olduğu görülür</a:t>
            </a:r>
            <a:r>
              <a:rPr lang="tr-TR" dirty="0"/>
              <a:t>. Kareler referans alınarak şekillerin boyutları ve konumları belirlenir </a:t>
            </a:r>
            <a:r>
              <a:rPr lang="tr-TR" dirty="0" smtClean="0"/>
              <a:t>Çizim araçlarından </a:t>
            </a:r>
            <a:r>
              <a:rPr lang="tr-TR" dirty="0" err="1"/>
              <a:t>Arrow</a:t>
            </a:r>
            <a:r>
              <a:rPr lang="tr-TR" dirty="0"/>
              <a:t> (Ok)’a ait </a:t>
            </a:r>
            <a:r>
              <a:rPr lang="tr-TR" dirty="0" err="1"/>
              <a:t>Snap</a:t>
            </a:r>
            <a:r>
              <a:rPr lang="tr-TR" dirty="0"/>
              <a:t> (Kapma) seçeneğini seçili iken; ızgarayı </a:t>
            </a:r>
            <a:r>
              <a:rPr lang="tr-TR" dirty="0" smtClean="0"/>
              <a:t>oluşturan karelerin </a:t>
            </a:r>
            <a:r>
              <a:rPr lang="tr-TR" dirty="0"/>
              <a:t>köşe noktaları, çizim esnasında şeklin köşelerinin bu </a:t>
            </a:r>
            <a:r>
              <a:rPr lang="tr-TR" dirty="0" smtClean="0"/>
              <a:t>noktalara birleştirilmesini </a:t>
            </a:r>
            <a:r>
              <a:rPr lang="tr-TR" dirty="0"/>
              <a:t>sağlar. Bu seçenek seçiliyken, çizilen nesneye ait köşe üç </a:t>
            </a:r>
            <a:r>
              <a:rPr lang="tr-TR" dirty="0" smtClean="0"/>
              <a:t>değişik konuma </a:t>
            </a:r>
            <a:r>
              <a:rPr lang="tr-TR" dirty="0"/>
              <a:t>yerleştirilebilir. Bunlar; Gride ait karenin çapraz iki köşegeni ve merkezidir.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087" y="1845734"/>
            <a:ext cx="4636006" cy="444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23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76960" y="1845734"/>
            <a:ext cx="10078720" cy="4555066"/>
          </a:xfrm>
        </p:spPr>
        <p:txBody>
          <a:bodyPr>
            <a:normAutofit/>
          </a:bodyPr>
          <a:lstStyle/>
          <a:p>
            <a:r>
              <a:rPr lang="tr-TR" b="1" dirty="0"/>
              <a:t>a) Izgara Aralığının Düzenlenmesi : </a:t>
            </a:r>
            <a:r>
              <a:rPr lang="tr-TR" dirty="0"/>
              <a:t>Web tasarımcısı bazen çok </a:t>
            </a:r>
            <a:r>
              <a:rPr lang="tr-TR" dirty="0" smtClean="0"/>
              <a:t>büyük nesnelerle </a:t>
            </a:r>
            <a:r>
              <a:rPr lang="tr-TR" dirty="0"/>
              <a:t>bazen de oldukça küçük nesnelerle çalışmak isteyebilir. Bu </a:t>
            </a:r>
            <a:r>
              <a:rPr lang="tr-TR" dirty="0" smtClean="0"/>
              <a:t>açıdan kullandığı </a:t>
            </a:r>
            <a:r>
              <a:rPr lang="tr-TR" dirty="0"/>
              <a:t>ızgara boyutunda yapacağı değişiklik kendisine kolaylık sağlar. Bu </a:t>
            </a:r>
            <a:r>
              <a:rPr lang="tr-TR" dirty="0" smtClean="0"/>
              <a:t>şekilde nesnelerin </a:t>
            </a:r>
            <a:r>
              <a:rPr lang="tr-TR" dirty="0"/>
              <a:t>boyutlarına göre değişik referans çizgiler kullanılarak daha kolay </a:t>
            </a:r>
            <a:r>
              <a:rPr lang="tr-TR" dirty="0" smtClean="0"/>
              <a:t>takip imkanı </a:t>
            </a:r>
            <a:r>
              <a:rPr lang="tr-TR" dirty="0"/>
              <a:t>bulunabilir. Izgaraya ait genişliği düzenlemek için, </a:t>
            </a:r>
            <a:r>
              <a:rPr lang="tr-TR" dirty="0" err="1"/>
              <a:t>View</a:t>
            </a:r>
            <a:r>
              <a:rPr lang="tr-TR" dirty="0"/>
              <a:t> – </a:t>
            </a:r>
            <a:r>
              <a:rPr lang="tr-TR" dirty="0" err="1"/>
              <a:t>Grid</a:t>
            </a:r>
            <a:r>
              <a:rPr lang="tr-TR" dirty="0"/>
              <a:t> – </a:t>
            </a:r>
            <a:r>
              <a:rPr lang="tr-TR" dirty="0" err="1"/>
              <a:t>Edit</a:t>
            </a:r>
            <a:r>
              <a:rPr lang="tr-TR" dirty="0"/>
              <a:t> </a:t>
            </a:r>
            <a:r>
              <a:rPr lang="tr-TR" dirty="0" err="1" smtClean="0"/>
              <a:t>Grid</a:t>
            </a:r>
            <a:r>
              <a:rPr lang="tr-TR" dirty="0" smtClean="0"/>
              <a:t> seçeneğine </a:t>
            </a:r>
            <a:r>
              <a:rPr lang="tr-TR" dirty="0" err="1"/>
              <a:t>tıklanılır</a:t>
            </a:r>
            <a:r>
              <a:rPr lang="tr-TR" dirty="0" smtClean="0"/>
              <a:t>.</a:t>
            </a:r>
          </a:p>
          <a:p>
            <a:r>
              <a:rPr lang="tr-TR" dirty="0"/>
              <a:t>Bu pencerede yer alan </a:t>
            </a:r>
            <a:r>
              <a:rPr lang="tr-TR" dirty="0" err="1"/>
              <a:t>Grid</a:t>
            </a:r>
            <a:r>
              <a:rPr lang="tr-TR" dirty="0"/>
              <a:t> </a:t>
            </a:r>
            <a:r>
              <a:rPr lang="tr-TR" dirty="0" err="1"/>
              <a:t>Spacing</a:t>
            </a:r>
            <a:r>
              <a:rPr lang="tr-TR" dirty="0"/>
              <a:t> (ızgara Aralığı) seçeneğindeki </a:t>
            </a:r>
            <a:r>
              <a:rPr lang="tr-TR" dirty="0" smtClean="0"/>
              <a:t>sayısal değerler</a:t>
            </a:r>
            <a:r>
              <a:rPr lang="tr-TR" dirty="0"/>
              <a:t>, ızgarayı oluşturan karelerin yatay ve dikey büyüklüğünü belirler.</a:t>
            </a:r>
          </a:p>
          <a:p>
            <a:r>
              <a:rPr lang="tr-TR" b="1" dirty="0"/>
              <a:t>b) Izgara Renginin Belirlenmesi : </a:t>
            </a:r>
            <a:r>
              <a:rPr lang="tr-TR" dirty="0"/>
              <a:t>Izgaraya ait bir diğer önemli özellik </a:t>
            </a:r>
            <a:r>
              <a:rPr lang="tr-TR" dirty="0" smtClean="0"/>
              <a:t>ise renktir</a:t>
            </a:r>
            <a:r>
              <a:rPr lang="tr-TR" dirty="0"/>
              <a:t>. Renk tanımı yapılırken dikkat edilmesi gereken husus sahneye ait </a:t>
            </a:r>
            <a:r>
              <a:rPr lang="tr-TR" dirty="0" smtClean="0"/>
              <a:t>zemin rengi </a:t>
            </a:r>
            <a:r>
              <a:rPr lang="tr-TR" dirty="0"/>
              <a:t>ile ızgara renginin çakışmamasına dikkat edilmesidir. Zira ızgara rengi </a:t>
            </a:r>
            <a:r>
              <a:rPr lang="tr-TR" dirty="0" smtClean="0"/>
              <a:t>ile sahnenin </a:t>
            </a:r>
            <a:r>
              <a:rPr lang="tr-TR" dirty="0"/>
              <a:t>zemin rengi birbirleriyle aynı olursa ızgara görünmez. Bu açıdan </a:t>
            </a:r>
            <a:r>
              <a:rPr lang="tr-TR" dirty="0" smtClean="0"/>
              <a:t>ızgara rengini </a:t>
            </a:r>
            <a:r>
              <a:rPr lang="tr-TR" dirty="0"/>
              <a:t>sahne rengine göre belirlemek uygun olacaktır</a:t>
            </a:r>
            <a:r>
              <a:rPr lang="tr-TR" dirty="0" smtClean="0"/>
              <a:t>. Izgaraya </a:t>
            </a:r>
            <a:r>
              <a:rPr lang="tr-TR" dirty="0"/>
              <a:t>ait rengi düzenlemek için </a:t>
            </a:r>
            <a:r>
              <a:rPr lang="tr-TR" dirty="0" err="1"/>
              <a:t>Grid</a:t>
            </a:r>
            <a:r>
              <a:rPr lang="tr-TR" dirty="0"/>
              <a:t> panelinde yer alan </a:t>
            </a:r>
            <a:r>
              <a:rPr lang="tr-TR" dirty="0" err="1"/>
              <a:t>color</a:t>
            </a:r>
            <a:r>
              <a:rPr lang="tr-TR" dirty="0"/>
              <a:t> (renk</a:t>
            </a:r>
            <a:r>
              <a:rPr lang="tr-TR" dirty="0" smtClean="0"/>
              <a:t>) seçeneği </a:t>
            </a:r>
            <a:r>
              <a:rPr lang="tr-TR" dirty="0"/>
              <a:t>tıklanır. Açılan renk panelinden seçilen herhangi bir renk ızgara rengi </a:t>
            </a:r>
            <a:r>
              <a:rPr lang="tr-TR" dirty="0" smtClean="0"/>
              <a:t>olarak belirlenir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92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Scene</a:t>
            </a:r>
            <a:r>
              <a:rPr lang="tr-TR" dirty="0"/>
              <a:t> (</a:t>
            </a:r>
            <a:r>
              <a:rPr lang="tr-TR" dirty="0" smtClean="0"/>
              <a:t>Sahne) </a:t>
            </a: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783771" y="1737360"/>
            <a:ext cx="10929257" cy="1775097"/>
          </a:xfrm>
        </p:spPr>
        <p:txBody>
          <a:bodyPr>
            <a:normAutofit/>
          </a:bodyPr>
          <a:lstStyle/>
          <a:p>
            <a:r>
              <a:rPr lang="tr-TR" sz="1900" b="1" dirty="0"/>
              <a:t>c) </a:t>
            </a:r>
            <a:r>
              <a:rPr lang="tr-TR" sz="1900" b="1" dirty="0" err="1"/>
              <a:t>Snap</a:t>
            </a:r>
            <a:r>
              <a:rPr lang="tr-TR" sz="1900" b="1" dirty="0"/>
              <a:t> (Kapma) için Ayarlar : </a:t>
            </a:r>
            <a:r>
              <a:rPr lang="tr-TR" sz="1900" dirty="0"/>
              <a:t>Izgara çizgileri referans kabul edilerek </a:t>
            </a:r>
            <a:r>
              <a:rPr lang="tr-TR" sz="1900" dirty="0" smtClean="0"/>
              <a:t>kapma işlemleri </a:t>
            </a:r>
            <a:r>
              <a:rPr lang="tr-TR" sz="1900" dirty="0"/>
              <a:t>gerçekleştirilebilir. Daha önce belirtildiği gibi; ızgara çizgilerine </a:t>
            </a:r>
            <a:r>
              <a:rPr lang="tr-TR" sz="1900" dirty="0" smtClean="0"/>
              <a:t>çizim esnasında </a:t>
            </a:r>
            <a:r>
              <a:rPr lang="tr-TR" sz="1900" dirty="0"/>
              <a:t>göstergenin yapışması ile şekillerin daha düzgün çizilmeleri </a:t>
            </a:r>
            <a:r>
              <a:rPr lang="tr-TR" sz="1900" dirty="0" smtClean="0"/>
              <a:t>ve yerleşimlerinin </a:t>
            </a:r>
            <a:r>
              <a:rPr lang="tr-TR" sz="1900" dirty="0"/>
              <a:t>sağlanması kontrol edilebilir. Bunun için yapılması </a:t>
            </a:r>
            <a:r>
              <a:rPr lang="tr-TR" sz="1900" dirty="0" smtClean="0"/>
              <a:t>gereken yerleştirme </a:t>
            </a:r>
            <a:r>
              <a:rPr lang="tr-TR" sz="1900" dirty="0"/>
              <a:t>gerçekleştirilirken gösterilen hassasiyete bağlıdır. Flash kapma </a:t>
            </a:r>
            <a:r>
              <a:rPr lang="tr-TR" sz="1900" dirty="0" smtClean="0"/>
              <a:t>işlemini dört </a:t>
            </a:r>
            <a:r>
              <a:rPr lang="tr-TR" sz="1900" dirty="0"/>
              <a:t>değişik </a:t>
            </a:r>
            <a:r>
              <a:rPr lang="tr-TR" sz="1900" dirty="0" err="1"/>
              <a:t>modda</a:t>
            </a:r>
            <a:r>
              <a:rPr lang="tr-TR" sz="1900" dirty="0"/>
              <a:t> gerçekleştirir. Kullanıcıya düşen çizim hassasiyetine göre </a:t>
            </a:r>
            <a:r>
              <a:rPr lang="tr-TR" sz="1900" dirty="0" smtClean="0"/>
              <a:t>bu yakalama </a:t>
            </a:r>
            <a:r>
              <a:rPr lang="tr-TR" sz="1900" dirty="0" err="1"/>
              <a:t>modlarından</a:t>
            </a:r>
            <a:r>
              <a:rPr lang="tr-TR" sz="1900" dirty="0"/>
              <a:t> birini seçmektir.</a:t>
            </a:r>
            <a:endParaRPr lang="tr-TR" sz="19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770" y="3280228"/>
            <a:ext cx="3881120" cy="3030875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465909" y="3079449"/>
            <a:ext cx="7923348" cy="323165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Snap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accuarcy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(kapma doğruluğu)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alanında yer alan seçenekler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kullanılarak çizim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en doğru kapma özelliği belirlenebilir. Bu seçenekler aşağıda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sırasıyla açıklanmıştır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(Yakın Olmalı):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Yatay ve dikey çizgilerin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kesişmesinden oluşan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ızgara çizgilerine göre en hassas çizim gerçekleştirilir. Çizim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işlemi gerçekleştirilirken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kapma </a:t>
            </a:r>
            <a:r>
              <a:rPr lang="tr-TR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modlarına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 ızgaraya en yakın mesafede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kapma sağlanır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(Normal) : </a:t>
            </a:r>
            <a:r>
              <a:rPr lang="tr-TR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Flash’ın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varsaydığı kapma </a:t>
            </a:r>
            <a:r>
              <a:rPr lang="tr-TR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modudur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Kapma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işlemini ızgara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çizgilerine ve ızgara karesinin merkezine göre gerçekleştirir.</a:t>
            </a:r>
          </a:p>
          <a:p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distant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(Uzak olabilir):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Kapma hassasiyetinin uzak </a:t>
            </a:r>
            <a:r>
              <a:rPr lang="tr-TR" spc="-2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olabileceğini ifade eder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Çok hassas olmayan çizimler için kullanılabilir.</a:t>
            </a:r>
          </a:p>
          <a:p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spc="-2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Snap</a:t>
            </a:r>
            <a:r>
              <a:rPr lang="tr-TR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(Daima Kap): </a:t>
            </a:r>
            <a:r>
              <a:rPr lang="tr-TR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Kapma işleminin sürekli işlemesini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69381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Çalışma Sahnesinde Cetvel İle Çalışma </a:t>
            </a:r>
            <a:r>
              <a:rPr lang="tr-TR" dirty="0" smtClean="0"/>
              <a:t>Yapmak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783771" y="1973943"/>
            <a:ext cx="10929257" cy="4296228"/>
          </a:xfrm>
        </p:spPr>
        <p:txBody>
          <a:bodyPr>
            <a:normAutofit/>
          </a:bodyPr>
          <a:lstStyle/>
          <a:p>
            <a:r>
              <a:rPr lang="tr-TR" dirty="0"/>
              <a:t>Nesnelerin sahne içerisinde konumlarını sağlamak için cetvel kullanılır</a:t>
            </a:r>
            <a:r>
              <a:rPr lang="tr-TR" dirty="0" smtClean="0"/>
              <a:t>. Gelişmiş </a:t>
            </a:r>
            <a:r>
              <a:rPr lang="tr-TR" dirty="0"/>
              <a:t>editörlerde olduğu gibi nesnelerin yerleşimleri cetvel ile kontrol edilir.</a:t>
            </a:r>
          </a:p>
          <a:p>
            <a:r>
              <a:rPr lang="tr-TR" dirty="0" err="1"/>
              <a:t>Cetvel’i</a:t>
            </a:r>
            <a:r>
              <a:rPr lang="tr-TR" dirty="0"/>
              <a:t> çalışma alanında göstermek için </a:t>
            </a:r>
            <a:r>
              <a:rPr lang="tr-TR" dirty="0" err="1"/>
              <a:t>View</a:t>
            </a:r>
            <a:r>
              <a:rPr lang="tr-TR" dirty="0"/>
              <a:t> – </a:t>
            </a:r>
            <a:r>
              <a:rPr lang="tr-TR" dirty="0" err="1"/>
              <a:t>Ruler</a:t>
            </a:r>
            <a:r>
              <a:rPr lang="tr-TR" dirty="0"/>
              <a:t> seçeneğinin </a:t>
            </a:r>
            <a:r>
              <a:rPr lang="tr-TR" dirty="0" err="1" smtClean="0"/>
              <a:t>tıklanılarak</a:t>
            </a:r>
            <a:r>
              <a:rPr lang="tr-TR" dirty="0" smtClean="0"/>
              <a:t> işaretlenmesi </a:t>
            </a:r>
            <a:r>
              <a:rPr lang="tr-TR" dirty="0"/>
              <a:t>yeterlidir. Aynı işlem sahne üzerinde boş bir yerde sağ Mouse </a:t>
            </a:r>
            <a:r>
              <a:rPr lang="tr-TR" dirty="0" smtClean="0"/>
              <a:t>tuşuna </a:t>
            </a:r>
            <a:r>
              <a:rPr lang="tr-TR" dirty="0" err="1" smtClean="0"/>
              <a:t>tıklanılarak</a:t>
            </a:r>
            <a:r>
              <a:rPr lang="tr-TR" dirty="0" smtClean="0"/>
              <a:t> </a:t>
            </a:r>
            <a:r>
              <a:rPr lang="tr-TR" dirty="0"/>
              <a:t>ekrana gelen pencereden seçilerek de yapılabilir.</a:t>
            </a:r>
          </a:p>
          <a:p>
            <a:r>
              <a:rPr lang="tr-TR" dirty="0"/>
              <a:t>Cetvelin yanı sıra çizim nesnelerinin yerleşimlerini sağlamak için koordinat rehberi </a:t>
            </a:r>
            <a:r>
              <a:rPr lang="tr-TR" dirty="0" smtClean="0"/>
              <a:t>de kullanılabilir</a:t>
            </a:r>
            <a:r>
              <a:rPr lang="tr-TR" dirty="0"/>
              <a:t>. Çizimin biçimine göre sahnede belirtilen rehber koordinat </a:t>
            </a:r>
            <a:r>
              <a:rPr lang="tr-TR" dirty="0" smtClean="0"/>
              <a:t>çizgileri kullanılarak </a:t>
            </a:r>
            <a:r>
              <a:rPr lang="tr-TR" dirty="0"/>
              <a:t>sahnede daha net yerleşim sağlanabilir. Rehber koordinat </a:t>
            </a:r>
            <a:r>
              <a:rPr lang="tr-TR" dirty="0" smtClean="0"/>
              <a:t>çizgilerini sahnede </a:t>
            </a:r>
            <a:r>
              <a:rPr lang="tr-TR" dirty="0"/>
              <a:t>göstermek için iki değişik yol izleyebilirsiniz. Birinci yöntem gelişmiş </a:t>
            </a:r>
            <a:r>
              <a:rPr lang="tr-TR" dirty="0" smtClean="0"/>
              <a:t>resim editörlerinde </a:t>
            </a:r>
            <a:r>
              <a:rPr lang="tr-TR" dirty="0"/>
              <a:t>olduğu gibi cetvelin üzerinden sahneye sürükleme yapılmasıdır. </a:t>
            </a:r>
            <a:r>
              <a:rPr lang="tr-TR" dirty="0" smtClean="0"/>
              <a:t>İkinci yöntem </a:t>
            </a:r>
            <a:r>
              <a:rPr lang="tr-TR" dirty="0"/>
              <a:t>ise bağlam menüsü veya </a:t>
            </a:r>
            <a:r>
              <a:rPr lang="tr-TR" dirty="0" err="1"/>
              <a:t>View</a:t>
            </a:r>
            <a:r>
              <a:rPr lang="tr-TR" dirty="0"/>
              <a:t> menüsü kullanılmasıdır.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262455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1342</TotalTime>
  <Words>1959</Words>
  <Application>Microsoft Office PowerPoint</Application>
  <PresentationFormat>Geniş ekran</PresentationFormat>
  <Paragraphs>66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Geçmişe bakış</vt:lpstr>
      <vt:lpstr>SAHNE DÜZENLENMESİ VE ŞEKİLLERİN KULLANIMI</vt:lpstr>
      <vt:lpstr>Scene (Sahne) [1]</vt:lpstr>
      <vt:lpstr>Scene (Sahne) [1]</vt:lpstr>
      <vt:lpstr>Scene (Sahne) [1]</vt:lpstr>
      <vt:lpstr>Scene (Sahne) [1]</vt:lpstr>
      <vt:lpstr>Scene (Sahne) [1]</vt:lpstr>
      <vt:lpstr>Scene (Sahne) [1]</vt:lpstr>
      <vt:lpstr>Scene (Sahne) [1]</vt:lpstr>
      <vt:lpstr>Çalışma Sahnesinde Cetvel İle Çalışma Yapmak [1]</vt:lpstr>
      <vt:lpstr>Gelişmiş Yerleşim Seçeneklerini Kullanma [1]</vt:lpstr>
      <vt:lpstr>Gelişmiş Yerleşim Seçeneklerini Kullanma [1]</vt:lpstr>
      <vt:lpstr>Gelişmiş Yerleşim Seçeneklerini Kullanma [1]</vt:lpstr>
      <vt:lpstr>Nesnelerin Biçimini Değiştirme [1]</vt:lpstr>
      <vt:lpstr>Nesnelerin Biçimini Değiştirme [1]</vt:lpstr>
      <vt:lpstr>Nesnelerin Biçimini Değiştirme [1]</vt:lpstr>
      <vt:lpstr>Filme Yeni Bir Sahnenin Eklenmesi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151</cp:revision>
  <dcterms:created xsi:type="dcterms:W3CDTF">2017-11-14T11:12:27Z</dcterms:created>
  <dcterms:modified xsi:type="dcterms:W3CDTF">2017-11-19T20:26:37Z</dcterms:modified>
</cp:coreProperties>
</file>