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95872" autoAdjust="0"/>
  </p:normalViewPr>
  <p:slideViewPr>
    <p:cSldViewPr snapToGrid="0">
      <p:cViewPr varScale="1">
        <p:scale>
          <a:sx n="93" d="100"/>
          <a:sy n="93" d="100"/>
        </p:scale>
        <p:origin x="216" y="6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11041-1DAD-40AA-B621-A24E85D7490B}" type="datetimeFigureOut">
              <a:rPr lang="tr-TR" smtClean="0"/>
              <a:t>4.05.2020</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C9E85-7CAA-40F2-89AD-E1A4A209ED3C}" type="slidenum">
              <a:rPr lang="tr-TR" smtClean="0"/>
              <a:t>‹#›</a:t>
            </a:fld>
            <a:endParaRPr lang="tr-TR"/>
          </a:p>
        </p:txBody>
      </p:sp>
    </p:spTree>
    <p:extLst>
      <p:ext uri="{BB962C8B-B14F-4D97-AF65-F5344CB8AC3E}">
        <p14:creationId xmlns:p14="http://schemas.microsoft.com/office/powerpoint/2010/main" val="278382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05836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65071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86594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157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3049902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96050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756862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019474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406979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65928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5727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407773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1C1AA26-1C18-419D-8596-258C9E3D8812}" type="datetimeFigureOut">
              <a:rPr lang="tr-TR" smtClean="0"/>
              <a:pPr/>
              <a:t>4.05.2020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2563267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61C1AA26-1C18-419D-8596-258C9E3D8812}" type="datetimeFigureOut">
              <a:rPr lang="tr-TR" smtClean="0"/>
              <a:pPr/>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59025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1AA26-1C18-419D-8596-258C9E3D8812}" type="datetimeFigureOut">
              <a:rPr lang="tr-TR" smtClean="0"/>
              <a:pPr/>
              <a:t>4.05.2020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113534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7571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1C1AA26-1C18-419D-8596-258C9E3D8812}" type="datetimeFigureOut">
              <a:rPr lang="tr-TR" smtClean="0"/>
              <a:pPr/>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024933-2B0B-48AB-BEE0-77F857C9AF66}" type="slidenum">
              <a:rPr lang="tr-TR" smtClean="0"/>
              <a:pPr/>
              <a:t>‹#›</a:t>
            </a:fld>
            <a:endParaRPr lang="tr-TR"/>
          </a:p>
        </p:txBody>
      </p:sp>
    </p:spTree>
    <p:extLst>
      <p:ext uri="{BB962C8B-B14F-4D97-AF65-F5344CB8AC3E}">
        <p14:creationId xmlns:p14="http://schemas.microsoft.com/office/powerpoint/2010/main" val="337967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C1AA26-1C18-419D-8596-258C9E3D8812}" type="datetimeFigureOut">
              <a:rPr lang="tr-TR" smtClean="0"/>
              <a:pPr/>
              <a:t>4.05.2020</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024933-2B0B-48AB-BEE0-77F857C9AF66}" type="slidenum">
              <a:rPr lang="tr-TR" smtClean="0"/>
              <a:pPr/>
              <a:t>‹#›</a:t>
            </a:fld>
            <a:endParaRPr lang="tr-TR"/>
          </a:p>
        </p:txBody>
      </p:sp>
    </p:spTree>
    <p:extLst>
      <p:ext uri="{BB962C8B-B14F-4D97-AF65-F5344CB8AC3E}">
        <p14:creationId xmlns:p14="http://schemas.microsoft.com/office/powerpoint/2010/main" val="12737680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679620" y="126657"/>
            <a:ext cx="3557400" cy="1980000"/>
          </a:xfrm>
          <a:prstGeom prst="rect">
            <a:avLst/>
          </a:prstGeom>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929308" y="0"/>
            <a:ext cx="2391280" cy="2232000"/>
          </a:xfrm>
          <a:prstGeom prst="rect">
            <a:avLst/>
          </a:prstGeom>
        </p:spPr>
      </p:pic>
      <p:sp>
        <p:nvSpPr>
          <p:cNvPr id="8" name="Unvan 1"/>
          <p:cNvSpPr txBox="1">
            <a:spLocks/>
          </p:cNvSpPr>
          <p:nvPr/>
        </p:nvSpPr>
        <p:spPr>
          <a:xfrm>
            <a:off x="1371600" y="818357"/>
            <a:ext cx="9448800" cy="1825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4000" b="1" dirty="0">
                <a:latin typeface="Arial" panose="020B0604020202020204" pitchFamily="34" charset="0"/>
                <a:cs typeface="Arial" panose="020B0604020202020204" pitchFamily="34" charset="0"/>
              </a:rPr>
              <a:t>GÖRÜŞME İLKE VE TEKNİKLERİ</a:t>
            </a:r>
          </a:p>
        </p:txBody>
      </p:sp>
      <p:sp>
        <p:nvSpPr>
          <p:cNvPr id="9" name="Dikdörtgen 8"/>
          <p:cNvSpPr/>
          <p:nvPr/>
        </p:nvSpPr>
        <p:spPr>
          <a:xfrm>
            <a:off x="1865130" y="3461810"/>
            <a:ext cx="846173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Sağlık Bilimleri Fakültesi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Çocuk Gelişimi Bölümü</a:t>
            </a:r>
            <a:endPar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Tree>
    <p:extLst>
      <p:ext uri="{BB962C8B-B14F-4D97-AF65-F5344CB8AC3E}">
        <p14:creationId xmlns:p14="http://schemas.microsoft.com/office/powerpoint/2010/main" val="204944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80292" y="2171114"/>
            <a:ext cx="10820400" cy="4182794"/>
          </a:xfrm>
        </p:spPr>
        <p:txBody>
          <a:bodyPr>
            <a:normAutofit/>
          </a:bodyPr>
          <a:lstStyle/>
          <a:p>
            <a:pPr marL="457200" indent="-457200" algn="just">
              <a:buFont typeface="+mj-lt"/>
              <a:buAutoNum type="arabicPeriod" startAt="3"/>
            </a:pPr>
            <a:r>
              <a:rPr lang="tr-TR" sz="2800" b="1" u="sng" dirty="0">
                <a:latin typeface="Arial" pitchFamily="34" charset="0"/>
                <a:cs typeface="Arial" pitchFamily="34" charset="0"/>
              </a:rPr>
              <a:t>Problem  Tarama Listeleri </a:t>
            </a:r>
            <a:r>
              <a:rPr lang="tr-TR" sz="2800" b="1" dirty="0">
                <a:latin typeface="Arial" pitchFamily="34" charset="0"/>
                <a:cs typeface="Arial" pitchFamily="34" charset="0"/>
              </a:rPr>
              <a:t>: </a:t>
            </a:r>
            <a:r>
              <a:rPr lang="tr-TR" sz="2800" dirty="0">
                <a:latin typeface="Arial" pitchFamily="34" charset="0"/>
                <a:cs typeface="Arial" pitchFamily="34" charset="0"/>
              </a:rPr>
              <a:t>Problem tarama listeleri; bireyin gereksinimleri, kişisel sorunları, sağlık, bedensel gelişim, benlik algısı, sosyal destek sistemi, okul, öğretmenler, aile, gelecek, meslek seçme, insan ilişkileri gibi konularda bireyin yaşamakta olduğu sorunlar hakkında bilgi toplayan ve bireylerinin sorunlarının giderilmesi için yardım etmeyi amaçlayan bilgi toplama araçlarıdır.</a:t>
            </a:r>
          </a:p>
        </p:txBody>
      </p:sp>
    </p:spTree>
    <p:extLst>
      <p:ext uri="{BB962C8B-B14F-4D97-AF65-F5344CB8AC3E}">
        <p14:creationId xmlns:p14="http://schemas.microsoft.com/office/powerpoint/2010/main" val="2056737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62354" y="2089053"/>
            <a:ext cx="10820400" cy="4024125"/>
          </a:xfrm>
        </p:spPr>
        <p:txBody>
          <a:bodyPr>
            <a:normAutofit/>
          </a:bodyPr>
          <a:lstStyle/>
          <a:p>
            <a:pPr marL="457200" indent="-457200" algn="just">
              <a:buFont typeface="+mj-lt"/>
              <a:buAutoNum type="arabicPeriod" startAt="4"/>
            </a:pPr>
            <a:r>
              <a:rPr lang="tr-TR" sz="2800" b="1" u="sng" dirty="0">
                <a:latin typeface="Arial" pitchFamily="34" charset="0"/>
                <a:cs typeface="Arial" pitchFamily="34" charset="0"/>
              </a:rPr>
              <a:t>Otobiyografi</a:t>
            </a:r>
            <a:r>
              <a:rPr lang="tr-TR" sz="2800" b="1" dirty="0">
                <a:latin typeface="Arial" pitchFamily="34" charset="0"/>
                <a:cs typeface="Arial" pitchFamily="34" charset="0"/>
              </a:rPr>
              <a:t> : </a:t>
            </a:r>
            <a:r>
              <a:rPr lang="tr-TR" sz="2800" dirty="0">
                <a:latin typeface="Arial" pitchFamily="34" charset="0"/>
                <a:cs typeface="Arial" pitchFamily="34" charset="0"/>
              </a:rPr>
              <a:t>Otobiyografi, bireyin geçmiş ve şimdiki yaşantısı ile geleceğe ilişkin planlarını yazılı olarak anlatmasıdır. Bireyin davranışlarının gerisinde yatan gereksinimleri, bastırılmış duyguları, tutumları ortaya çıkarmak ve baskı altında tutulan duygu ve düşünceleri ifade ederek bireyin rahatlamasını sağlamak, bireyi dolaylı olarak farklı yönleriyle tanımaktır. Ayrıca otobiyografi bireye zayıf ve üstün yanlarını, başarı ve başarısızlıklarını, insan ilişkilerini ve yaşantılarını anımsama fırsatı vermektedir.</a:t>
            </a:r>
          </a:p>
        </p:txBody>
      </p:sp>
    </p:spTree>
    <p:extLst>
      <p:ext uri="{BB962C8B-B14F-4D97-AF65-F5344CB8AC3E}">
        <p14:creationId xmlns:p14="http://schemas.microsoft.com/office/powerpoint/2010/main" val="289378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74784" y="1793631"/>
            <a:ext cx="10820400" cy="4841631"/>
          </a:xfrm>
        </p:spPr>
        <p:txBody>
          <a:bodyPr>
            <a:normAutofit/>
          </a:bodyPr>
          <a:lstStyle/>
          <a:p>
            <a:pPr marL="457200" indent="-457200" algn="just">
              <a:buFont typeface="+mj-lt"/>
              <a:buAutoNum type="arabicPeriod" startAt="5"/>
            </a:pPr>
            <a:r>
              <a:rPr lang="tr-TR" sz="3000" b="1" u="sng" dirty="0">
                <a:latin typeface="Arial" pitchFamily="34" charset="0"/>
                <a:cs typeface="Arial" pitchFamily="34" charset="0"/>
              </a:rPr>
              <a:t>Psikodrama</a:t>
            </a:r>
            <a:r>
              <a:rPr lang="tr-TR" sz="2800" b="1" dirty="0">
                <a:latin typeface="Arial" pitchFamily="34" charset="0"/>
                <a:cs typeface="Arial" pitchFamily="34" charset="0"/>
              </a:rPr>
              <a:t> : </a:t>
            </a:r>
            <a:r>
              <a:rPr lang="tr-TR" sz="3000" dirty="0">
                <a:latin typeface="Arial" pitchFamily="34" charset="0"/>
                <a:cs typeface="Arial" pitchFamily="34" charset="0"/>
              </a:rPr>
              <a:t>Psikodrama, bireyin kendisi için kaygı ve üzüntü kaynağı olan psikolojik problemini bir rol gibi alıp, bir grup karşısında gerçek yaşamında olduğu gibi oynayarak ortaya koymasıdır. Buna göre, psikodrama tekniğinin uygulanabilmesi için belirli bir ortamda bazı koşulların sağlanması gerekir. Psikodrama da bir yönetici danışman veya terapist ile grubu oluşturan danışanlar ya da izleyiciler vardır. Danışanlardan biri kendi isteği ile grup karşısında kendi problemi ile ilgili rolünü oynar. </a:t>
            </a:r>
          </a:p>
        </p:txBody>
      </p:sp>
    </p:spTree>
    <p:extLst>
      <p:ext uri="{BB962C8B-B14F-4D97-AF65-F5344CB8AC3E}">
        <p14:creationId xmlns:p14="http://schemas.microsoft.com/office/powerpoint/2010/main" val="190566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56846" y="2206283"/>
            <a:ext cx="10820400" cy="4024125"/>
          </a:xfrm>
        </p:spPr>
        <p:txBody>
          <a:bodyPr/>
          <a:lstStyle/>
          <a:p>
            <a:pPr marL="457200" indent="-457200" algn="just">
              <a:buFont typeface="+mj-lt"/>
              <a:buAutoNum type="arabicPeriod" startAt="6"/>
            </a:pPr>
            <a:r>
              <a:rPr lang="tr-TR" sz="2800" b="1" u="sng" dirty="0">
                <a:latin typeface="Arial" pitchFamily="34" charset="0"/>
                <a:cs typeface="Arial" pitchFamily="34" charset="0"/>
              </a:rPr>
              <a:t>Oyun</a:t>
            </a:r>
            <a:r>
              <a:rPr lang="tr-TR" sz="2800" b="1" dirty="0">
                <a:latin typeface="Arial" pitchFamily="34" charset="0"/>
                <a:cs typeface="Arial" pitchFamily="34" charset="0"/>
              </a:rPr>
              <a:t> : </a:t>
            </a:r>
            <a:r>
              <a:rPr lang="tr-TR" sz="2800" dirty="0">
                <a:latin typeface="Arial" pitchFamily="34" charset="0"/>
                <a:cs typeface="Arial" pitchFamily="34" charset="0"/>
              </a:rPr>
              <a:t>Çocuklar için oyun kendini tanıma, kendini anlatma, düşünme ve deşarj olma aracıdır. Aynı zamanda oyun, çocuğu tanımak için bir tekniktir. Çocuğun gerginlik ve kaygılarını gidermede sağaltıcı bir işlev görür. Çocuk, oyun aracılığıyla dünyayı anlar; ilişkilerini, geçmişi ve geleceği kavrar. Bu nedenle oyun bir öğrenme aracıdır ve evrensel bir dildir.</a:t>
            </a:r>
          </a:p>
        </p:txBody>
      </p:sp>
    </p:spTree>
    <p:extLst>
      <p:ext uri="{BB962C8B-B14F-4D97-AF65-F5344CB8AC3E}">
        <p14:creationId xmlns:p14="http://schemas.microsoft.com/office/powerpoint/2010/main" val="3121949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50630" y="2218006"/>
            <a:ext cx="10820400" cy="4024125"/>
          </a:xfrm>
        </p:spPr>
        <p:txBody>
          <a:bodyPr>
            <a:normAutofit/>
          </a:bodyPr>
          <a:lstStyle/>
          <a:p>
            <a:pPr marL="457200" indent="-457200" algn="just">
              <a:buFont typeface="+mj-lt"/>
              <a:buAutoNum type="arabicPeriod" startAt="7"/>
            </a:pPr>
            <a:r>
              <a:rPr lang="tr-TR" sz="2800" b="1" u="sng" dirty="0">
                <a:latin typeface="Arial" pitchFamily="34" charset="0"/>
                <a:cs typeface="Arial" pitchFamily="34" charset="0"/>
              </a:rPr>
              <a:t>Arzu Listesi </a:t>
            </a:r>
            <a:r>
              <a:rPr lang="tr-TR" sz="2800" b="1" dirty="0">
                <a:latin typeface="Arial" pitchFamily="34" charset="0"/>
                <a:cs typeface="Arial" pitchFamily="34" charset="0"/>
              </a:rPr>
              <a:t>: </a:t>
            </a:r>
            <a:r>
              <a:rPr lang="tr-TR" sz="2800" dirty="0">
                <a:latin typeface="Arial" pitchFamily="34" charset="0"/>
                <a:cs typeface="Arial" pitchFamily="34" charset="0"/>
              </a:rPr>
              <a:t>Daha çok okul öncesi eğitim düzeyinde ve ilköğretimde kullanılan arzu listeleri aracılığıyla çocuk, doyurulmamış gereksinimlerini, arzularını, gerginlik, sıkıntı ve sorunlarını, ifade edemediği duygularını, güdü ve umutlarını ifade etme olanağı bulmaktadır. Uzmanlar ve öğretmenler de bu yolla çocuğu çeşitli yönlerden tanıma fırsatı yakalayabilmektedir.</a:t>
            </a:r>
          </a:p>
        </p:txBody>
      </p:sp>
    </p:spTree>
    <p:extLst>
      <p:ext uri="{BB962C8B-B14F-4D97-AF65-F5344CB8AC3E}">
        <p14:creationId xmlns:p14="http://schemas.microsoft.com/office/powerpoint/2010/main" val="303836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3F38D9-FD52-1D4A-8397-D6E25DF9CC11}"/>
              </a:ext>
            </a:extLst>
          </p:cNvPr>
          <p:cNvSpPr>
            <a:spLocks noGrp="1"/>
          </p:cNvSpPr>
          <p:nvPr>
            <p:ph type="title"/>
          </p:nvPr>
        </p:nvSpPr>
        <p:spPr/>
        <p:txBody>
          <a:bodyPr/>
          <a:lstStyle/>
          <a:p>
            <a:r>
              <a:rPr lang="tr-TR" dirty="0"/>
              <a:t>Kaynakça</a:t>
            </a:r>
          </a:p>
        </p:txBody>
      </p:sp>
      <p:graphicFrame>
        <p:nvGraphicFramePr>
          <p:cNvPr id="4" name="İçerik Yer Tutucusu 3">
            <a:extLst>
              <a:ext uri="{FF2B5EF4-FFF2-40B4-BE49-F238E27FC236}">
                <a16:creationId xmlns:a16="http://schemas.microsoft.com/office/drawing/2014/main" id="{49990D7B-38A1-F949-ABB8-32C58B7798C3}"/>
              </a:ext>
            </a:extLst>
          </p:cNvPr>
          <p:cNvGraphicFramePr>
            <a:graphicFrameLocks noGrp="1"/>
          </p:cNvGraphicFramePr>
          <p:nvPr>
            <p:ph idx="1"/>
          </p:nvPr>
        </p:nvGraphicFramePr>
        <p:xfrm>
          <a:off x="1738488" y="3142950"/>
          <a:ext cx="8715023" cy="1325880"/>
        </p:xfrm>
        <a:graphic>
          <a:graphicData uri="http://schemas.openxmlformats.org/drawingml/2006/table">
            <a:tbl>
              <a:tblPr/>
              <a:tblGrid>
                <a:gridCol w="8715023">
                  <a:extLst>
                    <a:ext uri="{9D8B030D-6E8A-4147-A177-3AD203B41FA5}">
                      <a16:colId xmlns:a16="http://schemas.microsoft.com/office/drawing/2014/main" val="832381623"/>
                    </a:ext>
                  </a:extLst>
                </a:gridCol>
              </a:tblGrid>
              <a:tr h="0">
                <a:tc>
                  <a:txBody>
                    <a:bodyPr/>
                    <a:lstStyle/>
                    <a:p>
                      <a:r>
                        <a:rPr lang="tr-TR">
                          <a:effectLst/>
                        </a:rPr>
                        <a:t>Özgüven, İ. 1994. Psikolojik Testler. Yeni Doğuş Matbaası,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666629598"/>
                  </a:ext>
                </a:extLst>
              </a:tr>
              <a:tr h="0">
                <a:tc>
                  <a:txBody>
                    <a:bodyPr/>
                    <a:lstStyle/>
                    <a:p>
                      <a:r>
                        <a:rPr lang="tr-TR">
                          <a:effectLst/>
                        </a:rPr>
                        <a:t>Özgüven, İ. 2004. Görüşme İlke ve Teknikleri. PDREM Yayınları,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526891280"/>
                  </a:ext>
                </a:extLst>
              </a:tr>
              <a:tr h="0">
                <a:tc>
                  <a:txBody>
                    <a:bodyPr/>
                    <a:lstStyle/>
                    <a:p>
                      <a:r>
                        <a:rPr lang="tr-TR" dirty="0">
                          <a:effectLst/>
                        </a:rPr>
                        <a:t>Tanaydı, Z. ve Demiral, Ö. 1990. Çocukları Tanıma Ölçme ve Değerlendirme. G.Ü. Mesleki Eğitim Fakültesi Yayınları, Ankara</a:t>
                      </a:r>
                    </a:p>
                  </a:txBody>
                  <a:tcPr marL="19050" marR="19050" marT="47625" marB="28575">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039807652"/>
                  </a:ext>
                </a:extLst>
              </a:tr>
            </a:tbl>
          </a:graphicData>
        </a:graphic>
      </p:graphicFrame>
      <p:sp>
        <p:nvSpPr>
          <p:cNvPr id="5" name="Rectangle 1">
            <a:extLst>
              <a:ext uri="{FF2B5EF4-FFF2-40B4-BE49-F238E27FC236}">
                <a16:creationId xmlns:a16="http://schemas.microsoft.com/office/drawing/2014/main" id="{7550F0B2-1B58-814C-827E-F181DDA41257}"/>
              </a:ext>
            </a:extLst>
          </p:cNvPr>
          <p:cNvSpPr>
            <a:spLocks noChangeArrowheads="1"/>
          </p:cNvSpPr>
          <p:nvPr/>
        </p:nvSpPr>
        <p:spPr bwMode="auto">
          <a:xfrm>
            <a:off x="-2541533" y="-311876"/>
            <a:ext cx="164531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350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46030" y="729204"/>
            <a:ext cx="8610600" cy="1293028"/>
          </a:xfrm>
        </p:spPr>
        <p:txBody>
          <a:bodyPr>
            <a:normAutofit/>
          </a:bodyPr>
          <a:lstStyle/>
          <a:p>
            <a:r>
              <a:rPr lang="tr-TR" sz="2000" b="1" dirty="0">
                <a:latin typeface="Arial" pitchFamily="34" charset="0"/>
                <a:cs typeface="Arial" pitchFamily="34" charset="0"/>
              </a:rPr>
              <a:t>ÇOCUĞU TANIMA  AMACI İLE KULLANILAN GÖRÜŞME YÖNTEMLERİ</a:t>
            </a:r>
          </a:p>
        </p:txBody>
      </p:sp>
      <p:sp>
        <p:nvSpPr>
          <p:cNvPr id="3" name="2 İçerik Yer Tutucusu"/>
          <p:cNvSpPr>
            <a:spLocks noGrp="1"/>
          </p:cNvSpPr>
          <p:nvPr>
            <p:ph idx="1"/>
          </p:nvPr>
        </p:nvSpPr>
        <p:spPr>
          <a:xfrm>
            <a:off x="638908" y="1840524"/>
            <a:ext cx="10709030" cy="4806462"/>
          </a:xfrm>
        </p:spPr>
        <p:txBody>
          <a:bodyPr>
            <a:normAutofit/>
          </a:bodyPr>
          <a:lstStyle/>
          <a:p>
            <a:pPr algn="just">
              <a:buFont typeface="Wingdings" pitchFamily="2" charset="2"/>
              <a:buChar char="v"/>
            </a:pPr>
            <a:r>
              <a:rPr lang="tr-TR" sz="2800" dirty="0">
                <a:latin typeface="Arial" pitchFamily="34" charset="0"/>
                <a:cs typeface="Arial" pitchFamily="34" charset="0"/>
              </a:rPr>
              <a:t>Çocukları tanıma ve değerlendirme; çocukla ilgili tüm bilgilerin objektif, esnek fakat tutarlı bir şekilde, çok çeşitli araçlar yardımı ile sistematik olarak toplanması, kayıt altına alınması ve bunları birbiri ile birleştirerek anlamlı ve güvenilir bir karar verme sürecidir.</a:t>
            </a:r>
          </a:p>
          <a:p>
            <a:pPr algn="just">
              <a:buNone/>
            </a:pPr>
            <a:endParaRPr lang="tr-TR" sz="2800" b="1" dirty="0">
              <a:latin typeface="Arial" pitchFamily="34" charset="0"/>
              <a:cs typeface="Arial" pitchFamily="34" charset="0"/>
            </a:endParaRPr>
          </a:p>
          <a:p>
            <a:pPr algn="just">
              <a:buNone/>
            </a:pPr>
            <a:r>
              <a:rPr lang="tr-TR" sz="2800" b="1" u="sng" dirty="0">
                <a:latin typeface="Arial" pitchFamily="34" charset="0"/>
                <a:cs typeface="Arial" pitchFamily="34" charset="0"/>
              </a:rPr>
              <a:t>Çocukları tanımak aşağıdaki özellikler bakımından önemlidir;</a:t>
            </a:r>
          </a:p>
          <a:p>
            <a:pPr algn="just">
              <a:buFont typeface="Wingdings" pitchFamily="2" charset="2"/>
              <a:buChar char="v"/>
            </a:pPr>
            <a:r>
              <a:rPr lang="tr-TR" sz="3000" dirty="0">
                <a:latin typeface="Arial" pitchFamily="34" charset="0"/>
                <a:cs typeface="Arial" pitchFamily="34" charset="0"/>
              </a:rPr>
              <a:t> Çocukların gelişimsel özelliklerinin bilinmesi, yardıma ihtiyaç duydukları alanların ve güçlü yönlerinin tespit edilmesini sağlar.</a:t>
            </a:r>
          </a:p>
          <a:p>
            <a:pPr algn="just">
              <a:buNone/>
            </a:pPr>
            <a:endParaRPr lang="tr-TR" sz="2800" dirty="0">
              <a:latin typeface="Arial" pitchFamily="34" charset="0"/>
              <a:cs typeface="Arial" pitchFamily="34" charset="0"/>
            </a:endParaRPr>
          </a:p>
        </p:txBody>
      </p:sp>
    </p:spTree>
    <p:extLst>
      <p:ext uri="{BB962C8B-B14F-4D97-AF65-F5344CB8AC3E}">
        <p14:creationId xmlns:p14="http://schemas.microsoft.com/office/powerpoint/2010/main" val="147231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71397" y="1720614"/>
            <a:ext cx="10820400" cy="4024125"/>
          </a:xfrm>
        </p:spPr>
        <p:txBody>
          <a:bodyPr>
            <a:normAutofit/>
          </a:bodyPr>
          <a:lstStyle/>
          <a:p>
            <a:pPr algn="just">
              <a:buFont typeface="Wingdings" pitchFamily="2" charset="2"/>
              <a:buChar char="v"/>
            </a:pPr>
            <a:r>
              <a:rPr lang="tr-TR" sz="2800" dirty="0">
                <a:latin typeface="Arial" pitchFamily="34" charset="0"/>
                <a:cs typeface="Arial" pitchFamily="34" charset="0"/>
              </a:rPr>
              <a:t> Çocukların ihtiyaçlarını karşılayacak etkili ve kaliteli eğitim programlarının oluşturulmasını sağlar.</a:t>
            </a:r>
          </a:p>
          <a:p>
            <a:pPr algn="just">
              <a:buFont typeface="Wingdings" pitchFamily="2" charset="2"/>
              <a:buChar char="v"/>
            </a:pPr>
            <a:r>
              <a:rPr lang="tr-TR" sz="2800" dirty="0">
                <a:latin typeface="Arial" pitchFamily="34" charset="0"/>
                <a:cs typeface="Arial" pitchFamily="34" charset="0"/>
              </a:rPr>
              <a:t> Çocukları tanımak için atılan adım sağlam bir başlangıç oluşturur.</a:t>
            </a:r>
          </a:p>
          <a:p>
            <a:pPr algn="just">
              <a:buFont typeface="Wingdings" pitchFamily="2" charset="2"/>
              <a:buChar char="v"/>
            </a:pPr>
            <a:r>
              <a:rPr lang="tr-TR" sz="2800" dirty="0">
                <a:latin typeface="Arial" pitchFamily="34" charset="0"/>
                <a:cs typeface="Arial" pitchFamily="34" charset="0"/>
              </a:rPr>
              <a:t> Çocukların özelliklerine uygun öğrenme yöntem, teknik ve araçların seçilmesi ve böylece etkili ve kaliteli öğrenme ortamlarının düzenlenmesine temel oluşturur.</a:t>
            </a:r>
          </a:p>
          <a:p>
            <a:pPr algn="just"/>
            <a:endParaRPr lang="tr-TR" sz="2800" dirty="0">
              <a:latin typeface="Arial" pitchFamily="34" charset="0"/>
              <a:cs typeface="Arial" pitchFamily="34" charset="0"/>
            </a:endParaRPr>
          </a:p>
        </p:txBody>
      </p:sp>
    </p:spTree>
    <p:extLst>
      <p:ext uri="{BB962C8B-B14F-4D97-AF65-F5344CB8AC3E}">
        <p14:creationId xmlns:p14="http://schemas.microsoft.com/office/powerpoint/2010/main" val="1839999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33549" y="1633193"/>
            <a:ext cx="10820400" cy="4024125"/>
          </a:xfrm>
        </p:spPr>
        <p:txBody>
          <a:bodyPr>
            <a:normAutofit/>
          </a:bodyPr>
          <a:lstStyle/>
          <a:p>
            <a:pPr algn="just">
              <a:buFont typeface="Wingdings" pitchFamily="2" charset="2"/>
              <a:buChar char="v"/>
            </a:pPr>
            <a:r>
              <a:rPr lang="tr-TR" sz="2800" dirty="0">
                <a:latin typeface="Arial" pitchFamily="34" charset="0"/>
                <a:cs typeface="Arial" pitchFamily="34" charset="0"/>
              </a:rPr>
              <a:t> Çocukların güçlü ve gelişmeye açık özel gereksinmelerinin erken yaşlarda fark edilerek desteklenmesini ve yönlendirilmesini sağlar.</a:t>
            </a:r>
          </a:p>
          <a:p>
            <a:pPr algn="just">
              <a:buFont typeface="Wingdings" pitchFamily="2" charset="2"/>
              <a:buChar char="v"/>
            </a:pPr>
            <a:r>
              <a:rPr lang="tr-TR" sz="2800" dirty="0">
                <a:latin typeface="Arial" pitchFamily="34" charset="0"/>
                <a:cs typeface="Arial" pitchFamily="34" charset="0"/>
              </a:rPr>
              <a:t> Çocukların kendi kendilerini tanımalarına fırsat yaratarak bireysel ve sosyal farkındalıklarını geliştirir.</a:t>
            </a:r>
          </a:p>
          <a:p>
            <a:pPr algn="just">
              <a:buFont typeface="Wingdings" pitchFamily="2" charset="2"/>
              <a:buChar char="v"/>
            </a:pPr>
            <a:r>
              <a:rPr lang="tr-TR" sz="2800" dirty="0">
                <a:latin typeface="Arial" pitchFamily="34" charset="0"/>
                <a:cs typeface="Arial" pitchFamily="34" charset="0"/>
              </a:rPr>
              <a:t> Çocukların gelişimlerindeki ilerleme ya da sapmaları ölçmeyi sağlar. Böylece çocuk hakkında bir profesyonel olarak aileleri bilgilendirmede güvenilir bir rehberlik hizmeti vermek mümkün olur.</a:t>
            </a:r>
          </a:p>
          <a:p>
            <a:pPr algn="just"/>
            <a:endParaRPr lang="tr-TR" sz="2800" dirty="0">
              <a:latin typeface="Arial" pitchFamily="34" charset="0"/>
              <a:cs typeface="Arial" pitchFamily="34" charset="0"/>
            </a:endParaRPr>
          </a:p>
        </p:txBody>
      </p:sp>
    </p:spTree>
    <p:extLst>
      <p:ext uri="{BB962C8B-B14F-4D97-AF65-F5344CB8AC3E}">
        <p14:creationId xmlns:p14="http://schemas.microsoft.com/office/powerpoint/2010/main" val="149376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1887415"/>
            <a:ext cx="10820400" cy="4260931"/>
          </a:xfrm>
        </p:spPr>
        <p:txBody>
          <a:bodyPr>
            <a:normAutofit fontScale="25000" lnSpcReduction="20000"/>
          </a:bodyPr>
          <a:lstStyle/>
          <a:p>
            <a:pPr algn="just">
              <a:buNone/>
            </a:pPr>
            <a:r>
              <a:rPr lang="tr-TR" sz="11200" b="1" u="sng" dirty="0">
                <a:latin typeface="Arial" pitchFamily="34" charset="0"/>
                <a:cs typeface="Arial" pitchFamily="34" charset="0"/>
              </a:rPr>
              <a:t>Çocukların tanınması gereken yönleri şunlardır;</a:t>
            </a:r>
          </a:p>
          <a:p>
            <a:pPr algn="just">
              <a:buNone/>
            </a:pPr>
            <a:endParaRPr lang="tr-TR" dirty="0"/>
          </a:p>
          <a:p>
            <a:pPr algn="just">
              <a:buFont typeface="Wingdings" pitchFamily="2" charset="2"/>
              <a:buChar char="v"/>
            </a:pPr>
            <a:r>
              <a:rPr lang="tr-TR" sz="11200" dirty="0">
                <a:latin typeface="Arial" pitchFamily="34" charset="0"/>
                <a:cs typeface="Arial" pitchFamily="34" charset="0"/>
              </a:rPr>
              <a:t> Gelişimsel özellikler</a:t>
            </a:r>
          </a:p>
          <a:p>
            <a:pPr algn="just">
              <a:buFont typeface="Wingdings" pitchFamily="2" charset="2"/>
              <a:buChar char="v"/>
            </a:pPr>
            <a:r>
              <a:rPr lang="tr-TR" sz="11200" dirty="0">
                <a:latin typeface="Arial" pitchFamily="34" charset="0"/>
                <a:cs typeface="Arial" pitchFamily="34" charset="0"/>
              </a:rPr>
              <a:t> Beden gelişimi ile ilgili bilgiler</a:t>
            </a:r>
          </a:p>
          <a:p>
            <a:pPr algn="just">
              <a:buFont typeface="Wingdings" pitchFamily="2" charset="2"/>
              <a:buChar char="v"/>
            </a:pPr>
            <a:r>
              <a:rPr lang="tr-TR" sz="11200" dirty="0">
                <a:latin typeface="Arial" pitchFamily="34" charset="0"/>
                <a:cs typeface="Arial" pitchFamily="34" charset="0"/>
              </a:rPr>
              <a:t> Ailesi, yakın çevresi ve yaşadığı çevre ile ilgili bilgiler</a:t>
            </a:r>
          </a:p>
          <a:p>
            <a:pPr algn="just">
              <a:buFont typeface="Wingdings" pitchFamily="2" charset="2"/>
              <a:buChar char="v"/>
            </a:pPr>
            <a:r>
              <a:rPr lang="tr-TR" sz="11200" dirty="0">
                <a:latin typeface="Arial" pitchFamily="34" charset="0"/>
                <a:cs typeface="Arial" pitchFamily="34" charset="0"/>
              </a:rPr>
              <a:t> Kimlik bilgileri</a:t>
            </a:r>
          </a:p>
          <a:p>
            <a:pPr algn="just">
              <a:buFont typeface="Wingdings" pitchFamily="2" charset="2"/>
              <a:buChar char="v"/>
            </a:pPr>
            <a:r>
              <a:rPr lang="tr-TR" sz="11200" dirty="0">
                <a:latin typeface="Arial" pitchFamily="34" charset="0"/>
                <a:cs typeface="Arial" pitchFamily="34" charset="0"/>
              </a:rPr>
              <a:t> Sağlık durumu ile ilgili bilgiler</a:t>
            </a:r>
          </a:p>
          <a:p>
            <a:pPr algn="just">
              <a:buFont typeface="Wingdings" pitchFamily="2" charset="2"/>
              <a:buChar char="v"/>
            </a:pPr>
            <a:r>
              <a:rPr lang="tr-TR" sz="11200" dirty="0">
                <a:latin typeface="Arial" pitchFamily="34" charset="0"/>
                <a:cs typeface="Arial" pitchFamily="34" charset="0"/>
              </a:rPr>
              <a:t> İlgi ve yetenekleri ile ilgili bilgiler</a:t>
            </a:r>
          </a:p>
          <a:p>
            <a:pPr algn="just">
              <a:buFont typeface="Wingdings" pitchFamily="2" charset="2"/>
              <a:buChar char="v"/>
            </a:pPr>
            <a:r>
              <a:rPr lang="tr-TR" sz="11200" dirty="0">
                <a:latin typeface="Arial" pitchFamily="34" charset="0"/>
                <a:cs typeface="Arial" pitchFamily="34" charset="0"/>
              </a:rPr>
              <a:t> Kişilik özellikleri ve geçmiş yaşantıları ile ilgili bilgiler</a:t>
            </a:r>
          </a:p>
          <a:p>
            <a:pPr algn="just">
              <a:buFont typeface="Wingdings" pitchFamily="2" charset="2"/>
              <a:buChar char="v"/>
            </a:pPr>
            <a:r>
              <a:rPr lang="tr-TR" sz="11200" dirty="0">
                <a:latin typeface="Arial" pitchFamily="34" charset="0"/>
                <a:cs typeface="Arial" pitchFamily="34" charset="0"/>
              </a:rPr>
              <a:t> Bilgi ve beceri, başarı ve uyumu ile ilgili bilgiler</a:t>
            </a:r>
          </a:p>
          <a:p>
            <a:pPr>
              <a:buFont typeface="Wingdings" pitchFamily="2" charset="2"/>
              <a:buChar char="v"/>
            </a:pPr>
            <a:endParaRPr lang="tr-TR" sz="11200" dirty="0">
              <a:latin typeface="Arial" pitchFamily="34" charset="0"/>
              <a:cs typeface="Arial" pitchFamily="34" charset="0"/>
            </a:endParaRPr>
          </a:p>
          <a:p>
            <a:pPr>
              <a:buNone/>
            </a:pPr>
            <a:endParaRPr lang="tr-TR" sz="5900" dirty="0">
              <a:latin typeface="Arial" pitchFamily="34" charset="0"/>
              <a:cs typeface="Arial" pitchFamily="34" charset="0"/>
            </a:endParaRPr>
          </a:p>
        </p:txBody>
      </p:sp>
    </p:spTree>
    <p:extLst>
      <p:ext uri="{BB962C8B-B14F-4D97-AF65-F5344CB8AC3E}">
        <p14:creationId xmlns:p14="http://schemas.microsoft.com/office/powerpoint/2010/main" val="318449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0384" y="1217190"/>
            <a:ext cx="10991055" cy="5205045"/>
          </a:xfrm>
        </p:spPr>
        <p:txBody>
          <a:bodyPr>
            <a:normAutofit fontScale="92500"/>
          </a:bodyPr>
          <a:lstStyle/>
          <a:p>
            <a:pPr>
              <a:buNone/>
            </a:pPr>
            <a:r>
              <a:rPr lang="tr-TR" b="1" u="sng" dirty="0">
                <a:latin typeface="Arial" pitchFamily="34" charset="0"/>
                <a:cs typeface="Arial" pitchFamily="34" charset="0"/>
              </a:rPr>
              <a:t>Çocukları Tanıma ve Değerlendirme Sürecinde Dikkat Edilmesi Gereken Noktalar</a:t>
            </a:r>
          </a:p>
          <a:p>
            <a:pPr>
              <a:buNone/>
            </a:pPr>
            <a:endParaRPr lang="tr-TR" sz="2000" dirty="0">
              <a:latin typeface="Arial" pitchFamily="34" charset="0"/>
              <a:cs typeface="Arial" pitchFamily="34" charset="0"/>
            </a:endParaRPr>
          </a:p>
          <a:p>
            <a:pPr algn="just">
              <a:buFont typeface="Wingdings" pitchFamily="2" charset="2"/>
              <a:buChar char="v"/>
            </a:pPr>
            <a:r>
              <a:rPr lang="tr-TR" sz="2800" dirty="0">
                <a:latin typeface="Arial" pitchFamily="34" charset="0"/>
                <a:cs typeface="Arial" pitchFamily="34" charset="0"/>
              </a:rPr>
              <a:t> Çocukları tanıma ve değerlendirmenin amacı, çocukların neleri bilmediğini değil, neleri ne kadar bildiğini ortaya çıkarmaktır. Çocukların bildiklerinden hareketle yeni öğrenme alanlarına dikkatlerinin çekilmesi önemlidir.</a:t>
            </a:r>
          </a:p>
          <a:p>
            <a:pPr algn="just">
              <a:buFont typeface="Wingdings" pitchFamily="2" charset="2"/>
              <a:buChar char="v"/>
            </a:pPr>
            <a:r>
              <a:rPr lang="tr-TR" sz="2800" dirty="0">
                <a:latin typeface="Arial" pitchFamily="34" charset="0"/>
                <a:cs typeface="Arial" pitchFamily="34" charset="0"/>
              </a:rPr>
              <a:t> Çocukları tanımanın amacı, onların güçlü yanlarını ortaya çıkarmaktır.</a:t>
            </a:r>
          </a:p>
          <a:p>
            <a:pPr algn="just">
              <a:buFont typeface="Wingdings" pitchFamily="2" charset="2"/>
              <a:buChar char="v"/>
            </a:pPr>
            <a:r>
              <a:rPr lang="tr-TR" sz="2800" dirty="0">
                <a:latin typeface="Arial" pitchFamily="34" charset="0"/>
                <a:cs typeface="Arial" pitchFamily="34" charset="0"/>
              </a:rPr>
              <a:t> Tanıma ve değerlendirme çalışmaları kesinlikle çocuğun yapamadıkları üzerinde yoğunlaştırılmamalıdır. </a:t>
            </a:r>
          </a:p>
          <a:p>
            <a:pPr algn="just">
              <a:buFont typeface="Wingdings" pitchFamily="2" charset="2"/>
              <a:buChar char="v"/>
            </a:pPr>
            <a:r>
              <a:rPr lang="tr-TR" sz="2800" dirty="0">
                <a:latin typeface="Arial" pitchFamily="34" charset="0"/>
                <a:cs typeface="Arial" pitchFamily="34" charset="0"/>
              </a:rPr>
              <a:t>Çocuğun kendisiyle ilgili olumlu benlik algısı güçlendirilmelidir. Çocukların bildikleri kadar merak ettiği konular da dikkate alınmalıdır. Çocukların meraklarını gidermek için sordukları sorulara önem verilmelidir.</a:t>
            </a:r>
          </a:p>
          <a:p>
            <a:pPr algn="just">
              <a:buNone/>
            </a:pPr>
            <a:endParaRPr lang="tr-TR" sz="2000" dirty="0">
              <a:latin typeface="Arial" pitchFamily="34" charset="0"/>
              <a:cs typeface="Arial" pitchFamily="34" charset="0"/>
            </a:endParaRPr>
          </a:p>
        </p:txBody>
      </p:sp>
    </p:spTree>
    <p:extLst>
      <p:ext uri="{BB962C8B-B14F-4D97-AF65-F5344CB8AC3E}">
        <p14:creationId xmlns:p14="http://schemas.microsoft.com/office/powerpoint/2010/main" val="246654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1570892"/>
            <a:ext cx="10820400" cy="4647793"/>
          </a:xfrm>
        </p:spPr>
        <p:txBody>
          <a:bodyPr>
            <a:normAutofit lnSpcReduction="10000"/>
          </a:bodyPr>
          <a:lstStyle/>
          <a:p>
            <a:pPr algn="just">
              <a:buFont typeface="Wingdings" pitchFamily="2" charset="2"/>
              <a:buChar char="v"/>
            </a:pPr>
            <a:r>
              <a:rPr lang="tr-TR" sz="2800" dirty="0">
                <a:latin typeface="Arial" pitchFamily="34" charset="0"/>
                <a:cs typeface="Arial" pitchFamily="34" charset="0"/>
              </a:rPr>
              <a:t> Çocukları tanımak demek, çocukların neleri öğrenmek istediklerini de ortaya çıkarabilmek demektir.</a:t>
            </a:r>
          </a:p>
          <a:p>
            <a:pPr algn="just">
              <a:buFont typeface="Wingdings" pitchFamily="2" charset="2"/>
              <a:buChar char="v"/>
            </a:pPr>
            <a:r>
              <a:rPr lang="tr-TR" sz="2800" dirty="0">
                <a:latin typeface="Arial" pitchFamily="34" charset="0"/>
                <a:cs typeface="Arial" pitchFamily="34" charset="0"/>
              </a:rPr>
              <a:t> Çocuklar ne yaptıkları kadar nasıl ve neden yaptıklarını da düşünmelidirler. </a:t>
            </a:r>
          </a:p>
          <a:p>
            <a:pPr algn="just">
              <a:buFont typeface="Wingdings" pitchFamily="2" charset="2"/>
              <a:buChar char="v"/>
            </a:pPr>
            <a:r>
              <a:rPr lang="tr-TR" sz="2800" dirty="0">
                <a:latin typeface="Arial" pitchFamily="34" charset="0"/>
                <a:cs typeface="Arial" pitchFamily="34" charset="0"/>
              </a:rPr>
              <a:t>Çocuk yaptığı eylemlerin nedenini düşünmediğinde ezberci bir yapıya sahip olabilir. Öğrenme sürecinde çocuklarla duygu ve düşünceleri hakkında konuşmalı, yaptıklarının amaçları hakkında paylaşımlar yapılmalıdır.</a:t>
            </a:r>
          </a:p>
          <a:p>
            <a:pPr algn="just">
              <a:buFont typeface="Wingdings" pitchFamily="2" charset="2"/>
              <a:buChar char="v"/>
            </a:pPr>
            <a:r>
              <a:rPr lang="tr-TR" sz="2800" dirty="0">
                <a:latin typeface="Arial" pitchFamily="34" charset="0"/>
                <a:cs typeface="Arial" pitchFamily="34" charset="0"/>
              </a:rPr>
              <a:t> Çocuklar aynı yaşta olsalar da birbirleri arasında farklılıklar olabileceği unutulmamalıdır. Bu nedenle çocuk merkezli çoklu değerlendirme, yöntem ve araçlarının kullanılması gerekmektedir.</a:t>
            </a:r>
          </a:p>
          <a:p>
            <a:pPr algn="just"/>
            <a:endParaRPr lang="tr-TR" dirty="0"/>
          </a:p>
        </p:txBody>
      </p:sp>
    </p:spTree>
    <p:extLst>
      <p:ext uri="{BB962C8B-B14F-4D97-AF65-F5344CB8AC3E}">
        <p14:creationId xmlns:p14="http://schemas.microsoft.com/office/powerpoint/2010/main" val="363817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800" y="1770186"/>
            <a:ext cx="10820400" cy="4753300"/>
          </a:xfrm>
        </p:spPr>
        <p:txBody>
          <a:bodyPr/>
          <a:lstStyle/>
          <a:p>
            <a:pPr algn="just">
              <a:buFont typeface="Wingdings" pitchFamily="2" charset="2"/>
              <a:buChar char="v"/>
            </a:pPr>
            <a:r>
              <a:rPr lang="tr-TR" sz="2800" dirty="0">
                <a:latin typeface="Arial" pitchFamily="34" charset="0"/>
                <a:cs typeface="Arial" pitchFamily="34" charset="0"/>
              </a:rPr>
              <a:t> Çocukları tanıma ve değerlendirme çalışmaları, eğitim programlarının bir parçasıdır.</a:t>
            </a:r>
          </a:p>
          <a:p>
            <a:pPr algn="just">
              <a:buFont typeface="Wingdings" pitchFamily="2" charset="2"/>
              <a:buChar char="v"/>
            </a:pPr>
            <a:r>
              <a:rPr lang="tr-TR" sz="2800" dirty="0">
                <a:latin typeface="Arial" pitchFamily="34" charset="0"/>
                <a:cs typeface="Arial" pitchFamily="34" charset="0"/>
              </a:rPr>
              <a:t> Eğitim ortamındaki her durum, çocuk hakkında bir veri olarak dikkatle değerlendirilmelidir.</a:t>
            </a:r>
          </a:p>
          <a:p>
            <a:pPr algn="just">
              <a:buFont typeface="Wingdings" pitchFamily="2" charset="2"/>
              <a:buChar char="v"/>
            </a:pPr>
            <a:r>
              <a:rPr lang="tr-TR" sz="2800" dirty="0">
                <a:latin typeface="Arial" pitchFamily="34" charset="0"/>
                <a:cs typeface="Arial" pitchFamily="34" charset="0"/>
              </a:rPr>
              <a:t> Çocukları tanıma ve değerlendirmede aileleri ve yaşadıkları çevre koşulları da dikkate alınmalıdır.</a:t>
            </a:r>
          </a:p>
          <a:p>
            <a:pPr algn="just">
              <a:buFont typeface="Wingdings" pitchFamily="2" charset="2"/>
              <a:buChar char="v"/>
            </a:pPr>
            <a:r>
              <a:rPr lang="tr-TR" sz="2800" dirty="0">
                <a:latin typeface="Arial" pitchFamily="34" charset="0"/>
                <a:cs typeface="Arial" pitchFamily="34" charset="0"/>
              </a:rPr>
              <a:t> Çalışmalar düzenli ve sürekli olarak yapılmalıdır.</a:t>
            </a:r>
          </a:p>
          <a:p>
            <a:pPr algn="just">
              <a:buFont typeface="Wingdings" pitchFamily="2" charset="2"/>
              <a:buChar char="v"/>
            </a:pPr>
            <a:r>
              <a:rPr lang="tr-TR" sz="2800" dirty="0">
                <a:latin typeface="Arial" pitchFamily="34" charset="0"/>
                <a:cs typeface="Arial" pitchFamily="34" charset="0"/>
              </a:rPr>
              <a:t> Etik davranmalı, elde edilen bilgiler sadece eğitim amaçlı kullanılmalıdır.</a:t>
            </a:r>
          </a:p>
          <a:p>
            <a:endParaRPr lang="tr-TR" dirty="0"/>
          </a:p>
        </p:txBody>
      </p:sp>
    </p:spTree>
    <p:extLst>
      <p:ext uri="{BB962C8B-B14F-4D97-AF65-F5344CB8AC3E}">
        <p14:creationId xmlns:p14="http://schemas.microsoft.com/office/powerpoint/2010/main" val="38249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5799" y="1465386"/>
            <a:ext cx="11260015" cy="5181600"/>
          </a:xfrm>
        </p:spPr>
        <p:txBody>
          <a:bodyPr>
            <a:normAutofit/>
          </a:bodyPr>
          <a:lstStyle/>
          <a:p>
            <a:pPr>
              <a:buNone/>
            </a:pPr>
            <a:r>
              <a:rPr lang="tr-TR" sz="2000" b="1" u="sng" dirty="0">
                <a:latin typeface="Arial" pitchFamily="34" charset="0"/>
                <a:cs typeface="Arial" pitchFamily="34" charset="0"/>
              </a:rPr>
              <a:t>Bunlara ek olarak, görüşmede etkili olabilecek çeşitli teknik ve yöntemleri sıralayabiliriz;</a:t>
            </a:r>
          </a:p>
          <a:p>
            <a:pPr>
              <a:buNone/>
            </a:pPr>
            <a:endParaRPr lang="tr-TR" sz="2000" b="1" u="sng" dirty="0">
              <a:latin typeface="Arial" pitchFamily="34" charset="0"/>
              <a:cs typeface="Arial" pitchFamily="34" charset="0"/>
            </a:endParaRPr>
          </a:p>
          <a:p>
            <a:pPr marL="457200" indent="-457200" algn="just">
              <a:buFont typeface="+mj-lt"/>
              <a:buAutoNum type="arabicPeriod"/>
            </a:pPr>
            <a:r>
              <a:rPr lang="tr-TR" sz="2800" b="1" u="sng" dirty="0">
                <a:latin typeface="Arial" pitchFamily="34" charset="0"/>
                <a:cs typeface="Arial" pitchFamily="34" charset="0"/>
              </a:rPr>
              <a:t>Anket</a:t>
            </a:r>
            <a:r>
              <a:rPr lang="tr-TR" sz="2000" b="1" dirty="0">
                <a:latin typeface="Arial" pitchFamily="34" charset="0"/>
                <a:cs typeface="Arial" pitchFamily="34" charset="0"/>
              </a:rPr>
              <a:t> : </a:t>
            </a:r>
            <a:r>
              <a:rPr lang="tr-TR" sz="2800" dirty="0">
                <a:latin typeface="Arial" pitchFamily="34" charset="0"/>
                <a:cs typeface="Arial" pitchFamily="34" charset="0"/>
              </a:rPr>
              <a:t>Bireyin ailesi, kişisel nitelikleri, çeşitli konulara ilişkin duygu ve düşünceleri hakkında bilgi elde etmek amacıyla hazırlanmış yazılı sorular grubudur. Bu soruların neler olacağı ve soru sayısı araştırmacının amacına bağlı olarak değişmektedir.</a:t>
            </a:r>
          </a:p>
          <a:p>
            <a:pPr marL="457200" indent="-457200" algn="just">
              <a:buFont typeface="+mj-lt"/>
              <a:buAutoNum type="arabicPeriod"/>
            </a:pPr>
            <a:endParaRPr lang="tr-TR" sz="2800" dirty="0">
              <a:latin typeface="Arial" pitchFamily="34" charset="0"/>
              <a:cs typeface="Arial" pitchFamily="34" charset="0"/>
            </a:endParaRPr>
          </a:p>
          <a:p>
            <a:pPr marL="457200" indent="-457200" algn="just">
              <a:buFont typeface="+mj-lt"/>
              <a:buAutoNum type="arabicPeriod"/>
            </a:pPr>
            <a:r>
              <a:rPr lang="tr-TR" sz="2800" b="1" u="sng" dirty="0">
                <a:latin typeface="Arial" pitchFamily="34" charset="0"/>
                <a:cs typeface="Arial" pitchFamily="34" charset="0"/>
              </a:rPr>
              <a:t>Envanter</a:t>
            </a:r>
            <a:r>
              <a:rPr lang="tr-TR" sz="2800" b="1" dirty="0">
                <a:latin typeface="Arial" pitchFamily="34" charset="0"/>
                <a:cs typeface="Arial" pitchFamily="34" charset="0"/>
              </a:rPr>
              <a:t> : </a:t>
            </a:r>
            <a:r>
              <a:rPr lang="tr-TR" sz="2800" dirty="0">
                <a:latin typeface="Arial" pitchFamily="34" charset="0"/>
                <a:cs typeface="Arial" pitchFamily="34" charset="0"/>
              </a:rPr>
              <a:t>Envanterler bireyin kişilik, ilgi ve tutumlarıyla ilgili tipik davranışlarını ölçen araçlardır.</a:t>
            </a:r>
          </a:p>
          <a:p>
            <a:pPr marL="457200" indent="-457200" algn="just">
              <a:buNone/>
            </a:pPr>
            <a:endParaRPr lang="tr-TR" sz="3000" dirty="0">
              <a:latin typeface="Arial" pitchFamily="34" charset="0"/>
              <a:cs typeface="Arial" pitchFamily="34" charset="0"/>
            </a:endParaRPr>
          </a:p>
        </p:txBody>
      </p:sp>
    </p:spTree>
    <p:extLst>
      <p:ext uri="{BB962C8B-B14F-4D97-AF65-F5344CB8AC3E}">
        <p14:creationId xmlns:p14="http://schemas.microsoft.com/office/powerpoint/2010/main" val="3289834717"/>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Uçak İzi">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TM04033937[[fn=Uçak İzi]]</Template>
  <TotalTime>1855</TotalTime>
  <Words>914</Words>
  <Application>Microsoft Macintosh PowerPoint</Application>
  <PresentationFormat>Geniş ekran</PresentationFormat>
  <Paragraphs>54</Paragraphs>
  <Slides>15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15</vt:i4>
      </vt:variant>
    </vt:vector>
  </HeadingPairs>
  <TitlesOfParts>
    <vt:vector size="21" baseType="lpstr">
      <vt:lpstr>Arial</vt:lpstr>
      <vt:lpstr>Arial Rounded MT Bold</vt:lpstr>
      <vt:lpstr>Calibri</vt:lpstr>
      <vt:lpstr>Century Gothic</vt:lpstr>
      <vt:lpstr>Wingdings</vt:lpstr>
      <vt:lpstr>Uçak İzi</vt:lpstr>
      <vt:lpstr>PowerPoint Sunusu</vt:lpstr>
      <vt:lpstr>ÇOCUĞU TANIMA  AMACI İLE KULLANILAN GÖRÜŞME YÖNTEMLERİ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Nurgül Şahin</dc:creator>
  <cp:lastModifiedBy>Taşkın TAŞTEPE</cp:lastModifiedBy>
  <cp:revision>104</cp:revision>
  <dcterms:created xsi:type="dcterms:W3CDTF">2017-12-23T19:05:59Z</dcterms:created>
  <dcterms:modified xsi:type="dcterms:W3CDTF">2020-05-04T19:07:47Z</dcterms:modified>
</cp:coreProperties>
</file>