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5"/>
  </p:notesMasterIdLst>
  <p:sldIdLst>
    <p:sldId id="339" r:id="rId2"/>
    <p:sldId id="257" r:id="rId3"/>
    <p:sldId id="259" r:id="rId4"/>
    <p:sldId id="293" r:id="rId5"/>
    <p:sldId id="295" r:id="rId6"/>
    <p:sldId id="294" r:id="rId7"/>
    <p:sldId id="260" r:id="rId8"/>
    <p:sldId id="261" r:id="rId9"/>
    <p:sldId id="334" r:id="rId10"/>
    <p:sldId id="340" r:id="rId11"/>
    <p:sldId id="262" r:id="rId12"/>
    <p:sldId id="341" r:id="rId13"/>
    <p:sldId id="263" r:id="rId14"/>
    <p:sldId id="342" r:id="rId15"/>
    <p:sldId id="332" r:id="rId16"/>
    <p:sldId id="302" r:id="rId17"/>
    <p:sldId id="343" r:id="rId18"/>
    <p:sldId id="344" r:id="rId19"/>
    <p:sldId id="347" r:id="rId20"/>
    <p:sldId id="348" r:id="rId21"/>
    <p:sldId id="264" r:id="rId22"/>
    <p:sldId id="349" r:id="rId23"/>
    <p:sldId id="350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12" autoAdjust="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D0A44-68D3-46F4-989D-B7B062AD72A3}" type="datetimeFigureOut">
              <a:rPr lang="tr-TR" smtClean="0"/>
              <a:pPr/>
              <a:t>9.05.2020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C0D52-3E87-414E-88B7-FC662265743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9.05.2020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82A8A9-B84D-4DAC-B1C7-B1F9C3B4FBC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9.05.2020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9.05.2020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9.05.2020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9.05.2020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9.05.2020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9.05.2020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9.05.2020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Acil sağlık hizmetleri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899592" y="2348880"/>
            <a:ext cx="6768752" cy="9144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Ambulans Ve Acil Sağlık Araçlarını Değerlendirmek</a:t>
            </a:r>
          </a:p>
          <a:p>
            <a:endParaRPr lang="tr-TR" dirty="0"/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3779912" y="5373216"/>
            <a:ext cx="6768752" cy="914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tr-TR" sz="2000" dirty="0" smtClean="0"/>
              <a:t>Hazırlayan</a:t>
            </a:r>
            <a:r>
              <a:rPr lang="tr-TR" sz="2000" noProof="0" dirty="0" smtClean="0"/>
              <a:t>:</a:t>
            </a:r>
            <a:r>
              <a:rPr lang="tr-TR" sz="2000" dirty="0" smtClean="0"/>
              <a:t>Osman Furkan ERGÜN</a:t>
            </a:r>
            <a:endParaRPr kumimoji="0" lang="tr-TR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kingpoetry.com/ambul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852936"/>
            <a:ext cx="5040560" cy="26003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Ambulans çeşitleri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7282" name="Picture 2" descr="http://t0.gstatic.com/images?q=tbn:ANd9GcSnK2kwTuYb32RGRM99F27etM7vvQCQG4TMDy-iDZI7NObFaqLN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3600400" cy="2016224"/>
          </a:xfrm>
          <a:prstGeom prst="rect">
            <a:avLst/>
          </a:prstGeom>
          <a:noFill/>
        </p:spPr>
      </p:pic>
      <p:pic>
        <p:nvPicPr>
          <p:cNvPr id="97284" name="Picture 4" descr="http://t3.gstatic.com/images?q=tbn:ANd9GcS_HnfMBvH9SENcO8-Bs7zEa3Rt0RRswTEakGvTdYsT3AhtRr_S9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2856"/>
            <a:ext cx="3051768" cy="2016224"/>
          </a:xfrm>
          <a:prstGeom prst="rect">
            <a:avLst/>
          </a:prstGeom>
          <a:noFill/>
        </p:spPr>
      </p:pic>
      <p:pic>
        <p:nvPicPr>
          <p:cNvPr id="97286" name="Picture 6" descr="http://www.denizhaber.com.tr/images/news/45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509120"/>
            <a:ext cx="3600400" cy="2095501"/>
          </a:xfrm>
          <a:prstGeom prst="rect">
            <a:avLst/>
          </a:prstGeom>
          <a:noFill/>
        </p:spPr>
      </p:pic>
      <p:pic>
        <p:nvPicPr>
          <p:cNvPr id="8" name="Picture 6" descr="r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44008" y="4293096"/>
            <a:ext cx="3221409" cy="2355618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285860"/>
            <a:ext cx="8215370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>
                <a:solidFill>
                  <a:schemeClr val="bg1"/>
                </a:solidFill>
              </a:rPr>
              <a:t> 		</a:t>
            </a:r>
            <a:r>
              <a:rPr lang="tr-TR" sz="2600" dirty="0" smtClean="0">
                <a:solidFill>
                  <a:schemeClr val="tx1"/>
                </a:solidFill>
                <a:latin typeface="Comic Sans MS" pitchFamily="66" charset="0"/>
              </a:rPr>
              <a:t>7 Aralık 2006 tarihinde ve 26369 sayılı Resmi Gazetede yayımlanarak yürürlüğe giren          “ Ambulanslar ve Acil Sağlık Araçları ile Ambulans Hizmetleri Yönetmeliği”nde .</a:t>
            </a:r>
          </a:p>
          <a:p>
            <a:r>
              <a:rPr lang="tr-TR" sz="2600" dirty="0" smtClean="0">
                <a:solidFill>
                  <a:schemeClr val="tx1"/>
                </a:solidFill>
                <a:latin typeface="Comic Sans MS" pitchFamily="66" charset="0"/>
              </a:rPr>
              <a:t>Ambulansların sınıflandırılması </a:t>
            </a:r>
          </a:p>
          <a:p>
            <a:r>
              <a:rPr lang="tr-TR" sz="2600" dirty="0" smtClean="0">
                <a:solidFill>
                  <a:schemeClr val="tx1"/>
                </a:solidFill>
                <a:latin typeface="Comic Sans MS" pitchFamily="66" charset="0"/>
              </a:rPr>
              <a:t>İçlerinde bulunan tıbbi ve teknik malzemelerdeki değişiklikler</a:t>
            </a:r>
          </a:p>
          <a:p>
            <a:r>
              <a:rPr lang="tr-TR" sz="2600" dirty="0" smtClean="0">
                <a:solidFill>
                  <a:schemeClr val="tx1"/>
                </a:solidFill>
                <a:latin typeface="Comic Sans MS" pitchFamily="66" charset="0"/>
              </a:rPr>
              <a:t> Ambulansların personel yapısına düzenlemeler getirmiştir.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murat\Desktop\yonetmel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714884"/>
            <a:ext cx="3143272" cy="2000254"/>
          </a:xfrm>
          <a:prstGeom prst="rect">
            <a:avLst/>
          </a:prstGeom>
          <a:noFill/>
          <a:effectLst>
            <a:outerShdw blurRad="431800" dir="2040000" sx="48000" sy="48000" algn="ctr" rotWithShape="0">
              <a:srgbClr val="000000">
                <a:alpha val="16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</a:rPr>
              <a:t>Yönetmeliğe göre ambulanslar;</a:t>
            </a:r>
          </a:p>
          <a:p>
            <a:pPr>
              <a:buNone/>
            </a:pPr>
            <a:endParaRPr lang="tr-TR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</a:rPr>
              <a:t>Kara ambulansları</a:t>
            </a:r>
          </a:p>
          <a:p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</a:rPr>
              <a:t>Hava ambulansları </a:t>
            </a:r>
          </a:p>
          <a:p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</a:rPr>
              <a:t>Deniz ambulansları olarak sınıflandırılır.</a:t>
            </a:r>
          </a:p>
        </p:txBody>
      </p:sp>
    </p:spTree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  <a:alpha val="45000"/>
            </a:schemeClr>
          </a:solidFill>
          <a:ln>
            <a:noFill/>
          </a:ln>
          <a:effectLst/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Ambulansların sınıflandırılması</a:t>
            </a:r>
            <a:br>
              <a:rPr lang="tr-TR" dirty="0" smtClean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tr-TR" sz="2600" b="1" dirty="0" smtClean="0">
                <a:solidFill>
                  <a:schemeClr val="tx1"/>
                </a:solidFill>
                <a:latin typeface="Comic Sans MS" pitchFamily="66" charset="0"/>
              </a:rPr>
              <a:t>KARA AMBULANSI</a:t>
            </a:r>
          </a:p>
          <a:p>
            <a:pPr>
              <a:buNone/>
            </a:pPr>
            <a:endParaRPr lang="tr-TR" dirty="0" smtClean="0"/>
          </a:p>
          <a:p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</a:rPr>
              <a:t>Acil yardım</a:t>
            </a:r>
          </a:p>
          <a:p>
            <a:pPr>
              <a:buNone/>
            </a:pPr>
            <a:endParaRPr lang="tr-TR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</a:rPr>
              <a:t>Hasta nakil</a:t>
            </a:r>
          </a:p>
          <a:p>
            <a:endParaRPr lang="tr-TR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</a:rPr>
              <a:t>Özel donanımlı ambulanslar                            (</a:t>
            </a:r>
            <a:r>
              <a:rPr lang="tr-TR" sz="2400" dirty="0" err="1" smtClean="0">
                <a:solidFill>
                  <a:schemeClr val="tx1"/>
                </a:solidFill>
                <a:latin typeface="Comic Sans MS" pitchFamily="66" charset="0"/>
              </a:rPr>
              <a:t>yenidoğan</a:t>
            </a:r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</a:rPr>
              <a:t>,</a:t>
            </a:r>
            <a:r>
              <a:rPr lang="tr-TR" sz="2400" dirty="0" err="1" smtClean="0">
                <a:solidFill>
                  <a:schemeClr val="tx1"/>
                </a:solidFill>
                <a:latin typeface="Comic Sans MS" pitchFamily="66" charset="0"/>
              </a:rPr>
              <a:t>yogun</a:t>
            </a:r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</a:rPr>
              <a:t> bakım, </a:t>
            </a:r>
            <a:r>
              <a:rPr lang="tr-TR" sz="2400" dirty="0" err="1" smtClean="0">
                <a:solidFill>
                  <a:schemeClr val="tx1"/>
                </a:solidFill>
                <a:latin typeface="Comic Sans MS" pitchFamily="66" charset="0"/>
              </a:rPr>
              <a:t>obez</a:t>
            </a:r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</a:rPr>
              <a:t>, paletli  ambulans </a:t>
            </a:r>
            <a:r>
              <a:rPr lang="tr-TR" sz="2400" dirty="0" err="1" smtClean="0">
                <a:solidFill>
                  <a:schemeClr val="tx1"/>
                </a:solidFill>
                <a:latin typeface="Comic Sans MS" pitchFamily="66" charset="0"/>
              </a:rPr>
              <a:t>motorsiklet</a:t>
            </a:r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</a:rPr>
              <a:t>,bisiklet vb.)</a:t>
            </a:r>
          </a:p>
          <a:p>
            <a:endParaRPr lang="tr-TR" dirty="0"/>
          </a:p>
        </p:txBody>
      </p:sp>
      <p:pic>
        <p:nvPicPr>
          <p:cNvPr id="1026" name="Picture 2" descr="C:\Users\murat\Desktop\masaüstü imaj\138431D366D906479437654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3116"/>
            <a:ext cx="2262190" cy="16668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t3.gstatic.com/images?q=tbn:ANd9GcTS3GKCDnFv5Ox_5Y9z5tf3I93wcbXeQJ4JJnvK9FfmWH6DQjO08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744416" cy="4824536"/>
          </a:xfrm>
          <a:prstGeom prst="rect">
            <a:avLst/>
          </a:prstGeom>
          <a:noFill/>
        </p:spPr>
      </p:pic>
      <p:pic>
        <p:nvPicPr>
          <p:cNvPr id="5" name="Picture 4" descr="r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196752"/>
            <a:ext cx="3817169" cy="4752528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murat\Desktop\16659_187865727091_664227091_2904969_7954185_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593" r="8422" b="9558"/>
          <a:stretch/>
        </p:blipFill>
        <p:spPr bwMode="auto">
          <a:xfrm>
            <a:off x="0" y="44624"/>
            <a:ext cx="9396536" cy="676875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murat\Desktop\motor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4" cy="62865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murat\Desktop\NHS_bicy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2865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6093296"/>
            <a:ext cx="8686800" cy="4525963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0354" name="Picture 2" descr="http://www.defenseindustrydaily.com/images/LAND_The_Bull_Ambulance_Concept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66982"/>
            <a:ext cx="4320480" cy="2970330"/>
          </a:xfrm>
          <a:prstGeom prst="rect">
            <a:avLst/>
          </a:prstGeom>
          <a:noFill/>
        </p:spPr>
      </p:pic>
      <p:sp>
        <p:nvSpPr>
          <p:cNvPr id="100356" name="AutoShape 4" descr="data:image/jpeg;base64,/9j/4AAQSkZJRgABAQAAAQABAAD/2wCEAAkGBhASEBQUEhQUFBAUFA8UEBQUFBQUFBUVFBQVFBQUFRUXHCYeFxkjGRQUHy8gJCcpLCwtFR4xNTAqNSYrLCkBCQoKDgwOFw8PGiwkHB8pKSwpLCkqKSwpKSkpLCkpKSwpKSkpLCksLCkpLCkpKSwpLCksKSkpKSksLCksLDUpKf/AABEIAMIBAwMBIgACEQEDEQH/xAAcAAABBQEBAQAAAAAAAAAAAAAAAQIDBAUGBwj/xABGEAABAwIDBAYGCAQEBQUAAAABAAIDBBESITEFBkFREyJhcYGRMlKhscHRBxQVM0JikvAjU4LhFqLC8kOTstLxNERjcnP/xAAZAQADAQEBAAAAAAAAAAAAAAAAAgMBBAX/xAAwEQACAgEDBAAFAgUFAAAAAAAAAQIRAxIhMQQTQVEUMmFxkSKBBVKh8PGxssHR4f/aAAwDAQACEQMRAD8A85BTgVESluvZPDomBTg5QYkuNAUWA5PD1WD04PQFFpr08PVQSJelRYF0SJOksqgmQZkWaXRMjp1nOmTHVKzUMaTqlRPq1mPqVC+pWajVFs0X1qrvrFmvqlA6qJ0U3kSKRwtmk+qVeWpHFUiHnmj6sVN5G+EWWKK5Y9845qLp076t2pj4bKT1clUoi9Ol6ZRYUlkmpj6Ik/TJRKq9kI1sNCLXTJRMql0uJMsjF7aLrZ1K2oWcHJweU6yiPEjUbUqVtWscSp4mVVmJPAbbKxTsr1gCoKcKkqizIk+nOiG0ULnvrJSp++hfh37NG6S6ZiRiQYkPxJcShJRjWWbRNiRjUONJjRZmksY0nSKDGml6yzdJYMiaZlXMijkmASuQ6hZZMyhkm7VX6RztApY6P1il1N8D6FHkjNQToEop3HXJWmgDRI4o0+w11wiAUre9PwgaJSUwlFJBbfIEphclJTUrYyQ0lNcn2SYUrHTISE0tUj2qO6kyiYhCSyddJZK0OmJZCWyRKaCEIQAXRdCRADroxJELbModiQm3QtsKNXEjEosSMS7dRxaSXEkxKPEi6zUGkfiSY0y6Flm0OxJrn21Ub5gNNUyOIuzPmk1eEOo+WKZSch/dSxUnreSljjDdE8lMoexXPxEUWGiC5MJSFyeydWOxJpcmkpEtjUKU2yeAlwLDbI8KXApmxqRsC3SZqK3RpwhV1lMrEdGt0i6jHmgyVNzF1rdjucNCqU27EuoHtCSeNvgrDJXJziFrS7AmH4D4ZqpLs57dWkeBUXCRZZEyohPdEUyyR2h07BIlQsGEQhCwAQhIgAQlSIAv28U26pskI0VqKoB1yKvHImQlBofdCUsSgKhMLKCSW+QRLJfIaKaCG2Z8EvzbIbaKtjYabifJWEqQlVSSJOTkwumlyQlNWNgkKSkSJUtjUKE4BIApGtWisVjVM2JLDESchdadNs4/iyTpCtlKOBaNNspx4WHar8EDW6DxVxjk6QpXg2O0a5+xXoqRo0ASNkUrZE1ASNjSuhySCQJ3TBaBmzssmtKkr5BZZbK4JeDTQdRRO9JjT4BUqndWndoC0/lPwKmirRzU7asIpPkLa4Oeqdx3/wDDeD2OyPnosar3fqI/SjdbmBiHmF6FHUhXaeYKbwRfBRZpI8gISL1+q2FSzfeRtJ9YdV3m1YO0PozY7OCWx9WTMfqHyUZdPJcFo54vk8+Qtjam6VXBm+Ilvrt67fMaeKyLLnaa5LJp8CIQhYaMShCEoxcpJLi3JSVD7N7SqUMlnA+fcpJX4ndg0V4z/TXkhKH6r8E1JDc9gVwtVSim6+Hnp3q+5qtCq2IZLvcrlNJUrmKFzVrYqEQkzSXSj0OSgJGhP0NtXckGCtartLSYs9BzPHuCWmorZvzPAcArmJUSJyfosQNa0ZBTiVUDKj6ymsTc02zKVlQsc1a3dh7vTVTXOjcwBjS44nZ2HIAErbCxpqEw7QA4qDa+ypYW3ecJIuAQRccCL6rMgoHyi/XPc0n3JZ5FDZj44vIriaU23GjiqE28p4BSf4Zfa5jnPdG//tXRS0ux4IBihm6ctbbpGygY7DEM7DXvU1mUnVlZYZxV0ziqjbsjlnPrH31XWTbUpMP3F23bfAxoNr52cTyusHanQuYwxsLTZuK97HI3I8bJ5x22kmTxyb5i19ymzazwrMW3jxWU5pTFzdySOntxZ0sG3xzWpSbcHNcKntlI0KpHO/Ijwemen0u2BzWtTbTaeK8ii2m9vFaFPvG8K8c8XyReGSPX4qoFUNo7o0NTm+PC8/jj6jr9vA+IXCU295C2qTfIcSnbjMX9URJPofFzhqm4eGKM4vGxshabN7WW9JKk7MBu9I8gQhC809ERSQ6piVhzTR5MlwODyHXHAqV1a88bdyhfqmo1NGaU+R5nceJ80mM8ymoS2zaQ9szhxKtU02I2OvAqknRusQeRCaMmmLKKaNSU4APWOnYOav0NBhbiPpH3LIlqbvL/AMIsB3BdBLXRtaC54AIBA45i+i6YyXJyyi0qGOdZROmVafbUXAOPkr2zNlmbrODmM7bXPdyTa0+Be21yiu2Qk2AJPIZrRpthvdm9wYOXpO8hp4rapaFrRZjQBxt8TxWvS7Iba7ye4ZJqbM2RhQ7LpWekx0p/M4tb5Msfap4t42wXEMUTAciA3Ff9eJRbyVEbCGR3xfjN79wWHHFiBJOEDj2qdVsU1+a/obFXv1V52cB6tmtbbuwgKjJvtWH/AIr/ANcmfhiWY+A31v5pr4LDRTcbKRyyjwTSb1VGWJznWve8kvW7yHK/ubRT11Vhc95haC+VuJxba9mszPE28AVzcrM16xulQ/Z+xZapwtLK0yNvr1upAPbi/rUu3FO6KyzTkqs5rerePo5TDT4WsZdrnBrcyMiALWAGneCsOPeCbQljm+q6NhHuW9ub9GE+0YX1AnjjZ0j4+uHOcS0NJOWg6y2pvoHrACYqinkI4ddntsQttCUziTXU8npx9G71mdZniw5jwPgkqNkMDMeFj4ybY4zcA8nDIsPYQFU2tsyWmmfDK3DKw2cLg565EZEWI81HS1rmOu02Oh5EcQQcnDsOSrDI1s9yc8alutgk2REfRJHtVWTYcg9Gzu7I+RWnIBILxjDJldg9Bx/Jf0SfVOR4WyCpRbWsbG4IyIORBGoKqu1LnYjWaHDszJad7cnNI7wo11tNtVjhZwBHIgEe1Om2FTS5t6jvy6eRWvpr3g7Nj1Xiao5EFPbMQtOs3YmZm20jfy6+LdfeslwI1yK55RlDk6VKM1sWBWHmhVkLNbDREahCFMqCAkSrDRzuaanN5Jq1+zECEXU9HQyTPDI2Oe46Bo954DtKV7GpN7IgQvQdlfRQ4gOqJmt/+OKz3dxccr9wK6Sj+iGiFnzOe2M5NDn5uPZkLnsASdxN0ty76eUVqnsvqeQj7s94Kk2dsyWd7WRtc4uIF2tc61zrkvoqj3M2VSMDhTsvYH+I0Od2XD72KfNvC8DDExrG/vgMgjJmjHkMHS5Mvyce3seaN+jtoczoKaqfhAxySsLQ5/HC2wa1o5kn3FbMe69UB93hH5nxj/UukfVSvPXJt2Ot71NBCzmL/qPmVGPXNbRR2v8AhKq5y/BzTdjVN2jDHZvAPJueZwtKszbJrD/KaOZLxbzAuuwdsaQtu9/Rs/MQz2ZKqNnbOb95URE3Gs0Qz8HEpviOolwS+E6OHzNv7HnE+5pxEvqI8RJJsCdU0brXAb0ocBoGtdr5L1fZ32W42jfSl3/6Me72lbzKRobdpGHm2wHmELvvma/AspdJH5cTf3dHhrdxag+hj/5LiPM2QdxK7nbvjt/qXsdVtKmZ6U0YPIvBPkFmy70UY0lb4Nd8lutx+bL/AKCaNfydP/uPOtlfRTJJIHVMwbGC3ExjOs4Dhe9m30vmt76YXEUMMcTT0eO7sLTYNY2zQbaC5H6V0L966W33n+V/yUNZvVTGMEF9tLhjreZyVe9ja+ZM5n0vUXfba/Z/8nimwd+aukidFC5oYXFxDs7OIANhlyC0WfSrtUejK0dzGfFdDtc0sj+kYw4+eEZ96Y3aLbW6PxsB8EnxGP8AmL/A5vMfy0cHtPac1TIZZnY5XWxOsBewsMgLclSwm+h8l6Ka1hOYDR5+5VZ6sOPVHEg5HO3FP3Y1qRN9NNS0Or+5x2z5yx4JaSNHAtuC05EW48D4Lrqzcw7RoH1NPGW1tM5zZo9TUQ6xyD1pGt6pP4sOeesD5DyW/u1v++iNsDXtOoIsfB/ihZL8GPA4eV+Tx0OIPIqzDtJ7eK9D+kf7NrGmogbJBWH7yPC10cnM3acndts15m5hGRyI1BVIza4JSgnyjapt4njitB20KeoFpmjHbJ4FnA9tvSHYVyiVshC6F1EuJbnM+mjdx2LVRQOa4gEEDQgixQq5qHIUriWqY1IUJFMcEiVCw0Erki1dgbEfUSW0jHpu08B2plvsD23NLdHd1kr4zI3FjkLWsJIZZjOlke8jOwZY2HNdPFXyR26GOMB98LWswtFrkABtuDXangtLYO5QaAend1XCbqmMWIGHIEE2INiNDldQ7Orej6JzA17o5XF8ZsCWgPw25jruHglcIvJFT4LQyzjhnLF8237GdJvXVsNw9oIxWtFHqA/1gTwZ+tddXb/1IpacNdhldHM+WUMaDZhcxmAWwtLjhubc7WXAybKnc6wYSf8Ab/2FdPtPYDvq8diMTGYXDTqmTpCb8LfHsVO3FXp4OWWScq1vf6inbVQ+96mdzv4mG8hF3NDIW6c5C53cyynrKmrjlextRKSzHkX4wTZkUbSHXBPSOLj3LFgDmOaSWjCQTd4/mPefY4IftEuc/MOklLNDo8yFxN+8hVfZjC21ZOEepnkSinX9DV2vvbgdI82AxlrWj0bjW1vw8cuYVPcveQVVfEyV7hGXAEYiwHk2zLanK5JXe7ubG2XFA1s4inm1e58WMAnMtbiGQHtst6Gg2WLFkEDeRbTxg+eFedDAlHjdnq9R1jlKk/0rY5uo2BRzMjfUsFPIJZQxmTekAtqXk345lT7fomtlgNMxgwujLHtja7HnYtxNHMELfqNlbOeQ4xgOabhzMUR46mMi+p1ViJ1G0WANuRL3f9Tih4JeyKzwOJ2ptCKKaX6sYxKHyBsTYxI55OHG1jADljxcFq7tbguwyzTtEUlQ4PMLTYRgXwggXbiOIk20yHBdPR7RoorNj6OPFmGsYG3z5NCnqNvxNYXA3ABOht7skyw835N+JqnHajzbe/Yn1WxvkfAgcz2dq4uXeCBpsXDwBPtAVD6Qd+Za2dwaT0LScP5j6x+A4BcY5rtbHvXLLoMcpWz0ofxrPGCikr9s9Ip9oxyDquB52+I1WhFUxgYST3C9r+GpXllFXOie1zeHDgRxC9QpSx4Y8XwvAORPEIx9I8Um4V+4+X+Jx6iCjlTTX8oslTFwDj++0qpJUDgz9+S0qgRNIB1N9STpzuVUkkZa4YOF9Mr6DvTvWtnJL7IkniaTWOTv2/8A0zpqp3IBVnTOtw48uxX55Ncmixt4qpJN5ZE+WfwRv5mxrj4xL92U5XOKpzNdxv7Vq2vbPLNQzgZcr3PcMyn7e12yK6hKajpX7f4MtxGfPgqlRtBzriVrJmjj+Nv9Qs74KCo231zhaMN+PFQ1wBwyMNsQ07RkQr4NUG0zk6uWPLTiQVULLYmXw8nag/EKqrIZezj+cnuFvibKsqy9nLHYEIQsNsddNKELLCgQhKgBFv7K2u2KENxEElx0PO3wWG1i26OlpzTudKSHiNwitpi6XO/Pqu0WuLaNjkUXdX9zud06x5lBkk/gPY5pOeWIXacu0DzVHae70wmeGSwmMm7cT4xrnxN1m7G2jggaWnEQMLTa2hPDw9irVlQHyudOJnOIZbojYZAgg2y5LahtF7v6juWVruKkuNtju92KaKFh6V8Dn3BBFRHGQQCNQ03yJHifCpHHKZyXVkQhJdZpnY4WOg7u2y4V3Q52FSOsLanq2F/G9/Yk/g3/APdW5cPmqqdKkcri5O22en7fpaeeIthfSiY5gsmD3G1xphHZn2LlYd2ahhuZW3Glr+dwFzNPVGOdroi9tndQv9IXZ1teFwuy2bvPiPR1NgTbDIBax4B4GVjzGi55zhdNHZix5tOuDuvBA7Y9T/Nv/U5c7WbdMUjmFzyWktJDsrjW2a7me7T7uXYvL54I8RxyFr7uxDoybOvmL35pHij/AGxl1uX6fhGl/ik85f1f3To96yCOtL34v7q7uRS0HSkz4Zm5ZOPRWz4Xvc/vgqm9NPRCX+E7B6WTGmRpBzaL3bmMxeyXsxG+NyfT8I9f3I2240b5H9Yx47HTF1QW37SXAKr9IW33xbOka595HyCIGwB9BplAtwGY8VS3Rf0dK1twD1Hi4uLtcHDELi4yGV1yf0nbVxzRxA3bGHOOubpHFzjbhoF1RaWOvJw5VqzNrg5GCK/f+7q4aUuJDbBrLBxPM8O06qrTvsuv3I3XNXJHc2iY/p6lxtYRtDsvHCB3EqaGODq4S15BFs/3bs0813m6dVekZc+iXt8nXHvXP77Px1BlAs2QuLRyaHWaP04R4Kxu3UkQED13d/BTyT0KzowYu7LTdHSVVQ0k3xG9tAdBwVZ9WAb2N9cyB7Lqn0Tzz8Ux1MePxXMnNu1E9NwxRVSy7er/AOid1cOQ48SfcFBLXHs8B/dRmEc018YCoo5X6Rzyn0q9v+/qO+uH92+SqbVmIgceLrMb46+5WWYb8PMKhvFODgbyxOPlYJ445J3JkcnUY9OnHGrMZmzyW3A52trYam3LI+SSFvUHMOcG/wBTRn3CxK63Ys0cFJK+96mZraSJnFsZIklee8YW+JXJ1V2Oc234j7tFdbM47sZWSAANHZfsaPRB7cy49/YqgCVxJNzqdUBy29wENkIsEICy19S7UfUu1XxEU4QFdGiJx92RnfUUoov3YLTbSlSCiRoiHdkZrYLf+Fd6GN9PgL8MzZMUeLJrmOaA9uLgQWtOetyrAoEsmy7j3IlFVSCM3e5A+8UAbiaXAOPVcHanLTvWY1vE5ntzU1ZRuj9IZcDw0VZlVYWIHkFy6abbO95NUUlwiUM7PYjB2exR/We7xAT/AK0OIHkECDsHYpYqhzeZHIqv0t9G3/p+ScJDxZ7CscUx4ZJQdpnX7F2/1RHIbs0Y4/h/Kez3J+29xamoPSwROcT6QA9LkQdLri3dgcOyxT2VMoyDpAOQLvcsimlRuWUZvUlT8mo3cLagP/pJx/QR7VHUbq1ENn1LREy4xYpI8Z5hrA4uJ8Fmve864z34j71GRbUW7xZMTO+pN96dotaTss0fNchtjaPTTvkzAceqDwAFh7AqIekxXRYUWGOXY0O0pqelkbAbtmigZIcsQbkXC3AXLh3DtXENcu3Aa3ZkU7L4ul6N9tLYQACOOYPmtRjMzfCAhkN9SX/6SqOy9qiKMNw3OInssbfJXduvmn6IFxdhDiA91sIuBa57lVp9g3HXkDextj7StUW+DHNLkvO3lFvSt2CPMeJNlVl3gB4yH9LfcFI3d6Di958Wj4KVuwab8x73/JP2pid2BmP2xfgfF5+FlWftE8meV/eV0Ldk0w/AD3kn4qcQwBtgxoGhyC3svyzO9HwjknVz+YA7AB8FAH3K0N49liJzXMBDHjTPJw7TzFislrrKTjTosmpK0dYaXohTTSN6sjekiN/Twus9pPO4Paq81K2Z0ri2wL8iMyzqg68QrFNt+I0MER+9p5qh7cQBbglawi3aHNdl2rS2EQKe7m5yOe/Q6HJvsAVMatksuyONrKIxnrg2Pom2R7RdVCxvC/sXZ7Rc2xY4XiOgN+qezkuZrdnuizbcxnR3wK2UDIT/ACU/BCd0h5lCWh7Ol+rnl7E7ogOI8wrZ2e86kD2oGyxxcfCwXXpZw2ipibz8gUw1gHA+xXhQRjgT3koDGjRo8kaWbZQbWPOjPefcpR0x4W8Le9WDK9QSPejSGoiq6F74yHEX1GfEdwXLyMIJByI1XRS9KqNRQSO1F1LJjvgtjy1yZIKW9/krp2U/kk+zHjgVHtMv3YmtsyRsUdrjEc3Z8eSnO02c/asP7Pk5FJ9nSeqVZWlVEHTd2bTtrsHFRu261ZH2XJ6pS/ZMnqlFy9BUPZpO3gCrVG2mutiYHW0uLqr9kyeqUfZMnIpf1ehlo9hJtEEEBjRcEZAA5quHKf7Jl9Upfsmb1SpyjJ+CsZwXkia5ehbo7VjbRRtu0vjrBI5j8xhMfVdYZltwb25doXBjZU/qH2KzBsublbx+SxQl6Bzj7L+/+8hrK18uVsgMIsOqAMvJc6JXLfj2IOOqmbsdvJWWNkXlXo50Sv7VI0ydq6Ruym8lINmt5Ju2/YjyfQ5sCTmfarVJC46yYbc7ldNQbCEhsMIA1JyHcuopqKZrQGugsAABg4BOoCObPPX7PD22MzSO0KEbst/nNXqLaeo5U5/oKDSz+pTn+kpnji+QU5LhnmkO7LQfvWkcuBW3HAAPTi/zfNdd9Vm/lU/kndBN/Jh9nyWxgo8Cyk5cnFVFIHC2KM9xKp08eEmN+bTpyI+S7ySmf/Ii8CPksvaWzDI37sNcMwWkfsocQRykm6LCSQ8gHQWvbxQtAVDm9U3uMkKemPoprl7JDUJvSKEJysQJMSE0FODkBYoalLAgOKAg2xAwJwiShOxIoLG9CEogCdjSF6AAwhO6IJnSJMaDCQtakIHJMxIL0GimMJnQN5J2NGNACdCEYEXRiWUaFhyS4AkTgtoywbGE7AkxJcSAsMKkpoMbg24F+JyAHNNiYXEAC5OgWuzd13F7QfFbQFobDpv5h/Uz5Jw2DT8JHebfkq/+HX8Ht8ik/wAOyesz2/JbQFsbvx8JHeQTvsFvCV3l/dUfsCXm3zPySO2LOOI/Uigs0BsI8JT5H5o+xX/zT/m+azTsuoH+8JRS1I9b9f8AdBlmh9kyjSX/AKlFJs+Uav8AaVUMdUPX/V/dMLqn862gsHbKN88Pt+SEzpJ+T/IoWUZZzYKcEIWGDmqVqELAHFJdKhBoOS8UiEAwvmlPBCEGiphKEIAAlQhACJHJUIAAlQhAAEEoQgwUfJDv37EIWga274/iH/6n3rcHxQhMjSY/v2J8ZyQhBo4peCVCAGO0TQUIQA5yqycf3zQhaYRIQh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0358" name="AutoShape 6" descr="data:image/jpeg;base64,/9j/4AAQSkZJRgABAQAAAQABAAD/2wCEAAkGBhASEBQUEhQUFBAUFA8UEBQUFBQUFBUVFBQVFBQUFRUXHCYeFxkjGRQUHy8gJCcpLCwtFR4xNTAqNSYrLCkBCQoKDgwOFw8PGiwkHB8pKSwpLCkqKSwpKSkpLCkpKSwpKSkpLCksLCkpLCkpKSwpLCksKSkpKSksLCksLDUpKf/AABEIAMIBAwMBIgACEQEDEQH/xAAcAAABBQEBAQAAAAAAAAAAAAAAAQIDBAUGBwj/xABGEAABAwIDBAYGCAQEBQUAAAABAAIDBBESITEFBkFREyJhcYGRMlKhscHRBxQVM0JikvAjU4LhFqLC8kOTstLxNERjcnP/xAAZAQADAQEBAAAAAAAAAAAAAAAAAgMBBAX/xAAwEQACAgEDBAAFAgUFAAAAAAAAAQIRAxIhMQQTQVEUMmFxkSKBBVKh8PGxssHR4f/aAAwDAQACEQMRAD8A85BTgVESluvZPDomBTg5QYkuNAUWA5PD1WD04PQFFpr08PVQSJelRYF0SJOksqgmQZkWaXRMjp1nOmTHVKzUMaTqlRPq1mPqVC+pWajVFs0X1qrvrFmvqlA6qJ0U3kSKRwtmk+qVeWpHFUiHnmj6sVN5G+EWWKK5Y9845qLp076t2pj4bKT1clUoi9Ol6ZRYUlkmpj6Ik/TJRKq9kI1sNCLXTJRMql0uJMsjF7aLrZ1K2oWcHJweU6yiPEjUbUqVtWscSp4mVVmJPAbbKxTsr1gCoKcKkqizIk+nOiG0ULnvrJSp++hfh37NG6S6ZiRiQYkPxJcShJRjWWbRNiRjUONJjRZmksY0nSKDGml6yzdJYMiaZlXMijkmASuQ6hZZMyhkm7VX6RztApY6P1il1N8D6FHkjNQToEop3HXJWmgDRI4o0+w11wiAUre9PwgaJSUwlFJBbfIEphclJTUrYyQ0lNcn2SYUrHTISE0tUj2qO6kyiYhCSyddJZK0OmJZCWyRKaCEIQAXRdCRADroxJELbModiQm3QtsKNXEjEosSMS7dRxaSXEkxKPEi6zUGkfiSY0y6Flm0OxJrn21Ub5gNNUyOIuzPmk1eEOo+WKZSch/dSxUnreSljjDdE8lMoexXPxEUWGiC5MJSFyeydWOxJpcmkpEtjUKU2yeAlwLDbI8KXApmxqRsC3SZqK3RpwhV1lMrEdGt0i6jHmgyVNzF1rdjucNCqU27EuoHtCSeNvgrDJXJziFrS7AmH4D4ZqpLs57dWkeBUXCRZZEyohPdEUyyR2h07BIlQsGEQhCwAQhIgAQlSIAv28U26pskI0VqKoB1yKvHImQlBofdCUsSgKhMLKCSW+QRLJfIaKaCG2Z8EvzbIbaKtjYabifJWEqQlVSSJOTkwumlyQlNWNgkKSkSJUtjUKE4BIApGtWisVjVM2JLDESchdadNs4/iyTpCtlKOBaNNspx4WHar8EDW6DxVxjk6QpXg2O0a5+xXoqRo0ASNkUrZE1ASNjSuhySCQJ3TBaBmzssmtKkr5BZZbK4JeDTQdRRO9JjT4BUqndWndoC0/lPwKmirRzU7asIpPkLa4Oeqdx3/wDDeD2OyPnosar3fqI/SjdbmBiHmF6FHUhXaeYKbwRfBRZpI8gISL1+q2FSzfeRtJ9YdV3m1YO0PozY7OCWx9WTMfqHyUZdPJcFo54vk8+Qtjam6VXBm+Ilvrt67fMaeKyLLnaa5LJp8CIQhYaMShCEoxcpJLi3JSVD7N7SqUMlnA+fcpJX4ndg0V4z/TXkhKH6r8E1JDc9gVwtVSim6+Hnp3q+5qtCq2IZLvcrlNJUrmKFzVrYqEQkzSXSj0OSgJGhP0NtXckGCtartLSYs9BzPHuCWmorZvzPAcArmJUSJyfosQNa0ZBTiVUDKj6ymsTc02zKVlQsc1a3dh7vTVTXOjcwBjS44nZ2HIAErbCxpqEw7QA4qDa+ypYW3ecJIuAQRccCL6rMgoHyi/XPc0n3JZ5FDZj44vIriaU23GjiqE28p4BSf4Zfa5jnPdG//tXRS0ux4IBihm6ctbbpGygY7DEM7DXvU1mUnVlZYZxV0ziqjbsjlnPrH31XWTbUpMP3F23bfAxoNr52cTyusHanQuYwxsLTZuK97HI3I8bJ5x22kmTxyb5i19ymzazwrMW3jxWU5pTFzdySOntxZ0sG3xzWpSbcHNcKntlI0KpHO/Ijwemen0u2BzWtTbTaeK8ii2m9vFaFPvG8K8c8XyReGSPX4qoFUNo7o0NTm+PC8/jj6jr9vA+IXCU295C2qTfIcSnbjMX9URJPofFzhqm4eGKM4vGxshabN7WW9JKk7MBu9I8gQhC809ERSQ6piVhzTR5MlwODyHXHAqV1a88bdyhfqmo1NGaU+R5nceJ80mM8ymoS2zaQ9szhxKtU02I2OvAqknRusQeRCaMmmLKKaNSU4APWOnYOav0NBhbiPpH3LIlqbvL/AMIsB3BdBLXRtaC54AIBA45i+i6YyXJyyi0qGOdZROmVafbUXAOPkr2zNlmbrODmM7bXPdyTa0+Be21yiu2Qk2AJPIZrRpthvdm9wYOXpO8hp4rapaFrRZjQBxt8TxWvS7Iba7ye4ZJqbM2RhQ7LpWekx0p/M4tb5Msfap4t42wXEMUTAciA3Ff9eJRbyVEbCGR3xfjN79wWHHFiBJOEDj2qdVsU1+a/obFXv1V52cB6tmtbbuwgKjJvtWH/AIr/ANcmfhiWY+A31v5pr4LDRTcbKRyyjwTSb1VGWJznWve8kvW7yHK/ubRT11Vhc95haC+VuJxba9mszPE28AVzcrM16xulQ/Z+xZapwtLK0yNvr1upAPbi/rUu3FO6KyzTkqs5rerePo5TDT4WsZdrnBrcyMiALWAGneCsOPeCbQljm+q6NhHuW9ub9GE+0YX1AnjjZ0j4+uHOcS0NJOWg6y2pvoHrACYqinkI4ddntsQttCUziTXU8npx9G71mdZniw5jwPgkqNkMDMeFj4ybY4zcA8nDIsPYQFU2tsyWmmfDK3DKw2cLg565EZEWI81HS1rmOu02Oh5EcQQcnDsOSrDI1s9yc8alutgk2REfRJHtVWTYcg9Gzu7I+RWnIBILxjDJldg9Bx/Jf0SfVOR4WyCpRbWsbG4IyIORBGoKqu1LnYjWaHDszJad7cnNI7wo11tNtVjhZwBHIgEe1Om2FTS5t6jvy6eRWvpr3g7Nj1Xiao5EFPbMQtOs3YmZm20jfy6+LdfeslwI1yK55RlDk6VKM1sWBWHmhVkLNbDREahCFMqCAkSrDRzuaanN5Jq1+zECEXU9HQyTPDI2Oe46Bo954DtKV7GpN7IgQvQdlfRQ4gOqJmt/+OKz3dxccr9wK6Sj+iGiFnzOe2M5NDn5uPZkLnsASdxN0ty76eUVqnsvqeQj7s94Kk2dsyWd7WRtc4uIF2tc61zrkvoqj3M2VSMDhTsvYH+I0Od2XD72KfNvC8DDExrG/vgMgjJmjHkMHS5Mvyce3seaN+jtoczoKaqfhAxySsLQ5/HC2wa1o5kn3FbMe69UB93hH5nxj/UukfVSvPXJt2Ot71NBCzmL/qPmVGPXNbRR2v8AhKq5y/BzTdjVN2jDHZvAPJueZwtKszbJrD/KaOZLxbzAuuwdsaQtu9/Rs/MQz2ZKqNnbOb95URE3Gs0Qz8HEpviOolwS+E6OHzNv7HnE+5pxEvqI8RJJsCdU0brXAb0ocBoGtdr5L1fZ32W42jfSl3/6Me72lbzKRobdpGHm2wHmELvvma/AspdJH5cTf3dHhrdxag+hj/5LiPM2QdxK7nbvjt/qXsdVtKmZ6U0YPIvBPkFmy70UY0lb4Nd8lutx+bL/AKCaNfydP/uPOtlfRTJJIHVMwbGC3ExjOs4Dhe9m30vmt76YXEUMMcTT0eO7sLTYNY2zQbaC5H6V0L966W33n+V/yUNZvVTGMEF9tLhjreZyVe9ja+ZM5n0vUXfba/Z/8nimwd+aukidFC5oYXFxDs7OIANhlyC0WfSrtUejK0dzGfFdDtc0sj+kYw4+eEZ96Y3aLbW6PxsB8EnxGP8AmL/A5vMfy0cHtPac1TIZZnY5XWxOsBewsMgLclSwm+h8l6Ka1hOYDR5+5VZ6sOPVHEg5HO3FP3Y1qRN9NNS0Or+5x2z5yx4JaSNHAtuC05EW48D4Lrqzcw7RoH1NPGW1tM5zZo9TUQ6xyD1pGt6pP4sOeesD5DyW/u1v++iNsDXtOoIsfB/ihZL8GPA4eV+Tx0OIPIqzDtJ7eK9D+kf7NrGmogbJBWH7yPC10cnM3acndts15m5hGRyI1BVIza4JSgnyjapt4njitB20KeoFpmjHbJ4FnA9tvSHYVyiVshC6F1EuJbnM+mjdx2LVRQOa4gEEDQgixQq5qHIUriWqY1IUJFMcEiVCw0Erki1dgbEfUSW0jHpu08B2plvsD23NLdHd1kr4zI3FjkLWsJIZZjOlke8jOwZY2HNdPFXyR26GOMB98LWswtFrkABtuDXangtLYO5QaAend1XCbqmMWIGHIEE2INiNDldQ7Orej6JzA17o5XF8ZsCWgPw25jruHglcIvJFT4LQyzjhnLF8237GdJvXVsNw9oIxWtFHqA/1gTwZ+tddXb/1IpacNdhldHM+WUMaDZhcxmAWwtLjhubc7WXAybKnc6wYSf8Ab/2FdPtPYDvq8diMTGYXDTqmTpCb8LfHsVO3FXp4OWWScq1vf6inbVQ+96mdzv4mG8hF3NDIW6c5C53cyynrKmrjlextRKSzHkX4wTZkUbSHXBPSOLj3LFgDmOaSWjCQTd4/mPefY4IftEuc/MOklLNDo8yFxN+8hVfZjC21ZOEepnkSinX9DV2vvbgdI82AxlrWj0bjW1vw8cuYVPcveQVVfEyV7hGXAEYiwHk2zLanK5JXe7ubG2XFA1s4inm1e58WMAnMtbiGQHtst6Gg2WLFkEDeRbTxg+eFedDAlHjdnq9R1jlKk/0rY5uo2BRzMjfUsFPIJZQxmTekAtqXk345lT7fomtlgNMxgwujLHtja7HnYtxNHMELfqNlbOeQ4xgOabhzMUR46mMi+p1ViJ1G0WANuRL3f9Tih4JeyKzwOJ2ptCKKaX6sYxKHyBsTYxI55OHG1jADljxcFq7tbguwyzTtEUlQ4PMLTYRgXwggXbiOIk20yHBdPR7RoorNj6OPFmGsYG3z5NCnqNvxNYXA3ABOht7skyw835N+JqnHajzbe/Yn1WxvkfAgcz2dq4uXeCBpsXDwBPtAVD6Qd+Za2dwaT0LScP5j6x+A4BcY5rtbHvXLLoMcpWz0ofxrPGCikr9s9Ip9oxyDquB52+I1WhFUxgYST3C9r+GpXllFXOie1zeHDgRxC9QpSx4Y8XwvAORPEIx9I8Um4V+4+X+Jx6iCjlTTX8oslTFwDj++0qpJUDgz9+S0qgRNIB1N9STpzuVUkkZa4YOF9Mr6DvTvWtnJL7IkniaTWOTv2/8A0zpqp3IBVnTOtw48uxX55Ncmixt4qpJN5ZE+WfwRv5mxrj4xL92U5XOKpzNdxv7Vq2vbPLNQzgZcr3PcMyn7e12yK6hKajpX7f4MtxGfPgqlRtBzriVrJmjj+Nv9Qs74KCo231zhaMN+PFQ1wBwyMNsQ07RkQr4NUG0zk6uWPLTiQVULLYmXw8nag/EKqrIZezj+cnuFvibKsqy9nLHYEIQsNsddNKELLCgQhKgBFv7K2u2KENxEElx0PO3wWG1i26OlpzTudKSHiNwitpi6XO/Pqu0WuLaNjkUXdX9zud06x5lBkk/gPY5pOeWIXacu0DzVHae70wmeGSwmMm7cT4xrnxN1m7G2jggaWnEQMLTa2hPDw9irVlQHyudOJnOIZbojYZAgg2y5LahtF7v6juWVruKkuNtju92KaKFh6V8Dn3BBFRHGQQCNQ03yJHifCpHHKZyXVkQhJdZpnY4WOg7u2y4V3Q52FSOsLanq2F/G9/Yk/g3/APdW5cPmqqdKkcri5O22en7fpaeeIthfSiY5gsmD3G1xphHZn2LlYd2ahhuZW3Glr+dwFzNPVGOdroi9tndQv9IXZ1teFwuy2bvPiPR1NgTbDIBax4B4GVjzGi55zhdNHZix5tOuDuvBA7Y9T/Nv/U5c7WbdMUjmFzyWktJDsrjW2a7me7T7uXYvL54I8RxyFr7uxDoybOvmL35pHij/AGxl1uX6fhGl/ik85f1f3To96yCOtL34v7q7uRS0HSkz4Zm5ZOPRWz4Xvc/vgqm9NPRCX+E7B6WTGmRpBzaL3bmMxeyXsxG+NyfT8I9f3I2240b5H9Yx47HTF1QW37SXAKr9IW33xbOka595HyCIGwB9BplAtwGY8VS3Rf0dK1twD1Hi4uLtcHDELi4yGV1yf0nbVxzRxA3bGHOOubpHFzjbhoF1RaWOvJw5VqzNrg5GCK/f+7q4aUuJDbBrLBxPM8O06qrTvsuv3I3XNXJHc2iY/p6lxtYRtDsvHCB3EqaGODq4S15BFs/3bs0813m6dVekZc+iXt8nXHvXP77Px1BlAs2QuLRyaHWaP04R4Kxu3UkQED13d/BTyT0KzowYu7LTdHSVVQ0k3xG9tAdBwVZ9WAb2N9cyB7Lqn0Tzz8Ux1MePxXMnNu1E9NwxRVSy7er/AOid1cOQ48SfcFBLXHs8B/dRmEc018YCoo5X6Rzyn0q9v+/qO+uH92+SqbVmIgceLrMb46+5WWYb8PMKhvFODgbyxOPlYJ445J3JkcnUY9OnHGrMZmzyW3A52trYam3LI+SSFvUHMOcG/wBTRn3CxK63Ys0cFJK+96mZraSJnFsZIklee8YW+JXJ1V2Oc234j7tFdbM47sZWSAANHZfsaPRB7cy49/YqgCVxJNzqdUBy29wENkIsEICy19S7UfUu1XxEU4QFdGiJx92RnfUUoov3YLTbSlSCiRoiHdkZrYLf+Fd6GN9PgL8MzZMUeLJrmOaA9uLgQWtOetyrAoEsmy7j3IlFVSCM3e5A+8UAbiaXAOPVcHanLTvWY1vE5ntzU1ZRuj9IZcDw0VZlVYWIHkFy6abbO95NUUlwiUM7PYjB2exR/We7xAT/AK0OIHkECDsHYpYqhzeZHIqv0t9G3/p+ScJDxZ7CscUx4ZJQdpnX7F2/1RHIbs0Y4/h/Kez3J+29xamoPSwROcT6QA9LkQdLri3dgcOyxT2VMoyDpAOQLvcsimlRuWUZvUlT8mo3cLagP/pJx/QR7VHUbq1ENn1LREy4xYpI8Z5hrA4uJ8Fmve864z34j71GRbUW7xZMTO+pN96dotaTss0fNchtjaPTTvkzAceqDwAFh7AqIekxXRYUWGOXY0O0pqelkbAbtmigZIcsQbkXC3AXLh3DtXENcu3Aa3ZkU7L4ul6N9tLYQACOOYPmtRjMzfCAhkN9SX/6SqOy9qiKMNw3OInssbfJXduvmn6IFxdhDiA91sIuBa57lVp9g3HXkDextj7StUW+DHNLkvO3lFvSt2CPMeJNlVl3gB4yH9LfcFI3d6Di958Wj4KVuwab8x73/JP2pid2BmP2xfgfF5+FlWftE8meV/eV0Ldk0w/AD3kn4qcQwBtgxoGhyC3svyzO9HwjknVz+YA7AB8FAH3K0N49liJzXMBDHjTPJw7TzFislrrKTjTosmpK0dYaXohTTSN6sjekiN/Twus9pPO4Paq81K2Z0ri2wL8iMyzqg68QrFNt+I0MER+9p5qh7cQBbglawi3aHNdl2rS2EQKe7m5yOe/Q6HJvsAVMatksuyONrKIxnrg2Pom2R7RdVCxvC/sXZ7Rc2xY4XiOgN+qezkuZrdnuizbcxnR3wK2UDIT/ACU/BCd0h5lCWh7Ol+rnl7E7ogOI8wrZ2e86kD2oGyxxcfCwXXpZw2ipibz8gUw1gHA+xXhQRjgT3koDGjRo8kaWbZQbWPOjPefcpR0x4W8Le9WDK9QSPejSGoiq6F74yHEX1GfEdwXLyMIJByI1XRS9KqNRQSO1F1LJjvgtjy1yZIKW9/krp2U/kk+zHjgVHtMv3YmtsyRsUdrjEc3Z8eSnO02c/asP7Pk5FJ9nSeqVZWlVEHTd2bTtrsHFRu261ZH2XJ6pS/ZMnqlFy9BUPZpO3gCrVG2mutiYHW0uLqr9kyeqUfZMnIpf1ehlo9hJtEEEBjRcEZAA5quHKf7Jl9Upfsmb1SpyjJ+CsZwXkia5ehbo7VjbRRtu0vjrBI5j8xhMfVdYZltwb25doXBjZU/qH2KzBsublbx+SxQl6Bzj7L+/+8hrK18uVsgMIsOqAMvJc6JXLfj2IOOqmbsdvJWWNkXlXo50Sv7VI0ydq6Ruym8lINmt5Ju2/YjyfQ5sCTmfarVJC46yYbc7ldNQbCEhsMIA1JyHcuopqKZrQGugsAABg4BOoCObPPX7PD22MzSO0KEbst/nNXqLaeo5U5/oKDSz+pTn+kpnji+QU5LhnmkO7LQfvWkcuBW3HAAPTi/zfNdd9Vm/lU/kndBN/Jh9nyWxgo8Cyk5cnFVFIHC2KM9xKp08eEmN+bTpyI+S7ySmf/Ii8CPksvaWzDI37sNcMwWkfsocQRykm6LCSQ8gHQWvbxQtAVDm9U3uMkKemPoprl7JDUJvSKEJysQJMSE0FODkBYoalLAgOKAg2xAwJwiShOxIoLG9CEogCdjSF6AAwhO6IJnSJMaDCQtakIHJMxIL0GimMJnQN5J2NGNACdCEYEXRiWUaFhyS4AkTgtoywbGE7AkxJcSAsMKkpoMbg24F+JyAHNNiYXEAC5OgWuzd13F7QfFbQFobDpv5h/Uz5Jw2DT8JHebfkq/+HX8Ht8ik/wAOyesz2/JbQFsbvx8JHeQTvsFvCV3l/dUfsCXm3zPySO2LOOI/Uigs0BsI8JT5H5o+xX/zT/m+azTsuoH+8JRS1I9b9f8AdBlmh9kyjSX/AKlFJs+Uav8AaVUMdUPX/V/dMLqn862gsHbKN88Pt+SEzpJ+T/IoWUZZzYKcEIWGDmqVqELAHFJdKhBoOS8UiEAwvmlPBCEGiphKEIAAlQhACJHJUIAAlQhAAEEoQgwUfJDv37EIWga274/iH/6n3rcHxQhMjSY/v2J8ZyQhBo4peCVCAGO0TQUIQA5yqycf3zQhaYRIQh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0360" name="AutoShape 8" descr="data:image/jpeg;base64,/9j/4AAQSkZJRgABAQAAAQABAAD/2wCEAAkGBhASEBQUEhQUFBAUFA8UEBQUFBQUFBUVFBQVFBQUFRUXHCYeFxkjGRQUHy8gJCcpLCwtFR4xNTAqNSYrLCkBCQoKDgwOFw8PGiwkHB8pKSwpLCkqKSwpKSkpLCkpKSwpKSkpLCksLCkpLCkpKSwpLCksKSkpKSksLCksLDUpKf/AABEIAMIBAwMBIgACEQEDEQH/xAAcAAABBQEBAQAAAAAAAAAAAAAAAQIDBAUGBwj/xABGEAABAwIDBAYGCAQEBQUAAAABAAIDBBESITEFBkFREyJhcYGRMlKhscHRBxQVM0JikvAjU4LhFqLC8kOTstLxNERjcnP/xAAZAQADAQEBAAAAAAAAAAAAAAAAAgMBBAX/xAAwEQACAgEDBAAFAgUFAAAAAAAAAQIRAxIhMQQTQVEUMmFxkSKBBVKh8PGxssHR4f/aAAwDAQACEQMRAD8A85BTgVESluvZPDomBTg5QYkuNAUWA5PD1WD04PQFFpr08PVQSJelRYF0SJOksqgmQZkWaXRMjp1nOmTHVKzUMaTqlRPq1mPqVC+pWajVFs0X1qrvrFmvqlA6qJ0U3kSKRwtmk+qVeWpHFUiHnmj6sVN5G+EWWKK5Y9845qLp076t2pj4bKT1clUoi9Ol6ZRYUlkmpj6Ik/TJRKq9kI1sNCLXTJRMql0uJMsjF7aLrZ1K2oWcHJweU6yiPEjUbUqVtWscSp4mVVmJPAbbKxTsr1gCoKcKkqizIk+nOiG0ULnvrJSp++hfh37NG6S6ZiRiQYkPxJcShJRjWWbRNiRjUONJjRZmksY0nSKDGml6yzdJYMiaZlXMijkmASuQ6hZZMyhkm7VX6RztApY6P1il1N8D6FHkjNQToEop3HXJWmgDRI4o0+w11wiAUre9PwgaJSUwlFJBbfIEphclJTUrYyQ0lNcn2SYUrHTISE0tUj2qO6kyiYhCSyddJZK0OmJZCWyRKaCEIQAXRdCRADroxJELbModiQm3QtsKNXEjEosSMS7dRxaSXEkxKPEi6zUGkfiSY0y6Flm0OxJrn21Ub5gNNUyOIuzPmk1eEOo+WKZSch/dSxUnreSljjDdE8lMoexXPxEUWGiC5MJSFyeydWOxJpcmkpEtjUKU2yeAlwLDbI8KXApmxqRsC3SZqK3RpwhV1lMrEdGt0i6jHmgyVNzF1rdjucNCqU27EuoHtCSeNvgrDJXJziFrS7AmH4D4ZqpLs57dWkeBUXCRZZEyohPdEUyyR2h07BIlQsGEQhCwAQhIgAQlSIAv28U26pskI0VqKoB1yKvHImQlBofdCUsSgKhMLKCSW+QRLJfIaKaCG2Z8EvzbIbaKtjYabifJWEqQlVSSJOTkwumlyQlNWNgkKSkSJUtjUKE4BIApGtWisVjVM2JLDESchdadNs4/iyTpCtlKOBaNNspx4WHar8EDW6DxVxjk6QpXg2O0a5+xXoqRo0ASNkUrZE1ASNjSuhySCQJ3TBaBmzssmtKkr5BZZbK4JeDTQdRRO9JjT4BUqndWndoC0/lPwKmirRzU7asIpPkLa4Oeqdx3/wDDeD2OyPnosar3fqI/SjdbmBiHmF6FHUhXaeYKbwRfBRZpI8gISL1+q2FSzfeRtJ9YdV3m1YO0PozY7OCWx9WTMfqHyUZdPJcFo54vk8+Qtjam6VXBm+Ilvrt67fMaeKyLLnaa5LJp8CIQhYaMShCEoxcpJLi3JSVD7N7SqUMlnA+fcpJX4ndg0V4z/TXkhKH6r8E1JDc9gVwtVSim6+Hnp3q+5qtCq2IZLvcrlNJUrmKFzVrYqEQkzSXSj0OSgJGhP0NtXckGCtartLSYs9BzPHuCWmorZvzPAcArmJUSJyfosQNa0ZBTiVUDKj6ymsTc02zKVlQsc1a3dh7vTVTXOjcwBjS44nZ2HIAErbCxpqEw7QA4qDa+ypYW3ecJIuAQRccCL6rMgoHyi/XPc0n3JZ5FDZj44vIriaU23GjiqE28p4BSf4Zfa5jnPdG//tXRS0ux4IBihm6ctbbpGygY7DEM7DXvU1mUnVlZYZxV0ziqjbsjlnPrH31XWTbUpMP3F23bfAxoNr52cTyusHanQuYwxsLTZuK97HI3I8bJ5x22kmTxyb5i19ymzazwrMW3jxWU5pTFzdySOntxZ0sG3xzWpSbcHNcKntlI0KpHO/Ijwemen0u2BzWtTbTaeK8ii2m9vFaFPvG8K8c8XyReGSPX4qoFUNo7o0NTm+PC8/jj6jr9vA+IXCU295C2qTfIcSnbjMX9URJPofFzhqm4eGKM4vGxshabN7WW9JKk7MBu9I8gQhC809ERSQ6piVhzTR5MlwODyHXHAqV1a88bdyhfqmo1NGaU+R5nceJ80mM8ymoS2zaQ9szhxKtU02I2OvAqknRusQeRCaMmmLKKaNSU4APWOnYOav0NBhbiPpH3LIlqbvL/AMIsB3BdBLXRtaC54AIBA45i+i6YyXJyyi0qGOdZROmVafbUXAOPkr2zNlmbrODmM7bXPdyTa0+Be21yiu2Qk2AJPIZrRpthvdm9wYOXpO8hp4rapaFrRZjQBxt8TxWvS7Iba7ye4ZJqbM2RhQ7LpWekx0p/M4tb5Msfap4t42wXEMUTAciA3Ff9eJRbyVEbCGR3xfjN79wWHHFiBJOEDj2qdVsU1+a/obFXv1V52cB6tmtbbuwgKjJvtWH/AIr/ANcmfhiWY+A31v5pr4LDRTcbKRyyjwTSb1VGWJznWve8kvW7yHK/ubRT11Vhc95haC+VuJxba9mszPE28AVzcrM16xulQ/Z+xZapwtLK0yNvr1upAPbi/rUu3FO6KyzTkqs5rerePo5TDT4WsZdrnBrcyMiALWAGneCsOPeCbQljm+q6NhHuW9ub9GE+0YX1AnjjZ0j4+uHOcS0NJOWg6y2pvoHrACYqinkI4ddntsQttCUziTXU8npx9G71mdZniw5jwPgkqNkMDMeFj4ybY4zcA8nDIsPYQFU2tsyWmmfDK3DKw2cLg565EZEWI81HS1rmOu02Oh5EcQQcnDsOSrDI1s9yc8alutgk2REfRJHtVWTYcg9Gzu7I+RWnIBILxjDJldg9Bx/Jf0SfVOR4WyCpRbWsbG4IyIORBGoKqu1LnYjWaHDszJad7cnNI7wo11tNtVjhZwBHIgEe1Om2FTS5t6jvy6eRWvpr3g7Nj1Xiao5EFPbMQtOs3YmZm20jfy6+LdfeslwI1yK55RlDk6VKM1sWBWHmhVkLNbDREahCFMqCAkSrDRzuaanN5Jq1+zECEXU9HQyTPDI2Oe46Bo954DtKV7GpN7IgQvQdlfRQ4gOqJmt/+OKz3dxccr9wK6Sj+iGiFnzOe2M5NDn5uPZkLnsASdxN0ty76eUVqnsvqeQj7s94Kk2dsyWd7WRtc4uIF2tc61zrkvoqj3M2VSMDhTsvYH+I0Od2XD72KfNvC8DDExrG/vgMgjJmjHkMHS5Mvyce3seaN+jtoczoKaqfhAxySsLQ5/HC2wa1o5kn3FbMe69UB93hH5nxj/UukfVSvPXJt2Ot71NBCzmL/qPmVGPXNbRR2v8AhKq5y/BzTdjVN2jDHZvAPJueZwtKszbJrD/KaOZLxbzAuuwdsaQtu9/Rs/MQz2ZKqNnbOb95URE3Gs0Qz8HEpviOolwS+E6OHzNv7HnE+5pxEvqI8RJJsCdU0brXAb0ocBoGtdr5L1fZ32W42jfSl3/6Me72lbzKRobdpGHm2wHmELvvma/AspdJH5cTf3dHhrdxag+hj/5LiPM2QdxK7nbvjt/qXsdVtKmZ6U0YPIvBPkFmy70UY0lb4Nd8lutx+bL/AKCaNfydP/uPOtlfRTJJIHVMwbGC3ExjOs4Dhe9m30vmt76YXEUMMcTT0eO7sLTYNY2zQbaC5H6V0L966W33n+V/yUNZvVTGMEF9tLhjreZyVe9ja+ZM5n0vUXfba/Z/8nimwd+aukidFC5oYXFxDs7OIANhlyC0WfSrtUejK0dzGfFdDtc0sj+kYw4+eEZ96Y3aLbW6PxsB8EnxGP8AmL/A5vMfy0cHtPac1TIZZnY5XWxOsBewsMgLclSwm+h8l6Ka1hOYDR5+5VZ6sOPVHEg5HO3FP3Y1qRN9NNS0Or+5x2z5yx4JaSNHAtuC05EW48D4Lrqzcw7RoH1NPGW1tM5zZo9TUQ6xyD1pGt6pP4sOeesD5DyW/u1v++iNsDXtOoIsfB/ihZL8GPA4eV+Tx0OIPIqzDtJ7eK9D+kf7NrGmogbJBWH7yPC10cnM3acndts15m5hGRyI1BVIza4JSgnyjapt4njitB20KeoFpmjHbJ4FnA9tvSHYVyiVshC6F1EuJbnM+mjdx2LVRQOa4gEEDQgixQq5qHIUriWqY1IUJFMcEiVCw0Erki1dgbEfUSW0jHpu08B2plvsD23NLdHd1kr4zI3FjkLWsJIZZjOlke8jOwZY2HNdPFXyR26GOMB98LWswtFrkABtuDXangtLYO5QaAend1XCbqmMWIGHIEE2INiNDldQ7Orej6JzA17o5XF8ZsCWgPw25jruHglcIvJFT4LQyzjhnLF8237GdJvXVsNw9oIxWtFHqA/1gTwZ+tddXb/1IpacNdhldHM+WUMaDZhcxmAWwtLjhubc7WXAybKnc6wYSf8Ab/2FdPtPYDvq8diMTGYXDTqmTpCb8LfHsVO3FXp4OWWScq1vf6inbVQ+96mdzv4mG8hF3NDIW6c5C53cyynrKmrjlextRKSzHkX4wTZkUbSHXBPSOLj3LFgDmOaSWjCQTd4/mPefY4IftEuc/MOklLNDo8yFxN+8hVfZjC21ZOEepnkSinX9DV2vvbgdI82AxlrWj0bjW1vw8cuYVPcveQVVfEyV7hGXAEYiwHk2zLanK5JXe7ubG2XFA1s4inm1e58WMAnMtbiGQHtst6Gg2WLFkEDeRbTxg+eFedDAlHjdnq9R1jlKk/0rY5uo2BRzMjfUsFPIJZQxmTekAtqXk345lT7fomtlgNMxgwujLHtja7HnYtxNHMELfqNlbOeQ4xgOabhzMUR46mMi+p1ViJ1G0WANuRL3f9Tih4JeyKzwOJ2ptCKKaX6sYxKHyBsTYxI55OHG1jADljxcFq7tbguwyzTtEUlQ4PMLTYRgXwggXbiOIk20yHBdPR7RoorNj6OPFmGsYG3z5NCnqNvxNYXA3ABOht7skyw835N+JqnHajzbe/Yn1WxvkfAgcz2dq4uXeCBpsXDwBPtAVD6Qd+Za2dwaT0LScP5j6x+A4BcY5rtbHvXLLoMcpWz0ofxrPGCikr9s9Ip9oxyDquB52+I1WhFUxgYST3C9r+GpXllFXOie1zeHDgRxC9QpSx4Y8XwvAORPEIx9I8Um4V+4+X+Jx6iCjlTTX8oslTFwDj++0qpJUDgz9+S0qgRNIB1N9STpzuVUkkZa4YOF9Mr6DvTvWtnJL7IkniaTWOTv2/8A0zpqp3IBVnTOtw48uxX55Ncmixt4qpJN5ZE+WfwRv5mxrj4xL92U5XOKpzNdxv7Vq2vbPLNQzgZcr3PcMyn7e12yK6hKajpX7f4MtxGfPgqlRtBzriVrJmjj+Nv9Qs74KCo231zhaMN+PFQ1wBwyMNsQ07RkQr4NUG0zk6uWPLTiQVULLYmXw8nag/EKqrIZezj+cnuFvibKsqy9nLHYEIQsNsddNKELLCgQhKgBFv7K2u2KENxEElx0PO3wWG1i26OlpzTudKSHiNwitpi6XO/Pqu0WuLaNjkUXdX9zud06x5lBkk/gPY5pOeWIXacu0DzVHae70wmeGSwmMm7cT4xrnxN1m7G2jggaWnEQMLTa2hPDw9irVlQHyudOJnOIZbojYZAgg2y5LahtF7v6juWVruKkuNtju92KaKFh6V8Dn3BBFRHGQQCNQ03yJHifCpHHKZyXVkQhJdZpnY4WOg7u2y4V3Q52FSOsLanq2F/G9/Yk/g3/APdW5cPmqqdKkcri5O22en7fpaeeIthfSiY5gsmD3G1xphHZn2LlYd2ahhuZW3Glr+dwFzNPVGOdroi9tndQv9IXZ1teFwuy2bvPiPR1NgTbDIBax4B4GVjzGi55zhdNHZix5tOuDuvBA7Y9T/Nv/U5c7WbdMUjmFzyWktJDsrjW2a7me7T7uXYvL54I8RxyFr7uxDoybOvmL35pHij/AGxl1uX6fhGl/ik85f1f3To96yCOtL34v7q7uRS0HSkz4Zm5ZOPRWz4Xvc/vgqm9NPRCX+E7B6WTGmRpBzaL3bmMxeyXsxG+NyfT8I9f3I2240b5H9Yx47HTF1QW37SXAKr9IW33xbOka595HyCIGwB9BplAtwGY8VS3Rf0dK1twD1Hi4uLtcHDELi4yGV1yf0nbVxzRxA3bGHOOubpHFzjbhoF1RaWOvJw5VqzNrg5GCK/f+7q4aUuJDbBrLBxPM8O06qrTvsuv3I3XNXJHc2iY/p6lxtYRtDsvHCB3EqaGODq4S15BFs/3bs0813m6dVekZc+iXt8nXHvXP77Px1BlAs2QuLRyaHWaP04R4Kxu3UkQED13d/BTyT0KzowYu7LTdHSVVQ0k3xG9tAdBwVZ9WAb2N9cyB7Lqn0Tzz8Ux1MePxXMnNu1E9NwxRVSy7er/AOid1cOQ48SfcFBLXHs8B/dRmEc018YCoo5X6Rzyn0q9v+/qO+uH92+SqbVmIgceLrMb46+5WWYb8PMKhvFODgbyxOPlYJ445J3JkcnUY9OnHGrMZmzyW3A52trYam3LI+SSFvUHMOcG/wBTRn3CxK63Ys0cFJK+96mZraSJnFsZIklee8YW+JXJ1V2Oc234j7tFdbM47sZWSAANHZfsaPRB7cy49/YqgCVxJNzqdUBy29wENkIsEICy19S7UfUu1XxEU4QFdGiJx92RnfUUoov3YLTbSlSCiRoiHdkZrYLf+Fd6GN9PgL8MzZMUeLJrmOaA9uLgQWtOetyrAoEsmy7j3IlFVSCM3e5A+8UAbiaXAOPVcHanLTvWY1vE5ntzU1ZRuj9IZcDw0VZlVYWIHkFy6abbO95NUUlwiUM7PYjB2exR/We7xAT/AK0OIHkECDsHYpYqhzeZHIqv0t9G3/p+ScJDxZ7CscUx4ZJQdpnX7F2/1RHIbs0Y4/h/Kez3J+29xamoPSwROcT6QA9LkQdLri3dgcOyxT2VMoyDpAOQLvcsimlRuWUZvUlT8mo3cLagP/pJx/QR7VHUbq1ENn1LREy4xYpI8Z5hrA4uJ8Fmve864z34j71GRbUW7xZMTO+pN96dotaTss0fNchtjaPTTvkzAceqDwAFh7AqIekxXRYUWGOXY0O0pqelkbAbtmigZIcsQbkXC3AXLh3DtXENcu3Aa3ZkU7L4ul6N9tLYQACOOYPmtRjMzfCAhkN9SX/6SqOy9qiKMNw3OInssbfJXduvmn6IFxdhDiA91sIuBa57lVp9g3HXkDextj7StUW+DHNLkvO3lFvSt2CPMeJNlVl3gB4yH9LfcFI3d6Di958Wj4KVuwab8x73/JP2pid2BmP2xfgfF5+FlWftE8meV/eV0Ldk0w/AD3kn4qcQwBtgxoGhyC3svyzO9HwjknVz+YA7AB8FAH3K0N49liJzXMBDHjTPJw7TzFislrrKTjTosmpK0dYaXohTTSN6sjekiN/Twus9pPO4Paq81K2Z0ri2wL8iMyzqg68QrFNt+I0MER+9p5qh7cQBbglawi3aHNdl2rS2EQKe7m5yOe/Q6HJvsAVMatksuyONrKIxnrg2Pom2R7RdVCxvC/sXZ7Rc2xY4XiOgN+qezkuZrdnuizbcxnR3wK2UDIT/ACU/BCd0h5lCWh7Ol+rnl7E7ogOI8wrZ2e86kD2oGyxxcfCwXXpZw2ipibz8gUw1gHA+xXhQRjgT3koDGjRo8kaWbZQbWPOjPefcpR0x4W8Le9WDK9QSPejSGoiq6F74yHEX1GfEdwXLyMIJByI1XRS9KqNRQSO1F1LJjvgtjy1yZIKW9/krp2U/kk+zHjgVHtMv3YmtsyRsUdrjEc3Z8eSnO02c/asP7Pk5FJ9nSeqVZWlVEHTd2bTtrsHFRu261ZH2XJ6pS/ZMnqlFy9BUPZpO3gCrVG2mutiYHW0uLqr9kyeqUfZMnIpf1ehlo9hJtEEEBjRcEZAA5quHKf7Jl9Upfsmb1SpyjJ+CsZwXkia5ehbo7VjbRRtu0vjrBI5j8xhMfVdYZltwb25doXBjZU/qH2KzBsublbx+SxQl6Bzj7L+/+8hrK18uVsgMIsOqAMvJc6JXLfj2IOOqmbsdvJWWNkXlXo50Sv7VI0ydq6Ruym8lINmt5Ju2/YjyfQ5sCTmfarVJC46yYbc7ldNQbCEhsMIA1JyHcuopqKZrQGugsAABg4BOoCObPPX7PD22MzSO0KEbst/nNXqLaeo5U5/oKDSz+pTn+kpnji+QU5LhnmkO7LQfvWkcuBW3HAAPTi/zfNdd9Vm/lU/kndBN/Jh9nyWxgo8Cyk5cnFVFIHC2KM9xKp08eEmN+bTpyI+S7ySmf/Ii8CPksvaWzDI37sNcMwWkfsocQRykm6LCSQ8gHQWvbxQtAVDm9U3uMkKemPoprl7JDUJvSKEJysQJMSE0FODkBYoalLAgOKAg2xAwJwiShOxIoLG9CEogCdjSF6AAwhO6IJnSJMaDCQtakIHJMxIL0GimMJnQN5J2NGNACdCEYEXRiWUaFhyS4AkTgtoywbGE7AkxJcSAsMKkpoMbg24F+JyAHNNiYXEAC5OgWuzd13F7QfFbQFobDpv5h/Uz5Jw2DT8JHebfkq/+HX8Ht8ik/wAOyesz2/JbQFsbvx8JHeQTvsFvCV3l/dUfsCXm3zPySO2LOOI/Uigs0BsI8JT5H5o+xX/zT/m+azTsuoH+8JRS1I9b9f8AdBlmh9kyjSX/AKlFJs+Uav8AaVUMdUPX/V/dMLqn862gsHbKN88Pt+SEzpJ+T/IoWUZZzYKcEIWGDmqVqELAHFJdKhBoOS8UiEAwvmlPBCEGiphKEIAAlQhACJHJUIAAlQhAAEEoQgwUfJDv37EIWga274/iH/6n3rcHxQhMjSY/v2J8ZyQhBo4peCVCAGO0TQUIQA5yqycf3zQhaYRIQh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0362" name="AutoShape 10" descr="data:image/jpeg;base64,/9j/4AAQSkZJRgABAQAAAQABAAD/2wCEAAkGBhASEBQUEhQUFBAUFA8UEBQUFBQUFBUVFBQVFBQUFRUXHCYeFxkjGRQUHy8gJCcpLCwtFR4xNTAqNSYrLCkBCQoKDgwOFw8PGiwkHB8pKSwpLCkqKSwpKSkpLCkpKSwpKSkpLCksLCkpLCkpKSwpLCksKSkpKSksLCksLDUpKf/AABEIAMIBAwMBIgACEQEDEQH/xAAcAAABBQEBAQAAAAAAAAAAAAAAAQIDBAUGBwj/xABGEAABAwIDBAYGCAQEBQUAAAABAAIDBBESITEFBkFREyJhcYGRMlKhscHRBxQVM0JikvAjU4LhFqLC8kOTstLxNERjcnP/xAAZAQADAQEBAAAAAAAAAAAAAAAAAgMBBAX/xAAwEQACAgEDBAAFAgUFAAAAAAAAAQIRAxIhMQQTQVEUMmFxkSKBBVKh8PGxssHR4f/aAAwDAQACEQMRAD8A85BTgVESluvZPDomBTg5QYkuNAUWA5PD1WD04PQFFpr08PVQSJelRYF0SJOksqgmQZkWaXRMjp1nOmTHVKzUMaTqlRPq1mPqVC+pWajVFs0X1qrvrFmvqlA6qJ0U3kSKRwtmk+qVeWpHFUiHnmj6sVN5G+EWWKK5Y9845qLp076t2pj4bKT1clUoi9Ol6ZRYUlkmpj6Ik/TJRKq9kI1sNCLXTJRMql0uJMsjF7aLrZ1K2oWcHJweU6yiPEjUbUqVtWscSp4mVVmJPAbbKxTsr1gCoKcKkqizIk+nOiG0ULnvrJSp++hfh37NG6S6ZiRiQYkPxJcShJRjWWbRNiRjUONJjRZmksY0nSKDGml6yzdJYMiaZlXMijkmASuQ6hZZMyhkm7VX6RztApY6P1il1N8D6FHkjNQToEop3HXJWmgDRI4o0+w11wiAUre9PwgaJSUwlFJBbfIEphclJTUrYyQ0lNcn2SYUrHTISE0tUj2qO6kyiYhCSyddJZK0OmJZCWyRKaCEIQAXRdCRADroxJELbModiQm3QtsKNXEjEosSMS7dRxaSXEkxKPEi6zUGkfiSY0y6Flm0OxJrn21Ub5gNNUyOIuzPmk1eEOo+WKZSch/dSxUnreSljjDdE8lMoexXPxEUWGiC5MJSFyeydWOxJpcmkpEtjUKU2yeAlwLDbI8KXApmxqRsC3SZqK3RpwhV1lMrEdGt0i6jHmgyVNzF1rdjucNCqU27EuoHtCSeNvgrDJXJziFrS7AmH4D4ZqpLs57dWkeBUXCRZZEyohPdEUyyR2h07BIlQsGEQhCwAQhIgAQlSIAv28U26pskI0VqKoB1yKvHImQlBofdCUsSgKhMLKCSW+QRLJfIaKaCG2Z8EvzbIbaKtjYabifJWEqQlVSSJOTkwumlyQlNWNgkKSkSJUtjUKE4BIApGtWisVjVM2JLDESchdadNs4/iyTpCtlKOBaNNspx4WHar8EDW6DxVxjk6QpXg2O0a5+xXoqRo0ASNkUrZE1ASNjSuhySCQJ3TBaBmzssmtKkr5BZZbK4JeDTQdRRO9JjT4BUqndWndoC0/lPwKmirRzU7asIpPkLa4Oeqdx3/wDDeD2OyPnosar3fqI/SjdbmBiHmF6FHUhXaeYKbwRfBRZpI8gISL1+q2FSzfeRtJ9YdV3m1YO0PozY7OCWx9WTMfqHyUZdPJcFo54vk8+Qtjam6VXBm+Ilvrt67fMaeKyLLnaa5LJp8CIQhYaMShCEoxcpJLi3JSVD7N7SqUMlnA+fcpJX4ndg0V4z/TXkhKH6r8E1JDc9gVwtVSim6+Hnp3q+5qtCq2IZLvcrlNJUrmKFzVrYqEQkzSXSj0OSgJGhP0NtXckGCtartLSYs9BzPHuCWmorZvzPAcArmJUSJyfosQNa0ZBTiVUDKj6ymsTc02zKVlQsc1a3dh7vTVTXOjcwBjS44nZ2HIAErbCxpqEw7QA4qDa+ypYW3ecJIuAQRccCL6rMgoHyi/XPc0n3JZ5FDZj44vIriaU23GjiqE28p4BSf4Zfa5jnPdG//tXRS0ux4IBihm6ctbbpGygY7DEM7DXvU1mUnVlZYZxV0ziqjbsjlnPrH31XWTbUpMP3F23bfAxoNr52cTyusHanQuYwxsLTZuK97HI3I8bJ5x22kmTxyb5i19ymzazwrMW3jxWU5pTFzdySOntxZ0sG3xzWpSbcHNcKntlI0KpHO/Ijwemen0u2BzWtTbTaeK8ii2m9vFaFPvG8K8c8XyReGSPX4qoFUNo7o0NTm+PC8/jj6jr9vA+IXCU295C2qTfIcSnbjMX9URJPofFzhqm4eGKM4vGxshabN7WW9JKk7MBu9I8gQhC809ERSQ6piVhzTR5MlwODyHXHAqV1a88bdyhfqmo1NGaU+R5nceJ80mM8ymoS2zaQ9szhxKtU02I2OvAqknRusQeRCaMmmLKKaNSU4APWOnYOav0NBhbiPpH3LIlqbvL/AMIsB3BdBLXRtaC54AIBA45i+i6YyXJyyi0qGOdZROmVafbUXAOPkr2zNlmbrODmM7bXPdyTa0+Be21yiu2Qk2AJPIZrRpthvdm9wYOXpO8hp4rapaFrRZjQBxt8TxWvS7Iba7ye4ZJqbM2RhQ7LpWekx0p/M4tb5Msfap4t42wXEMUTAciA3Ff9eJRbyVEbCGR3xfjN79wWHHFiBJOEDj2qdVsU1+a/obFXv1V52cB6tmtbbuwgKjJvtWH/AIr/ANcmfhiWY+A31v5pr4LDRTcbKRyyjwTSb1VGWJznWve8kvW7yHK/ubRT11Vhc95haC+VuJxba9mszPE28AVzcrM16xulQ/Z+xZapwtLK0yNvr1upAPbi/rUu3FO6KyzTkqs5rerePo5TDT4WsZdrnBrcyMiALWAGneCsOPeCbQljm+q6NhHuW9ub9GE+0YX1AnjjZ0j4+uHOcS0NJOWg6y2pvoHrACYqinkI4ddntsQttCUziTXU8npx9G71mdZniw5jwPgkqNkMDMeFj4ybY4zcA8nDIsPYQFU2tsyWmmfDK3DKw2cLg565EZEWI81HS1rmOu02Oh5EcQQcnDsOSrDI1s9yc8alutgk2REfRJHtVWTYcg9Gzu7I+RWnIBILxjDJldg9Bx/Jf0SfVOR4WyCpRbWsbG4IyIORBGoKqu1LnYjWaHDszJad7cnNI7wo11tNtVjhZwBHIgEe1Om2FTS5t6jvy6eRWvpr3g7Nj1Xiao5EFPbMQtOs3YmZm20jfy6+LdfeslwI1yK55RlDk6VKM1sWBWHmhVkLNbDREahCFMqCAkSrDRzuaanN5Jq1+zECEXU9HQyTPDI2Oe46Bo954DtKV7GpN7IgQvQdlfRQ4gOqJmt/+OKz3dxccr9wK6Sj+iGiFnzOe2M5NDn5uPZkLnsASdxN0ty76eUVqnsvqeQj7s94Kk2dsyWd7WRtc4uIF2tc61zrkvoqj3M2VSMDhTsvYH+I0Od2XD72KfNvC8DDExrG/vgMgjJmjHkMHS5Mvyce3seaN+jtoczoKaqfhAxySsLQ5/HC2wa1o5kn3FbMe69UB93hH5nxj/UukfVSvPXJt2Ot71NBCzmL/qPmVGPXNbRR2v8AhKq5y/BzTdjVN2jDHZvAPJueZwtKszbJrD/KaOZLxbzAuuwdsaQtu9/Rs/MQz2ZKqNnbOb95URE3Gs0Qz8HEpviOolwS+E6OHzNv7HnE+5pxEvqI8RJJsCdU0brXAb0ocBoGtdr5L1fZ32W42jfSl3/6Me72lbzKRobdpGHm2wHmELvvma/AspdJH5cTf3dHhrdxag+hj/5LiPM2QdxK7nbvjt/qXsdVtKmZ6U0YPIvBPkFmy70UY0lb4Nd8lutx+bL/AKCaNfydP/uPOtlfRTJJIHVMwbGC3ExjOs4Dhe9m30vmt76YXEUMMcTT0eO7sLTYNY2zQbaC5H6V0L966W33n+V/yUNZvVTGMEF9tLhjreZyVe9ja+ZM5n0vUXfba/Z/8nimwd+aukidFC5oYXFxDs7OIANhlyC0WfSrtUejK0dzGfFdDtc0sj+kYw4+eEZ96Y3aLbW6PxsB8EnxGP8AmL/A5vMfy0cHtPac1TIZZnY5XWxOsBewsMgLclSwm+h8l6Ka1hOYDR5+5VZ6sOPVHEg5HO3FP3Y1qRN9NNS0Or+5x2z5yx4JaSNHAtuC05EW48D4Lrqzcw7RoH1NPGW1tM5zZo9TUQ6xyD1pGt6pP4sOeesD5DyW/u1v++iNsDXtOoIsfB/ihZL8GPA4eV+Tx0OIPIqzDtJ7eK9D+kf7NrGmogbJBWH7yPC10cnM3acndts15m5hGRyI1BVIza4JSgnyjapt4njitB20KeoFpmjHbJ4FnA9tvSHYVyiVshC6F1EuJbnM+mjdx2LVRQOa4gEEDQgixQq5qHIUriWqY1IUJFMcEiVCw0Erki1dgbEfUSW0jHpu08B2plvsD23NLdHd1kr4zI3FjkLWsJIZZjOlke8jOwZY2HNdPFXyR26GOMB98LWswtFrkABtuDXangtLYO5QaAend1XCbqmMWIGHIEE2INiNDldQ7Orej6JzA17o5XF8ZsCWgPw25jruHglcIvJFT4LQyzjhnLF8237GdJvXVsNw9oIxWtFHqA/1gTwZ+tddXb/1IpacNdhldHM+WUMaDZhcxmAWwtLjhubc7WXAybKnc6wYSf8Ab/2FdPtPYDvq8diMTGYXDTqmTpCb8LfHsVO3FXp4OWWScq1vf6inbVQ+96mdzv4mG8hF3NDIW6c5C53cyynrKmrjlextRKSzHkX4wTZkUbSHXBPSOLj3LFgDmOaSWjCQTd4/mPefY4IftEuc/MOklLNDo8yFxN+8hVfZjC21ZOEepnkSinX9DV2vvbgdI82AxlrWj0bjW1vw8cuYVPcveQVVfEyV7hGXAEYiwHk2zLanK5JXe7ubG2XFA1s4inm1e58WMAnMtbiGQHtst6Gg2WLFkEDeRbTxg+eFedDAlHjdnq9R1jlKk/0rY5uo2BRzMjfUsFPIJZQxmTekAtqXk345lT7fomtlgNMxgwujLHtja7HnYtxNHMELfqNlbOeQ4xgOabhzMUR46mMi+p1ViJ1G0WANuRL3f9Tih4JeyKzwOJ2ptCKKaX6sYxKHyBsTYxI55OHG1jADljxcFq7tbguwyzTtEUlQ4PMLTYRgXwggXbiOIk20yHBdPR7RoorNj6OPFmGsYG3z5NCnqNvxNYXA3ABOht7skyw835N+JqnHajzbe/Yn1WxvkfAgcz2dq4uXeCBpsXDwBPtAVD6Qd+Za2dwaT0LScP5j6x+A4BcY5rtbHvXLLoMcpWz0ofxrPGCikr9s9Ip9oxyDquB52+I1WhFUxgYST3C9r+GpXllFXOie1zeHDgRxC9QpSx4Y8XwvAORPEIx9I8Um4V+4+X+Jx6iCjlTTX8oslTFwDj++0qpJUDgz9+S0qgRNIB1N9STpzuVUkkZa4YOF9Mr6DvTvWtnJL7IkniaTWOTv2/8A0zpqp3IBVnTOtw48uxX55Ncmixt4qpJN5ZE+WfwRv5mxrj4xL92U5XOKpzNdxv7Vq2vbPLNQzgZcr3PcMyn7e12yK6hKajpX7f4MtxGfPgqlRtBzriVrJmjj+Nv9Qs74KCo231zhaMN+PFQ1wBwyMNsQ07RkQr4NUG0zk6uWPLTiQVULLYmXw8nag/EKqrIZezj+cnuFvibKsqy9nLHYEIQsNsddNKELLCgQhKgBFv7K2u2KENxEElx0PO3wWG1i26OlpzTudKSHiNwitpi6XO/Pqu0WuLaNjkUXdX9zud06x5lBkk/gPY5pOeWIXacu0DzVHae70wmeGSwmMm7cT4xrnxN1m7G2jggaWnEQMLTa2hPDw9irVlQHyudOJnOIZbojYZAgg2y5LahtF7v6juWVruKkuNtju92KaKFh6V8Dn3BBFRHGQQCNQ03yJHifCpHHKZyXVkQhJdZpnY4WOg7u2y4V3Q52FSOsLanq2F/G9/Yk/g3/APdW5cPmqqdKkcri5O22en7fpaeeIthfSiY5gsmD3G1xphHZn2LlYd2ahhuZW3Glr+dwFzNPVGOdroi9tndQv9IXZ1teFwuy2bvPiPR1NgTbDIBax4B4GVjzGi55zhdNHZix5tOuDuvBA7Y9T/Nv/U5c7WbdMUjmFzyWktJDsrjW2a7me7T7uXYvL54I8RxyFr7uxDoybOvmL35pHij/AGxl1uX6fhGl/ik85f1f3To96yCOtL34v7q7uRS0HSkz4Zm5ZOPRWz4Xvc/vgqm9NPRCX+E7B6WTGmRpBzaL3bmMxeyXsxG+NyfT8I9f3I2240b5H9Yx47HTF1QW37SXAKr9IW33xbOka595HyCIGwB9BplAtwGY8VS3Rf0dK1twD1Hi4uLtcHDELi4yGV1yf0nbVxzRxA3bGHOOubpHFzjbhoF1RaWOvJw5VqzNrg5GCK/f+7q4aUuJDbBrLBxPM8O06qrTvsuv3I3XNXJHc2iY/p6lxtYRtDsvHCB3EqaGODq4S15BFs/3bs0813m6dVekZc+iXt8nXHvXP77Px1BlAs2QuLRyaHWaP04R4Kxu3UkQED13d/BTyT0KzowYu7LTdHSVVQ0k3xG9tAdBwVZ9WAb2N9cyB7Lqn0Tzz8Ux1MePxXMnNu1E9NwxRVSy7er/AOid1cOQ48SfcFBLXHs8B/dRmEc018YCoo5X6Rzyn0q9v+/qO+uH92+SqbVmIgceLrMb46+5WWYb8PMKhvFODgbyxOPlYJ445J3JkcnUY9OnHGrMZmzyW3A52trYam3LI+SSFvUHMOcG/wBTRn3CxK63Ys0cFJK+96mZraSJnFsZIklee8YW+JXJ1V2Oc234j7tFdbM47sZWSAANHZfsaPRB7cy49/YqgCVxJNzqdUBy29wENkIsEICy19S7UfUu1XxEU4QFdGiJx92RnfUUoov3YLTbSlSCiRoiHdkZrYLf+Fd6GN9PgL8MzZMUeLJrmOaA9uLgQWtOetyrAoEsmy7j3IlFVSCM3e5A+8UAbiaXAOPVcHanLTvWY1vE5ntzU1ZRuj9IZcDw0VZlVYWIHkFy6abbO95NUUlwiUM7PYjB2exR/We7xAT/AK0OIHkECDsHYpYqhzeZHIqv0t9G3/p+ScJDxZ7CscUx4ZJQdpnX7F2/1RHIbs0Y4/h/Kez3J+29xamoPSwROcT6QA9LkQdLri3dgcOyxT2VMoyDpAOQLvcsimlRuWUZvUlT8mo3cLagP/pJx/QR7VHUbq1ENn1LREy4xYpI8Z5hrA4uJ8Fmve864z34j71GRbUW7xZMTO+pN96dotaTss0fNchtjaPTTvkzAceqDwAFh7AqIekxXRYUWGOXY0O0pqelkbAbtmigZIcsQbkXC3AXLh3DtXENcu3Aa3ZkU7L4ul6N9tLYQACOOYPmtRjMzfCAhkN9SX/6SqOy9qiKMNw3OInssbfJXduvmn6IFxdhDiA91sIuBa57lVp9g3HXkDextj7StUW+DHNLkvO3lFvSt2CPMeJNlVl3gB4yH9LfcFI3d6Di958Wj4KVuwab8x73/JP2pid2BmP2xfgfF5+FlWftE8meV/eV0Ldk0w/AD3kn4qcQwBtgxoGhyC3svyzO9HwjknVz+YA7AB8FAH3K0N49liJzXMBDHjTPJw7TzFislrrKTjTosmpK0dYaXohTTSN6sjekiN/Twus9pPO4Paq81K2Z0ri2wL8iMyzqg68QrFNt+I0MER+9p5qh7cQBbglawi3aHNdl2rS2EQKe7m5yOe/Q6HJvsAVMatksuyONrKIxnrg2Pom2R7RdVCxvC/sXZ7Rc2xY4XiOgN+qezkuZrdnuizbcxnR3wK2UDIT/ACU/BCd0h5lCWh7Ol+rnl7E7ogOI8wrZ2e86kD2oGyxxcfCwXXpZw2ipibz8gUw1gHA+xXhQRjgT3koDGjRo8kaWbZQbWPOjPefcpR0x4W8Le9WDK9QSPejSGoiq6F74yHEX1GfEdwXLyMIJByI1XRS9KqNRQSO1F1LJjvgtjy1yZIKW9/krp2U/kk+zHjgVHtMv3YmtsyRsUdrjEc3Z8eSnO02c/asP7Pk5FJ9nSeqVZWlVEHTd2bTtrsHFRu261ZH2XJ6pS/ZMnqlFy9BUPZpO3gCrVG2mutiYHW0uLqr9kyeqUfZMnIpf1ehlo9hJtEEEBjRcEZAA5quHKf7Jl9Upfsmb1SpyjJ+CsZwXkia5ehbo7VjbRRtu0vjrBI5j8xhMfVdYZltwb25doXBjZU/qH2KzBsublbx+SxQl6Bzj7L+/+8hrK18uVsgMIsOqAMvJc6JXLfj2IOOqmbsdvJWWNkXlXo50Sv7VI0ydq6Ruym8lINmt5Ju2/YjyfQ5sCTmfarVJC46yYbc7ldNQbCEhsMIA1JyHcuopqKZrQGugsAABg4BOoCObPPX7PD22MzSO0KEbst/nNXqLaeo5U5/oKDSz+pTn+kpnji+QU5LhnmkO7LQfvWkcuBW3HAAPTi/zfNdd9Vm/lU/kndBN/Jh9nyWxgo8Cyk5cnFVFIHC2KM9xKp08eEmN+bTpyI+S7ySmf/Ii8CPksvaWzDI37sNcMwWkfsocQRykm6LCSQ8gHQWvbxQtAVDm9U3uMkKemPoprl7JDUJvSKEJysQJMSE0FODkBYoalLAgOKAg2xAwJwiShOxIoLG9CEogCdjSF6AAwhO6IJnSJMaDCQtakIHJMxIL0GimMJnQN5J2NGNACdCEYEXRiWUaFhyS4AkTgtoywbGE7AkxJcSAsMKkpoMbg24F+JyAHNNiYXEAC5OgWuzd13F7QfFbQFobDpv5h/Uz5Jw2DT8JHebfkq/+HX8Ht8ik/wAOyesz2/JbQFsbvx8JHeQTvsFvCV3l/dUfsCXm3zPySO2LOOI/Uigs0BsI8JT5H5o+xX/zT/m+azTsuoH+8JRS1I9b9f8AdBlmh9kyjSX/AKlFJs+Uav8AaVUMdUPX/V/dMLqn862gsHbKN88Pt+SEzpJ+T/IoWUZZzYKcEIWGDmqVqELAHFJdKhBoOS8UiEAwvmlPBCEGiphKEIAAlQhACJHJUIAAlQhAAEEoQgwUfJDv37EIWga274/iH/6n3rcHxQhMjSY/v2J8ZyQhBo4peCVCAGO0TQUIQA5yqycf3zQhaYRIQh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0364" name="Picture 12" descr="http://t1.gstatic.com/images?q=tbn:ANd9GcQSsXJ-l3CIbjX7RMq19GCrmyWtbyXnXpFHytB-KjN-1PcAabIb-1-umQrx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8729" y="620688"/>
            <a:ext cx="4032448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r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764704"/>
            <a:ext cx="4266100" cy="4824536"/>
          </a:xfrm>
          <a:noFill/>
          <a:ln/>
        </p:spPr>
      </p:pic>
      <p:pic>
        <p:nvPicPr>
          <p:cNvPr id="68615" name="Picture 7" descr="r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8024" y="836712"/>
            <a:ext cx="4103687" cy="4837261"/>
          </a:xfrm>
          <a:noFill/>
          <a:ln/>
        </p:spPr>
      </p:pic>
      <p:pic>
        <p:nvPicPr>
          <p:cNvPr id="68618" name="Picture 10" descr="gülen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87900" y="5729288"/>
            <a:ext cx="360363" cy="3603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Resim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0"/>
            <a:ext cx="7056437" cy="6965950"/>
          </a:xfrm>
          <a:noFill/>
          <a:ln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 useBgFill="1"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6851104" cy="4755984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</a:rPr>
              <a:t>Acil Sağlık hizmetleri, diğer sağlık hizmetleri arasında ayrı bir öneme sahiptir. </a:t>
            </a:r>
          </a:p>
          <a:p>
            <a:endParaRPr lang="tr-TR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</a:rPr>
              <a:t>Zamanla beraber sürekli modernize edilmeli ve günün gerektirdiği teknolojik araç-gereç donanım  sağlanmalıdır.</a:t>
            </a:r>
          </a:p>
          <a:p>
            <a:endParaRPr lang="tr-TR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</a:rPr>
              <a:t>Personel bu donanımı kullanabilecek şekilde eğitilmeli ve mevcut eğitimi sürekli güncellenmelidir.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 descr="Resim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22338"/>
            <a:ext cx="9144000" cy="5027612"/>
          </a:xfrm>
          <a:noFill/>
          <a:ln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35785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</a:rPr>
              <a:t>DENİZ AMBULANSI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tr-TR" dirty="0" smtClean="0">
              <a:solidFill>
                <a:schemeClr val="bg1"/>
              </a:solidFill>
            </a:endParaRPr>
          </a:p>
          <a:p>
            <a:endParaRPr lang="tr-TR" dirty="0"/>
          </a:p>
        </p:txBody>
      </p:sp>
      <p:pic>
        <p:nvPicPr>
          <p:cNvPr id="78850" name="Picture 2" descr="http://t1.gstatic.com/images?q=tbn:ANd9GcRTKsFg8YnW6n3Evy3eZ7p4mMySxK1vaIzpVn2sx29n89VFXT1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836712"/>
            <a:ext cx="3267075" cy="1584176"/>
          </a:xfrm>
          <a:prstGeom prst="rect">
            <a:avLst/>
          </a:prstGeom>
          <a:noFill/>
        </p:spPr>
      </p:pic>
      <p:pic>
        <p:nvPicPr>
          <p:cNvPr id="78852" name="Picture 4" descr="http://t0.gstatic.com/images?q=tbn:ANd9GcSa-Nf7v4IXNkuCXctveG8IsPJIiPUZWxlfrFmaRggvfNw2lr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20888"/>
            <a:ext cx="3331071" cy="2495089"/>
          </a:xfrm>
          <a:prstGeom prst="rect">
            <a:avLst/>
          </a:prstGeom>
          <a:noFill/>
        </p:spPr>
      </p:pic>
      <p:pic>
        <p:nvPicPr>
          <p:cNvPr id="78854" name="Picture 6" descr="Turknotik 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340768"/>
            <a:ext cx="2664296" cy="2664296"/>
          </a:xfrm>
          <a:prstGeom prst="rect">
            <a:avLst/>
          </a:prstGeom>
          <a:noFill/>
        </p:spPr>
      </p:pic>
      <p:pic>
        <p:nvPicPr>
          <p:cNvPr id="78856" name="Picture 8" descr="Turknotik 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077072"/>
            <a:ext cx="4464496" cy="278092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628800"/>
            <a:ext cx="4176464" cy="2365723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</a:rPr>
              <a:t>HAVA AMBULANSI</a:t>
            </a:r>
            <a:endParaRPr lang="tr-TR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7522" name="AutoShape 2" descr="data:image/jpeg;base64,/9j/4AAQSkZJRgABAQAAAQABAAD/2wCEAAkGBhQSERQUExQWFBQUGBcYGBcYGBceGBcaHBUYGBcUGhgXGyceGBkjGRYYHy8gIygpLCwsFx4xNTAqNSYtLCkBCQoKDgwOGg8PGi8kHyQsLCwpLywsKSwsLCwsKSksKSksLCwsLCksLCwsKSkpLCwsLCwsLCwsLCwsLCwsLCwpKf/AABEIAMYA/gMBIgACEQEDEQH/xAAcAAACAgMBAQAAAAAAAAAAAAAFBgMEAAEHAgj/xABGEAACAAQDBAYGBwcCBwADAAABAgADESEEEjEFBkFREyJhcYGRBzJCobHRI1JigpLB8BQVFjNDcuFTwhdjc6Ky0vGDk+L/xAAbAQACAwEBAQAAAAAAAAAAAAACAwABBAUGB//EADURAAEEAAQDBAgGAwEAAAAAAAEAAgMRBBIhMQVBURNhgZEGFCIyQnGh8BUWscHR8UNS4SP/2gAMAwEAAhEDEQA/AGMLG8se8keHnoNXUd7L8Kx2y5o5rhZStgRsLFV9sSV1mL4Bj+UV33mkjix7l+ZgDMwc0YjceSJhYzLAN97k4Sye8gfAGKk7e2YfUloB25j+YgTiWIuxemgLG8sJkzeLEn2gvcg/MGIH2niW/qv4Gn/jSB9abyCIYcp7ydkaYgakDvIHxhC/Zp76mY34zEq7AnEfy3p2r84H1knYK+wA3KcH2hKXWZLH31+cQtt3Dj+snga/AQtpurPPsEeIH5xKNz53EKPvD8ortpDs1X2UY3KNNvPhh/V8lb5R5XenDH2z+BvlAtdy5nNB4k/lEybjNSudaaWDHhWJ2k3IK8kPVEP4lw/12PcjRn8VYX68z/8AX82iGTuWg9Zye4AfGsW5e68kahm72+VIK5z0Qf8AgOqjG9WE+tN/Av8A7RIu8+EPtzfwL84sJsSSNJa+MSfumV/pp5QWSbqqzw9FAm8GDP8AUmfgHziYbYwZ/qv+ERh2TK/008o8HYkk/wBJfL/MUWS9VM8PRQvvBhgxALty0H5Qn7x7sSZzmbIVlLEl1LClSalgxplFTppDk27sn6lO4mBm2d2yJLmTmZqepa/CgPjWEvjkqyU5kkd0FzA7OAmG1cpFtaaX6usF8VjK8Yt7xbuYp55EnDu6kI1JaE+uoYhqWzK1V4UpG/8Ah/jnCVw7ITlqWKrSpvXrcIyfJbAChWMVZksKWofWH2iDQL4gx52Zs1pcxXQ0ZSCDY34GhsYZ/wDhdi1RQuR3LVZs4AVQeqoqK9p74MbP9G+LHrmUB2OST/2gQQNFU5jiFfG3MOAAZjFgBU5dTS5p3xG28uGHtP8Ah/zGPuUqWcvX7oB7qVjP4Vk8cx+9/iNg7Y6grGeyBo2ozvThvrP+H/MeDvXh+b/g/wAxZ/hiR9U+Zj0N25H1PefnB5Z+qG4O9UjvZI/5n4R84wbzyeUz8P8AmLw3fkf6Y8z849jYckf0198XU/UKXB0KXf3NiH1Vz3/5MSpurOOtB3t8odAkbAhYw7Oart3JSl7mNxZfImLUvc5Rq58FA+JhlyxlIMQsHJAZnnmgibqyh9Y/ep8BFhN35I/pg95J/OCmWN5YPI3ohzu6qkmy5Q0loPuiJ1kAaADuAifLG8sEAByQ2eqiyxgWJgsbyQVoVDljeWJckbyReZSlDliaYlEQc6t5mg9w98YJcS4pesRwHV8rQBOoRAaKpljMsTZI30cHarKVBljMsSmg1IHiIibEIPbX8Q+cAZWjcprcPK73WnyWssZSPP7bL/1E/EIjfaklaEuKdl4A4iMCy4eac3h+JcQBG7yKLbL2T0tSTRR5k8hB/D7IlJooJ5m598AMPvxh1UKqvQaWHzjZ39lciO8H8o5cuKDz72i7EfCpmD3DaaDLgTtOUAw7RAw79S/rKO9Znyhe256SkEwKOjbKL1Li+tLryhccjC7dMkwWIa28pTZIQFgOZpBI7PP1h4j/ADHNcL6SJRdaqBSl89hxrUqBHQcDvRh5oqs1T95fiDDHlnJIbFOPeBW5+z2IoQGHf89IXsZgsjEadnLshsxe0VRM9cwqAAtCSWIVVF9SSIDbTxauVBSZKmk0UOlnsTlDoShagJpWtAYZDKWFInjzjUIGVjzliwyx5KR1g61xSKNKDLGZYmKRrJF2opQsbCxIFjYWEZkylGFjeWJMsbyxMylKPJG8ke6R4xGIWWpZ2CqOJPu7+yJaulvLG8sD8PvHh3QOJq3AOWvXuKgFNQbGK/8AE6sT0ct2ANCz5Za+GarMe5YgcplRmkYBACdvEw0yUHYT7yR8IH4feadOm9GtiQSuUa0FSKnW16xMwUyFOFIimYhFF2A/XZC5P2LiHBzsQBclnNu2FHbeOlSqr+0O7fYNvM0qIjnZUbGAnXZdFfbyqeoCxGlaAV7amsVMTt1+CKteZr/iORT9tm9Mx72/IRWba8w8fj84xSBztc9fJdeGaCP/AAg/M2urzdsTj7RH9oA+EUZmPdtWY+J+ccyba8361PjFeXjpimzMD3n8oxyYZzvjP34rswcZij2hA+X9LpxmmPOeEjAb4zlsaTRyYX8xeDcjfWQf5iPL8KjzHyjnvw0je9d7D8Xwso1OXuKNPPpxihtrGOV6twvL4x6lbVw0z1Zy9xah8mpErYWt1IYdkZiHN3C7EUsT9WkKbc1mnSiXbQtc8gAae+kXp9jQRDsaQJSBNL68qtU1pel4kMwVN63PxPOCNELOLzm14KQr7cH07U5D4Q0vCxvIKOCNStfyg4dH0gxNdkSV4bZR6uV0YtSwccRWl+UHNg4CZkYFCaNXSvYdOFQbwsrMa1+7sPhBjdva01XcE0zLqOw2vqDf3xtxDmOFjRcfAtmjNONk66jryR+rJ9ZaHgWHH4xcl7wzwUJmM2Q5lD9ahoRW/YT5xHJ2/NFswYaXUHiT43JhM3yxMwFCrFVOb1TS9a+z2cIxNJJGUrpTNppdLGD9f2XQ13lqauovc5bDyi7J2vKb2qd8ci3f25O6VUdi6saXuR2gi8OMxhwtp+u2Nwxs8OhNrk/hGCxozNaWnu0/4ndKG4IPdGisJkrFMp6pPhBLD7xOPWo3fr7tY2RcTYdHClyMR6Lyt1hcD89E1gRuMjPy93bG3MvMUtgRhoBUmgGpiIT6+rcfWPq94+t4QC2xtsDqoxJGrCluxa9VP7rtyiWTsoQiWO2rksqszHQBat3haig+05Ve+AE/HtNzCaCg0yqylyP+oAQn3MveYp47aEwSwxFJbGxoaE61sauaDU1r7oaNnbsywAX+kJprYaVplH5xD3ogEpLi0w6MJKBVJvlFSeeZ2ufhG9jv000JNLS8wzJQeuOQLc+GsP8Aid00nhFZaIhrQWFCLig4e+Ntsi69KiAIGCmgswHUZTWosNIHONgiyndIe3MEsp2AU2C0qScwOrDhra0DsHiSs2XNZR9GytW4sDcCmgIqD3x0bbiS5mHJBXq9Ys1BQKDU30rSnjHH9o7SM1iqgBQCaMaZqCtST7vCKNKNtXN7985mJYqpKy6miravf8zXwhUWQW0v3aeJ498E8FshnK5mWUrG8x6hRShJpqdQQBcwdn4KRVmGLkO5qxADKWNK2GQKCdKC0VdorDUAbYyHMQWCDQGmbS9SLe6IZ6yzS3qgKDYWqTwF9eN4u4nFKbCYL25C4F60tAs5WcVYBag0ve/wvFHRWCpjgVIyCy5q1oK1pTUitOytIhn7KloKg5i3qk+yQbmoPHS9YvPPRqKHAqwFbgAG2tLAR7x0uSQoSbK6trPW3iBxgaR5kGweHUTwDdQTelK0HLhesFpmAlnQkd9PyipIw7TMQcqEmhNEUm31qXPaT2xZmLls3VPJqj/ypC3IwVWnbJXsMRy9lMD1MwP2SR8DFusX8MSw0pyqflAUEYeRsUOTG4qX/VbucA/+V4tSt6p6+ukt/wAQ+Yiyu0F9XpFrpQGp7osy8HnFctfAQowsPJbI+I4mP3Xn9VUXfJb1lMpsBlIYC9yeZPARV3g25LmqvRvehBBUg6g60odIuTNnySwDEy9b0LCvAGl1FbkitKaXiDEbpdWbMIOWXKZ8woUYgqFo+hUhidagrSKbh2B1hajxictLHkEHwpUJWMBGhpzFD8II7HxamaoBF6j3dvbSE9VNbecMm7WzjO6xxeHkzEYZUxGYBhQGuYVFOFxFS4e7pasNxfKQHjZN5WKu0kPRPQ6CoBVSCdADmGl4tYvZOLlZC6SSjgkPInIwNL2DACgBpTjTWA+0tshFaW5KsRUVWlaGtbEqRbgwjmiJ7XUvRyYyKaAuvQ+GqJSdjomV+jTNpmUUqQBU0GgvrDdsrd6XPloRnDGYVYgg0USyw8yDcd0IeBmBpmYYgTLk0Bpr6q0rcUrw1pDXht7ZuFAlggCtqrWhIHHhpbvgmgB3toZc8kQ9XIBvr/as47dXqSwGGYhFcXFGc2IJtoy6QMl7pYiWeiJmTHpm9knLWgPdUG8MMvfJWoJso2Kt1W9pSCLHhQAU40MXMLvXhziTMZxLBlZSHFLh+r5qfdDajOxWPt8bFq5t79/6IRtLfeUj9FIVsTPNQETQU1LPoAOJ4RXfaFBXEsJ0yxEpP5EvkKH+YR9d6jlTisL0eHDdECSaBmrdr1uTwrw91YtbM23KQVeUZswadYZFvypc21NY7oZzK+fk9EeVsRi7+rL53C+erwT2fsaTLGYkOV1Y6A9g0ELOM3tnzAVAWWpFLXNO8/lFOUGbUk95NPLSL1Qptxc7BOoR2DBTmVQPVJ5UuBc/CCcna6tpULa5sYSpEtVNeyPM/aR0BtF0oumy98JQOQVJ59sLm2d4zNcLoOd6LCns5izjkLk8B3xQ3o2/bokJC8f1z+ELoA2jJJ0VfeneVpv0SE9EppTi5HE+Oghfw0os1Lmp01JOlh+UeVWv60EOWwdnMpR3C5sqqooAQALEgD1qcde2KJVjRE9nYvoEBmAu5ArnUEKKCiqG0oABXu5RX2ttvOkyqhVYfUUWrwoPDxjWKmZnob0LEDhQW4d0DcTh6jM5qeA0A7ac+/SLA5IENxOKMyWQVCy82YKO4C9b+yKeMb6EMaUFco7qKoB/ONzqFctbk9ndBbd7Z4nYkJ7Jbrf2rc/CnjFaBXqqY2K4oTKbgR1fI1OlDeOoibJmSXmKss0VjTKluqSAbeMDd5v5RpS7Adn/ANhawW1nly5ss2Vkm259Q3rT7OkAXaq8qpejSWP3jMb6kgknvKXjqrori4DA8wCPIxxHYGJYT57CtSMhpqa1BA7TTTshq/jJMLhz082aHvkSX8a0pQHW/hAGYNNUmMizmrSjvNsNZW1HlppeYwFh1+uFyiygBlFBygDN6TIyF2UsWNzoOWv6rBN9uGdjZs4guXyithRQFBJpyVREB2a85mIAylqEnj2W1iHVMGhooBN2cZZUo1Xrz+UMOG3smKApVdbipFtAb6xS/YMjlFSj5uANfs0rzsfOOp7K2hImSZcnGy5ZYLQzGVcjHnYVQ1MAxpO6OShS5li9p52rUd3KG+Ts3JgGnVJ6TBvW5oKzpagU0JII7oU8RgZczEzFkDKjTMqA8EqaMezKKx0LbEsS9jVHqmTKVOeRpwK17SEB8YYEo6rnezABImdRGz2qw6y3Bqp4G1O4mJsDs0MCaVvSh/xHnZifRHv+fygnsyyG3H8hDqBCXdFV5eF6Mh1zIVNRxHkYq42Q885iwmGlLWI40y9/KDTP2RY2NgA7ECij1ieCqAWZu4AE+XOAMbbzUnCd+TJZrok+Ts3MaVA79PhBTZ3SysVLlziwymlGr9UlQK8Dbzgs2xAcRMoGXIAGrlJEw3dbcBWlOyBm3JbCbLzMzPmHWLEsaZQKMb1oAPCM8hDrautAySFjJqNFw8fuk1gxVmSXLmy5KWNSGryPZ+qRNhJJCCpJa9a9/ZEpMcO8pXv6zhLTGupJ7tP13RZwco1sIhlUrSoqNYv4bTxj1RcvkFKwksCJkmUj3h8MhXM01VvShrXvoBpHt2kL7TN3AD4mKzKUqk2cSe+3yi7I2HMJOYZafoRTnbQS2RKEEEEmtwfKDu396lkywr9WYwrQUtbrNbgNAeMLe86AI2tBQbbWOWQhRLnifrNy7h8YS5jljU359vON4va/TPXQcK8B8zBLd/Aib0hIGRACGNa5hfKKcwb66CKLkQai2ztzpzy5cxVCMQDRjWupDkHSop1RwpBr+H8UpNZ6AjQ5BQa1tryiTCbyF5C0JLUpmvcqaVrx0jxMmtMoXNhoKwgvOyOgVWl7CxDvRcQpJtmyCi11rzHCgpr2QK29sWdKmGW2ILr7JCgA8jThfhDVs1GZ6KaJKKlj9Zr0Ue+PW1tnnEUVbuWAXtqQDXs4wTSa1Q0kOTsLq5jNapqAABWvMnkItyditLNZeInBipqVNKV1HV8ILbK2dnmiWeBIJ7Aet7ob54AsAAo4AQai5XthZyJ1p06aCaULkjvtA0Tpol51mOxpQKGYtWw04ihPO0Mu9T/TEDmT52/KFna2ZZUwiynKbWIYte+uin3xSsUj3o/Tp5OKZpqSypQlmJBHrMHtelz3wvb54mWZn0UwzFVVWtDSoF6V1F617YCScNMVROUVUEgjlSlajl28IneYJlGHZzPgbQAbzTdjaJ7DcZpvOgA8/wDENOHJlLLQAV49pPEU53hY2fIH7O7062ZgDyHVr+u+IsNjHl3VjpS9x4DgYYHUUGW10FsOigTSKsAQKUrStgKw6bu4DAzZaZ1zzWuR16XrRbWFqV7Y5PK3sYJXINOJoKjmOAgrsL0ozMMrGVKRi5BIbQUtWq0atIj3AjRRodeqZt9cPs/AYlZa4MGbOlsyssxkVTldBa4JPxit6SHErZUlNLYVPw4dm/MQg75b5T9o4iVMcKhSioEqKVavEmpqYbfS2Hl4TCyXbM/SEMeZSXLSvmxgArdvSTsPjEly2DW9UdvM28Ylw+1pYTU8eB5wK/Y+kcnQD872g5hdiIVWpsOwXvF5iqDQsk7SV/Vv5/KHPYmGXD4R57kVYZgKWIzfRrfg81QSPqyW4GAuytgoz3bJLUVdqDqqNT2kiwGpMMG0sRLxExEl2lyaMaaF8uVErxEtAFHbmPGAkkytsp+Gg7WQRjmqOFwZlqAbtqx5sSSTXjCvvES2JSgNBl0GmnyhwOEqdTrChiBXaYQXo2mtQA5pTwEc6FziXEr1/EGMbHFE0/EEySXqoJ4iPRpxgiuxpgFXAlLzmEL5KesT4RGuAQkhelnEa9EhAHibnyEYyw812vWYxz8tVzlMTkUso6zGrGsX8Nj5uUHIbwvripymmVSrWHVJ7SNYIrjZypdcqj7Hb3ax6LMvl2UK3icdiARlQUrxBPhSBrY+ezEZjWtwAtvDhFmfthygVM2YEnMVFwQAFpSgoanxiCTjsSKppmBtklg0JqbhQaVEQlSgolxDEkEsT21OkS7VmTHJzOXNKVZq0AvlB8eFoHY+c4YZiw7OfvicknUWHDvirV0oJDgFTQEAg5TWh7DS9DBhNoASwBWWprxPWv1hUj1a8B2VJgQ2HNyKUA0iUYeYaKQwA0DA8TfKDzpwiWEVWnfZO8iylFGl6160u3hlIIt3w14zezDKAf2hQWTOv0M0rrQKeqCCTx0sY5b+zcMp7r1pEbYf7P6/XvirCrKnXZ2+0qWHDzCQ7Mx6rXJvmpppRdeVNDFxPSJhpU2pzsVroEpXLY1zdoMc7Em9l93yizL2ROfSWb9lPjT3QDntGpKNkEjzTWlNeC9ImHSdMYS2GfQkqABcmtK3JAiCb6UVP9E+Lf8A8wFl7qTTr0a95JPui3J3QHtTB4L82hJxMY5rczhOKfsyvmq53mzuztKOR3FWoxC6W9XWnDtj026e0MShC4OZlqKZlMsgi5p0jDNY00pe14KSd3JYllKtRiCSKAkjQVA4G9IkGzMtgZrD/rzfhmgTjWbLWzgWJO9DxSDj9l4lJi4aZWWaVKMaBK3NaGnLzEG8Fs3DSEBzCa7VAFczFvVIRFtWvE8I6Fufu6MPLxE+YBO6VWDBqlZEsXf6U1MxyCpyrxoK105n+0IkxpmHqqeqA4DFgLX8AOINR20jWxwItcaRha4tPJEl2eejZWUSZZuF9YobVzGtBWmnCKMraMmUgRr3PXykqb3oeI4ViTA4tcQjmczFwVEqWo6pbNSlCDelwDTQx0NpEydgJbTpOHnygKsyJLWYksaZnHVW9R1VzWNRFueGhSKEvXP8JjsIntg155jTsFRpHja4w7LmRhU6Ur50oIn3mlbOGKliQ1VCgOZSEy1a/Wq7AuRoeHbYiK++O77yklzFeXNSnrowuKcvlWGNLXNtLc0tcBaFbtYczMXh0N806UPOYo+Bh+9M+KrPwq8Ppph8Z9AfJIU/RvKDbTwg5TQ34QW/2w+bxbqNj9rYeU4YSRJlhmFKgUeY5FeNx5wpxACNrXPOg2SqdldHJkuXQ9IGOUG60IHWrap1tEecAesPxRPL3DcyMVNJdUkZejGYHMWmUAbgOreo7I1K9GkxsC+L6TLlfKE5rXKz5uHWOnfCQ4HW1qdh3NNZTvXirOxnUz5dXSiurGrClAwJ1tDlgNl4eWv0mMwqCpJPTIzGvYpjncn0ezGw5n9IoUTRKpU1JIrWtNByhgb0NzpLS2achrLaaVINBkoSh1qaEe+BflfoStEHbQG2CidNaTRN29suT/V6fmcwVR5XMK+6OzZmK21NMljJGR5gb/lsFClaa1D1BrFbbfo9KTcjMiFSSejWoNcpp1jwPxhtwWMTCzRMwoVWMppRUrZF6XpFVRXhUjyhIfEy1uOHxs5Y4jvsm/8AidcFuPIU5pmac/EuTTyr8awSmbRw8gBc8qWPq1Ue4RzfHbQxU4FnaaUGpFQgv9mi9nlFFAISJw3RjVuHCpJtZpb7glXGbL6uWhAGh4jtiGROYES31Aseff2x17bu5KvUyjflofDsjm23d3pks1CdZeF7/wCY6TXB2y8cQRuhs+5P6/VYp4oUAmVoUqe/msHsRgFBRw8tlKqSFa+gqCGuDWo04QtbYxSvMIliiA2qa17zBKBAsXi+lcvoa2HID9e6LuDm1FD6w1H5xZ2PuzNxkzJIlNMb7OgHNmPVUd5hzwPoUxdjMAGnVV0t94G3gIBz6WiKEyGrA+ZpLmw8B0+IkyqfzHRfAsK+4R1z0hbL6TE4CYlCEmmW19ArrbzBEeN1dwXws+W7pLUKSahqtZTSppzpDRtfY6zETIaZJ/SnNXiSzAV0qTaE5y4EgUt4hjie1rn5huSNlK+y1OPE6g/kGX5za/lEGx1Cy0AlZw86cGNB1QZkxsxtpW3jF8TLgVFTOYeALPTvtFfAyXVJAlOrS8zmYfrKWYjLTjU+6DJSQNKP3oUv4nBy1w6rLVQpxhAoB6uc2FOEWN4sOolYshRUTJYFh9VIJ4XZ8mbLAQ1WXPZrGgDBjbS4FYnlSpU9ZtFzKZpzBtGZABUa2FBCsl+S2icMcDRoGz5j+EpbiYINOZmAKooF9Ks1Br2Axc2DsZXOOllRqUW2l5lKcuEF8NOw6oSUElTOEsUtmaW9vVGmYHWPWI2uZZnEgKEnSkrzVqFifB/dC2RNaACnTYuSV7y0VdAeBH7qph9l0dXEpWaXhUyqRRWck1Faa2p4wI2xutNnT2mSZQRGoaMVFwKGyknXshjxs2a86akqYFaWJTBSBQ5q5qmhNKDhThC3vfPxJmzzK6XoUUkkZglkqxrUDUGJK1pFEFTCSyiTMHAGufLb66/qufbU2tNXCzcsycoyAZJhJllTNAGU3B9YkAceEJm78+T0hGIaYJQFQqKCz/8ALzGyW1YjnasHcTtUzTPky+swlywqZc2cK2Z1rXWhFuPhC1PzCxUSgSG9Rxp7QzXOpsI2gZQKXn5HZ3ElT7WxiTp+fqyVAVVRTlyotlQMRdgNWNybww7H2CmPBRMSua5ZTMGei2qQ9FcXBrmtXhAzd3CSHRpc1gHMxGGawdVrVQGuCam4MEMBuDMntMOFaWFqwOWcEbKToUmUOXxIir12V0a0K9T/AEb4rCzlmUdlRq5jLLKRTSslmFCLaiBm1N3GZ2KPJpqVVZigE/ZIOXlB3B7l7Uw5JlTAp/68kA6cCSDF3EYrauWhkzZrVAyvKkzZdloWWYG4n4wdgbhBlJ2I8UP9GeyiMYJpYdSXONKNUHoio1Wmr8/OOwbIyibjJtsyDIv3Uq1Pd7o5/ue09ZxGIwq4cvkRWWoDVmoWGXORZUPnD9ht6s0ue6SkUywKEXzMWyrWlOAhExbot+CbIQ8gdBv1P7qhiNmN+6cstGaZNZWYAEtZ7VHAUWK+H2TiZmDOH6Npf0ctQrlQGcz2dnsTQZVpeCk7aONm4RTKVhMZ39RACFC29atKsdYHz9hYufhZSdJ1yWmTXdza1EljLqoWptbTnCWAcgdl0pHOB9tzR7ZPMkftWmi94Td3LhJWHmOob9oSY1DUN12AQVpchD5GGLEz8NiGOZw5l1FF4Z2VR3mtB52gbJ2N0YkZmFJZlFRz6OQ+atftsxtBHY+ycNKAyEuZnR3LE5tZiEUoBUqW5WhxaRWmixCYOt5cb5V3nX6Jf21jsJ00ymHabNLdYlmAJHEAE9mggViN5ZmHmLWTJkhgSoMo1N7MS9+YqIZJu+2Hlk9FIJapJNFW9dbVJhL3nxrYycJpAXKoUL2Ak686sfKML3NGx17l3sLC99B0Zy18Tv0CLfxdMnBlmsGl5T1VAArTq3ArY04wGqeEUMPWSGYglbCi8PtHmAeEGcLhidOUI1eQuoxscANDLt8l1qkVcbs2XOFJig9vHzi2JZ5xvo+cdiqXzvdcn339GLXmYSpJ1vX/AD4xz2Tu3ML5ZilKet8geZ90fTglxTx+w5U4ddRXmNfOI4ktoJkIY2QOeLHRcc2QWlUlSm6JSeDsorzJrc9pgoZWKP8Aqt/a5PwYwzY/cVkOaQ3OxArTxFIWsbg5qNV5KEgkk5SM3KoUgeQvHOdC4aklewixsUhAjDR4f0qs3FT5bVaZNBYWqzXHYa3HZEErHTFFFmOBUGgZqVFKGldRQX7BEM/aks1UrkYaDOaC9T1W4Hs5RGmIHCM7y4HQrrRNY5urR9EQXas4X6V6hiwNWsxBBPeaxIm2ZwXKJrhdKB2A8gecCP2xRraPTY5edYDO7qnHDRn4R5BEMNtKZKBEt2QNqFYisWtm7SyChnTpY1pLvr98fCAZxq9sa/bliB5Cp+Ga8EEb77Jvl4zBU+kfFPQ1ocoFTcmza14xP/E+EFaYaZMrQnpHrUjQnMzVMJP7ev6EeTj17YZ27htXksp4Yx3vFx8f4pPbekQiuSQi95r8KQH3g3wxGJw82SMiiahlmg0Vhla9fqk8IXf25YqYzLMI67LSulL151ihiJL3VHhOGDdGffivGG3Pw6NmHS5ufSUp3ZQPjBWfhg6osx3dZYOQO6vlrrTpAaRTTEhVAU6cwDXyvGfvFvs+UP8AXH9ywH0fgP8At5qyuy5A/pyz3rLi3IARQqVVRoAJZoOQzA0X7OkDf29vsx4baD8AnlE9bd0CD8uwnQF334KTHbBlTSGIOYe0FRWNuLLSviIoPuXI5PXnX40MTnas36sv3x6XbD8UTwMX647oFX5ciHxO+n8K3u5Ik4KdLY1yKxdmJzE0BAHJRenjXu6G2+clJOaTJVTnpkOUVFK5yF4VMcuxO1CVNUFKGtDwpeKUzaJYk5STpbS3C0B6y9x1pO/B4IwKB79d/musY3fKY3QBHROkAMwgVyEvSlTpRYqb07ZktNwySp6hM/0rI1ggygBivCgOsctOPb6j+/5RG20T9RvMwxsz6OqS7h0QLSBVX01tdVwm9yTZkkzZiACfPtQAJLMpllluF66mCezt4sOzh86ogmPlGgCJKWWluANyOyOJttcj2SPH/ESSttP7NfBj5QRmcgHDYhepGlck/bzbRRsRNdSClQFpxAUAUgfJNhXXXzhcweImO4zIaamp4eMMuGXMeAAuSdAO0xjc0udouzE5sUWujQKVjCYcuaAVrb/EdH2Lu4JSAn1iL9nZCHs3bv7O9ZSq2t3HHmL2g6npIf2pSeBIjqRYMhvtLyHEeKiZ+Ruw+qfI2IyMMPXJW4yPBjYiKLcRz8MrijKD3iJIjxGJVBViAO39Xit1d1qljbfo8w+IBGnYRUDu0YeBhWxHo0myVyykDqPqtc96vS/iYv7Y9JU6RPdVlS5ksewzNLmD7zAg8DpAfaXpTmOgBSdJb7CEgf8A5A7V8AIEwB24WqPiE0WrTaFY3d0oeujyz9pHA86Uii+xDqDWC2B9Ik1nBaZMmIpGdGU9ZdCKECtobN5cKZkn6JC5m0OZJYZguWuYAigtS8IfgwNl1YePSV7QXNzsZ+f6848NgCnrMPH/AOwW/cTqKCTMLc3lt8o3hN3HzVmSZjgaAAAHjU1GvnChhSVq/HQbHcg201RplJTAAgUGt6C1u2KEyWymjW/WsO22N3xPUBMKZRA1GTzpaAU7daZKUsxagpoFJuaCgDHjBHB3zQR8fpuoNoYMG1K1HkY2ME3Me+C0jdV3JHWXtOUDwoCYtLuPXWYfCv5LFep96Z+YR/qfogE3CMouaeBiAFuR98Nabjyhq7H8X/tHo7rYZdXp3kfmxgDhO8JrfSFnNp+iU+kP6rEkqQ7aac7wyNgcEms1PF5fyiF8VgV/qA/eJ+Aixg+pVO9IR8MZ80E/d8z9ZvlHk4CYNSP+75QbbeDBL2/dc/GI/wCLsN7Mon7i/mYMYNqSfSCbkz6oN+73IN1v2n5RpNhzAOqR7z8BBd98F9mUfNB8BELb3OfYA+8fyhgwTe9Z38exJ2AVBdh4g6A/935iKr7uYrMaSWPbmUD3mDKbyveqqbGmtjwNa1trSIX2xMb2yO4D5WhrcIwLJJxvEv3I8lRXc7FNSstR/dMH+0GC2zNypjUDdCDUUsx+IEVExr3Bmua/aIPupDh6OcEGmsXPSZwyLnNchy1BytcklToRavOC7Fo5LM/HTu+NDxuyUOVp6LQ+ygp5lrxNOwMtV62IZ6aIolip7gD5nSM3ukFJ6m3XRSaKAMy9R6KCcvWStKmmYDhAZWhzYWjVY5MTK8U5xIVtQOUexWIJEoswC5ixNAAKk9w1MPWw/R2zLmxDFK6KtKjtYmo8BDy8AarLlPJdAEbjIyMi0rRjVI9UjKRSul4c0Bjj+19uzZ8wszHjQAmijgB4a847Cwjn28u4Thi+HGZTcy63Xnlr6whkZAOqW9pKRcTNBscvjSBk3J9fL3E/OL+0dgzg5rKcHj1T+cUP3Y3KDLjyTWwsqyVVmOP9Z/f8oe9zt9ZC4YSJ04yml2R2BoVNwK0pY1F+FITG2WeyIDsc8x5QJBKYGxjmupTMc8wfQYnDTbWGYAn8JMLW2d48Xh3CzJaKSKg1zAjmDW94V02UB7VfARL+x8yTTmYoNQWwFdP3OWbjMK00zApuuVU0KjiS168o51tTeDFJOdOkpkYiyjzjonolmAS58scGDeYp+UJu++BVMbN6uprEAQAgFLszb+JOs5vCnyivM2lObWbMP3jFp05D3RG0isSgmh4QrFznPtse9j84oFamCmLw5HdziuuDJvwhbnUtjW2LUknDWidZcalSyorYjs+EEcFhjNsisx5BST4UF4JsjTzWd8TxryQ5sNWMlYYLDNJ3QxbaYeb35GHxAi9J9HONY/yKf3Mg/wB0HYSLKUAkeskPaeifFH1jKTvc/ksb/wCHMtD9NjsOgHAGp8iRF5ggpIipHsLDwd2NnLri5kzslyjU38fOAG0tnqkxsgcS69TOKNl4VHyiXaiGJL/Vx8YY9ztvmRNUH1GIBFBqCCpqeFbHsMCAhF/jBxN75woM0qUtgSkqUGpap01pwiFSr2CavSDsCZMaUZSFxVqBFuK0LE04EgGvaYH7J9Gs9yDOIlLy9Z/IWHifCGzBhMRgVHSGYq26RCVZlB9a11JHCCmyMPKlpllMWX7Ts3vYmkBnIFKZF42Nu1Iwo+jXrcXN2PeeXYLQUjXCMgDqiGi9RuNRkRRbjIyMiK1oxqkbJjxMSopp3QJ6qKHECWR18tO2AmJ3IwkypCla/Ua3kaiCc3ZAY1JOlLFh8Dr2xakYYL2n8ozRyzlwttDn3fyicG1uk3E+jBD6k5h/coPvUiB830WzfZmyz3hh+RjpMZG3O5BlC5Y3owxP1pX4j/6xr/hhiecr8R/9Y6nWMrFZypQSlubutNwbv0jIRMAFFrqKmtxyMBN+d2nmzJ09CCJSqWX2iL1I4WEOcmRiBOzTJiNLJOVFWlORJNza2vGA+8WyxNmzKzJktRKLEJowGqt+uJggUPMJC3P2BJxbuk2a0sgArTLRhWhu3EVENf8ABOzZfrzyewzkHuUAwr7sYCVNxKpOKhCrFutTQc+FzDuMFsqV7Msn77/OAe8NO6cyJ7/daShz7O2Koo2V/vTW+FoUtoy8JJfNIlM6C4PR6dhqY6F+/sFL9SUD3S1HvN402+EtwU6PKpBHWIy9gOXgYyyPjduV08LFioXZgzTnYXOn207jq4Z6f2qo+Ee5GKxhIMuUEI0Oc1H4TBnFTOscq5OwAW7jS47Y8LMY8WPnGMEDYL0bWks5UieytqbQmkLNxEuT9roxfxOhgvN3emH+dtGbTkpVR8YVWQ8RSPDm12UdhIrGpsslaNXGnwGHzWZA3u+ymGZsfZ6/zJ0yceTTHb/xpGkx2z5fqYUHvUf7iYBSpDvZEd/7UYjzizL2Bij/AEgo5uyj3A1grmdsKSMnD4/eeXIwd8cv8qRLQfr6oEKG+22Jk4LMNBl6tl4HS5PfB5N15o9edKl9gBJ8zSNvu7INQ8ybONNFoPcuYwbY5bsuS34vBNaQyMn5rlU7Fk6sfExY2TiZbt0bEMH0pqG4EdvZBeZsuVLcgYQkgn+YW/3fKLkszACESVKryABHcaWjb2V7lcz14t91oXQtwMD+z4IKzZi5ZqiuUA6AV+MRiTLlMW6cSzfRgPdxijuju6uIk/SzpjMpIZcxprrVia17oacPunhpf9IE9pJ92nuhbso5IGSyalp33S+cTPchjjgEr1QiAEivGwPujy+whMJZji5te1wPDSHWTIVB1VC9wA+AiXNA5kOXqszRusZGRatbEbjIyKRLy5jwWjIyIotqIwvQgc4yMigovGJxQQVNfCAeK30lp7Dn8I/MxqMhUjiNlvwcDJT7SHzd/wA+zKHi3yEVJu+s86BF8K/GMjIxdq/qvRs4fh2i8qIbtYqbPnB5j1CA0FANSAdB2CK/pBwTTEYI2VspGtARqQaXvSNxkb4PaZqvO42o8V7ArZK8jcf9mCuZgdpgHs0C1CtY6n1ohmOBrWMjIQ9gL9U2PHTMi9k9eQ6qM4leR84M7O2HMm3AlgdrN8MsZGQ+OFnRYZuJYoms5Rn+DnNM01QANFUnwBJj2u7csetMmt4qvwFffGoyG5Q0aBJL3OFknzUZTDKcvRFj9ok/Fvygxg9nsaZJcmWKcBf3KPjGRkUClEa0rv7rc+tNP3VH+4mNrsNPaLv3uR7koIyMiWioKaXsqUuktPIH4xZVALCw5CMjIiKlzfelV/aXoKXv30uYErbhG4yNbNllcNUX3b2mZU9LWmEKfHjHSBGRkJl3To9llI1kEZGQlM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7524" name="AutoShape 4" descr="data:image/jpeg;base64,/9j/4AAQSkZJRgABAQAAAQABAAD/2wCEAAkGBhQSERQUExQWFBQUGBcYGBcYGBceGBcaHBUYGBcUGhgXGyceGBkjGRYYHy8gIygpLCwsFx4xNTAqNSYtLCkBCQoKDgwOGg8PGi8kHyQsLCwpLywsKSwsLCwsKSksKSksLCwsLCksLCwsKSkpLCwsLCwsLCwsLCwsLCwsLCwpKf/AABEIAMYA/gMBIgACEQEDEQH/xAAcAAACAgMBAQAAAAAAAAAAAAAFBgMEAAEHAgj/xABGEAACAAQDBAYGBwcCBwADAAABAgADESEEEjEFBkFREyJhcYGRBzJCobHRI1JigpLB8BQVFjNDcuFTwhdjc6Ky0vGDk+L/xAAbAQACAwEBAQAAAAAAAAAAAAACAwABBAUGB//EADURAAEEAAQDBAgGAwEAAAAAAAEAAgMRBBIhMQVBURNhgZEGFCIyQnGh8BUWscHR8UNS4SP/2gAMAwEAAhEDEQA/AGMLG8se8keHnoNXUd7L8Kx2y5o5rhZStgRsLFV9sSV1mL4Bj+UV33mkjix7l+ZgDMwc0YjceSJhYzLAN97k4Sye8gfAGKk7e2YfUloB25j+YgTiWIuxemgLG8sJkzeLEn2gvcg/MGIH2niW/qv4Gn/jSB9abyCIYcp7ydkaYgakDvIHxhC/Zp76mY34zEq7AnEfy3p2r84H1knYK+wA3KcH2hKXWZLH31+cQtt3Dj+snga/AQtpurPPsEeIH5xKNz53EKPvD8ortpDs1X2UY3KNNvPhh/V8lb5R5XenDH2z+BvlAtdy5nNB4k/lEybjNSudaaWDHhWJ2k3IK8kPVEP4lw/12PcjRn8VYX68z/8AX82iGTuWg9Zye4AfGsW5e68kahm72+VIK5z0Qf8AgOqjG9WE+tN/Av8A7RIu8+EPtzfwL84sJsSSNJa+MSfumV/pp5QWSbqqzw9FAm8GDP8AUmfgHziYbYwZ/qv+ERh2TK/008o8HYkk/wBJfL/MUWS9VM8PRQvvBhgxALty0H5Qn7x7sSZzmbIVlLEl1LClSalgxplFTppDk27sn6lO4mBm2d2yJLmTmZqepa/CgPjWEvjkqyU5kkd0FzA7OAmG1cpFtaaX6usF8VjK8Yt7xbuYp55EnDu6kI1JaE+uoYhqWzK1V4UpG/8Ah/jnCVw7ITlqWKrSpvXrcIyfJbAChWMVZksKWofWH2iDQL4gx52Zs1pcxXQ0ZSCDY34GhsYZ/wDhdi1RQuR3LVZs4AVQeqoqK9p74MbP9G+LHrmUB2OST/2gQQNFU5jiFfG3MOAAZjFgBU5dTS5p3xG28uGHtP8Ah/zGPuUqWcvX7oB7qVjP4Vk8cx+9/iNg7Y6grGeyBo2ozvThvrP+H/MeDvXh+b/g/wAxZ/hiR9U+Zj0N25H1PefnB5Z+qG4O9UjvZI/5n4R84wbzyeUz8P8AmLw3fkf6Y8z849jYckf0198XU/UKXB0KXf3NiH1Vz3/5MSpurOOtB3t8odAkbAhYw7Oart3JSl7mNxZfImLUvc5Rq58FA+JhlyxlIMQsHJAZnnmgibqyh9Y/ep8BFhN35I/pg95J/OCmWN5YPI3ohzu6qkmy5Q0loPuiJ1kAaADuAifLG8sEAByQ2eqiyxgWJgsbyQVoVDljeWJckbyReZSlDliaYlEQc6t5mg9w98YJcS4pesRwHV8rQBOoRAaKpljMsTZI30cHarKVBljMsSmg1IHiIibEIPbX8Q+cAZWjcprcPK73WnyWssZSPP7bL/1E/EIjfaklaEuKdl4A4iMCy4eac3h+JcQBG7yKLbL2T0tSTRR5k8hB/D7IlJooJ5m598AMPvxh1UKqvQaWHzjZ39lciO8H8o5cuKDz72i7EfCpmD3DaaDLgTtOUAw7RAw79S/rKO9Znyhe256SkEwKOjbKL1Li+tLryhccjC7dMkwWIa28pTZIQFgOZpBI7PP1h4j/ADHNcL6SJRdaqBSl89hxrUqBHQcDvRh5oqs1T95fiDDHlnJIbFOPeBW5+z2IoQGHf89IXsZgsjEadnLshsxe0VRM9cwqAAtCSWIVVF9SSIDbTxauVBSZKmk0UOlnsTlDoShagJpWtAYZDKWFInjzjUIGVjzliwyx5KR1g61xSKNKDLGZYmKRrJF2opQsbCxIFjYWEZkylGFjeWJMsbyxMylKPJG8ke6R4xGIWWpZ2CqOJPu7+yJaulvLG8sD8PvHh3QOJq3AOWvXuKgFNQbGK/8AE6sT0ct2ANCz5Za+GarMe5YgcplRmkYBACdvEw0yUHYT7yR8IH4feadOm9GtiQSuUa0FSKnW16xMwUyFOFIimYhFF2A/XZC5P2LiHBzsQBclnNu2FHbeOlSqr+0O7fYNvM0qIjnZUbGAnXZdFfbyqeoCxGlaAV7amsVMTt1+CKteZr/iORT9tm9Mx72/IRWba8w8fj84xSBztc9fJdeGaCP/AAg/M2urzdsTj7RH9oA+EUZmPdtWY+J+ccyba8361PjFeXjpimzMD3n8oxyYZzvjP34rswcZij2hA+X9LpxmmPOeEjAb4zlsaTRyYX8xeDcjfWQf5iPL8KjzHyjnvw0je9d7D8Xwso1OXuKNPPpxihtrGOV6twvL4x6lbVw0z1Zy9xah8mpErYWt1IYdkZiHN3C7EUsT9WkKbc1mnSiXbQtc8gAae+kXp9jQRDsaQJSBNL68qtU1pel4kMwVN63PxPOCNELOLzm14KQr7cH07U5D4Q0vCxvIKOCNStfyg4dH0gxNdkSV4bZR6uV0YtSwccRWl+UHNg4CZkYFCaNXSvYdOFQbwsrMa1+7sPhBjdva01XcE0zLqOw2vqDf3xtxDmOFjRcfAtmjNONk66jryR+rJ9ZaHgWHH4xcl7wzwUJmM2Q5lD9ahoRW/YT5xHJ2/NFswYaXUHiT43JhM3yxMwFCrFVOb1TS9a+z2cIxNJJGUrpTNppdLGD9f2XQ13lqauovc5bDyi7J2vKb2qd8ci3f25O6VUdi6saXuR2gi8OMxhwtp+u2Nwxs8OhNrk/hGCxozNaWnu0/4ndKG4IPdGisJkrFMp6pPhBLD7xOPWo3fr7tY2RcTYdHClyMR6Lyt1hcD89E1gRuMjPy93bG3MvMUtgRhoBUmgGpiIT6+rcfWPq94+t4QC2xtsDqoxJGrCluxa9VP7rtyiWTsoQiWO2rksqszHQBat3haig+05Ve+AE/HtNzCaCg0yqylyP+oAQn3MveYp47aEwSwxFJbGxoaE61sauaDU1r7oaNnbsywAX+kJprYaVplH5xD3ogEpLi0w6MJKBVJvlFSeeZ2ufhG9jv000JNLS8wzJQeuOQLc+GsP8Aid00nhFZaIhrQWFCLig4e+Ntsi69KiAIGCmgswHUZTWosNIHONgiyndIe3MEsp2AU2C0qScwOrDhra0DsHiSs2XNZR9GytW4sDcCmgIqD3x0bbiS5mHJBXq9Ys1BQKDU30rSnjHH9o7SM1iqgBQCaMaZqCtST7vCKNKNtXN7985mJYqpKy6miravf8zXwhUWQW0v3aeJ498E8FshnK5mWUrG8x6hRShJpqdQQBcwdn4KRVmGLkO5qxADKWNK2GQKCdKC0VdorDUAbYyHMQWCDQGmbS9SLe6IZ6yzS3qgKDYWqTwF9eN4u4nFKbCYL25C4F60tAs5WcVYBag0ve/wvFHRWCpjgVIyCy5q1oK1pTUitOytIhn7KloKg5i3qk+yQbmoPHS9YvPPRqKHAqwFbgAG2tLAR7x0uSQoSbK6trPW3iBxgaR5kGweHUTwDdQTelK0HLhesFpmAlnQkd9PyipIw7TMQcqEmhNEUm31qXPaT2xZmLls3VPJqj/ypC3IwVWnbJXsMRy9lMD1MwP2SR8DFusX8MSw0pyqflAUEYeRsUOTG4qX/VbucA/+V4tSt6p6+ukt/wAQ+Yiyu0F9XpFrpQGp7osy8HnFctfAQowsPJbI+I4mP3Xn9VUXfJb1lMpsBlIYC9yeZPARV3g25LmqvRvehBBUg6g60odIuTNnySwDEy9b0LCvAGl1FbkitKaXiDEbpdWbMIOWXKZ8woUYgqFo+hUhidagrSKbh2B1hajxictLHkEHwpUJWMBGhpzFD8II7HxamaoBF6j3dvbSE9VNbecMm7WzjO6xxeHkzEYZUxGYBhQGuYVFOFxFS4e7pasNxfKQHjZN5WKu0kPRPQ6CoBVSCdADmGl4tYvZOLlZC6SSjgkPInIwNL2DACgBpTjTWA+0tshFaW5KsRUVWlaGtbEqRbgwjmiJ7XUvRyYyKaAuvQ+GqJSdjomV+jTNpmUUqQBU0GgvrDdsrd6XPloRnDGYVYgg0USyw8yDcd0IeBmBpmYYgTLk0Bpr6q0rcUrw1pDXht7ZuFAlggCtqrWhIHHhpbvgmgB3toZc8kQ9XIBvr/as47dXqSwGGYhFcXFGc2IJtoy6QMl7pYiWeiJmTHpm9knLWgPdUG8MMvfJWoJso2Kt1W9pSCLHhQAU40MXMLvXhziTMZxLBlZSHFLh+r5qfdDajOxWPt8bFq5t79/6IRtLfeUj9FIVsTPNQETQU1LPoAOJ4RXfaFBXEsJ0yxEpP5EvkKH+YR9d6jlTisL0eHDdECSaBmrdr1uTwrw91YtbM23KQVeUZswadYZFvypc21NY7oZzK+fk9EeVsRi7+rL53C+erwT2fsaTLGYkOV1Y6A9g0ELOM3tnzAVAWWpFLXNO8/lFOUGbUk95NPLSL1Qptxc7BOoR2DBTmVQPVJ5UuBc/CCcna6tpULa5sYSpEtVNeyPM/aR0BtF0oumy98JQOQVJ59sLm2d4zNcLoOd6LCns5izjkLk8B3xQ3o2/bokJC8f1z+ELoA2jJJ0VfeneVpv0SE9EppTi5HE+Oghfw0os1Lmp01JOlh+UeVWv60EOWwdnMpR3C5sqqooAQALEgD1qcde2KJVjRE9nYvoEBmAu5ArnUEKKCiqG0oABXu5RX2ttvOkyqhVYfUUWrwoPDxjWKmZnob0LEDhQW4d0DcTh6jM5qeA0A7ac+/SLA5IENxOKMyWQVCy82YKO4C9b+yKeMb6EMaUFco7qKoB/ONzqFctbk9ndBbd7Z4nYkJ7Jbrf2rc/CnjFaBXqqY2K4oTKbgR1fI1OlDeOoibJmSXmKss0VjTKluqSAbeMDd5v5RpS7Adn/ANhawW1nly5ss2Vkm259Q3rT7OkAXaq8qpejSWP3jMb6kgknvKXjqrori4DA8wCPIxxHYGJYT57CtSMhpqa1BA7TTTshq/jJMLhz082aHvkSX8a0pQHW/hAGYNNUmMizmrSjvNsNZW1HlppeYwFh1+uFyiygBlFBygDN6TIyF2UsWNzoOWv6rBN9uGdjZs4guXyithRQFBJpyVREB2a85mIAylqEnj2W1iHVMGhooBN2cZZUo1Xrz+UMOG3smKApVdbipFtAb6xS/YMjlFSj5uANfs0rzsfOOp7K2hImSZcnGy5ZYLQzGVcjHnYVQ1MAxpO6OShS5li9p52rUd3KG+Ts3JgGnVJ6TBvW5oKzpagU0JII7oU8RgZczEzFkDKjTMqA8EqaMezKKx0LbEsS9jVHqmTKVOeRpwK17SEB8YYEo6rnezABImdRGz2qw6y3Bqp4G1O4mJsDs0MCaVvSh/xHnZifRHv+fygnsyyG3H8hDqBCXdFV5eF6Mh1zIVNRxHkYq42Q885iwmGlLWI40y9/KDTP2RY2NgA7ECij1ieCqAWZu4AE+XOAMbbzUnCd+TJZrok+Ts3MaVA79PhBTZ3SysVLlziwymlGr9UlQK8Dbzgs2xAcRMoGXIAGrlJEw3dbcBWlOyBm3JbCbLzMzPmHWLEsaZQKMb1oAPCM8hDrautAySFjJqNFw8fuk1gxVmSXLmy5KWNSGryPZ+qRNhJJCCpJa9a9/ZEpMcO8pXv6zhLTGupJ7tP13RZwco1sIhlUrSoqNYv4bTxj1RcvkFKwksCJkmUj3h8MhXM01VvShrXvoBpHt2kL7TN3AD4mKzKUqk2cSe+3yi7I2HMJOYZafoRTnbQS2RKEEEEmtwfKDu396lkywr9WYwrQUtbrNbgNAeMLe86AI2tBQbbWOWQhRLnifrNy7h8YS5jljU359vON4va/TPXQcK8B8zBLd/Aib0hIGRACGNa5hfKKcwb66CKLkQai2ztzpzy5cxVCMQDRjWupDkHSop1RwpBr+H8UpNZ6AjQ5BQa1tryiTCbyF5C0JLUpmvcqaVrx0jxMmtMoXNhoKwgvOyOgVWl7CxDvRcQpJtmyCi11rzHCgpr2QK29sWdKmGW2ILr7JCgA8jThfhDVs1GZ6KaJKKlj9Zr0Ue+PW1tnnEUVbuWAXtqQDXs4wTSa1Q0kOTsLq5jNapqAABWvMnkItyditLNZeInBipqVNKV1HV8ILbK2dnmiWeBIJ7Aet7ob54AsAAo4AQai5XthZyJ1p06aCaULkjvtA0Tpol51mOxpQKGYtWw04ihPO0Mu9T/TEDmT52/KFna2ZZUwiynKbWIYte+uin3xSsUj3o/Tp5OKZpqSypQlmJBHrMHtelz3wvb54mWZn0UwzFVVWtDSoF6V1F617YCScNMVROUVUEgjlSlajl28IneYJlGHZzPgbQAbzTdjaJ7DcZpvOgA8/wDENOHJlLLQAV49pPEU53hY2fIH7O7062ZgDyHVr+u+IsNjHl3VjpS9x4DgYYHUUGW10FsOigTSKsAQKUrStgKw6bu4DAzZaZ1zzWuR16XrRbWFqV7Y5PK3sYJXINOJoKjmOAgrsL0ozMMrGVKRi5BIbQUtWq0atIj3AjRRodeqZt9cPs/AYlZa4MGbOlsyssxkVTldBa4JPxit6SHErZUlNLYVPw4dm/MQg75b5T9o4iVMcKhSioEqKVavEmpqYbfS2Hl4TCyXbM/SEMeZSXLSvmxgArdvSTsPjEly2DW9UdvM28Ylw+1pYTU8eB5wK/Y+kcnQD872g5hdiIVWpsOwXvF5iqDQsk7SV/Vv5/KHPYmGXD4R57kVYZgKWIzfRrfg81QSPqyW4GAuytgoz3bJLUVdqDqqNT2kiwGpMMG0sRLxExEl2lyaMaaF8uVErxEtAFHbmPGAkkytsp+Gg7WQRjmqOFwZlqAbtqx5sSSTXjCvvES2JSgNBl0GmnyhwOEqdTrChiBXaYQXo2mtQA5pTwEc6FziXEr1/EGMbHFE0/EEySXqoJ4iPRpxgiuxpgFXAlLzmEL5KesT4RGuAQkhelnEa9EhAHibnyEYyw812vWYxz8tVzlMTkUso6zGrGsX8Nj5uUHIbwvripymmVSrWHVJ7SNYIrjZypdcqj7Hb3ax6LMvl2UK3icdiARlQUrxBPhSBrY+ezEZjWtwAtvDhFmfthygVM2YEnMVFwQAFpSgoanxiCTjsSKppmBtklg0JqbhQaVEQlSgolxDEkEsT21OkS7VmTHJzOXNKVZq0AvlB8eFoHY+c4YZiw7OfvicknUWHDvirV0oJDgFTQEAg5TWh7DS9DBhNoASwBWWprxPWv1hUj1a8B2VJgQ2HNyKUA0iUYeYaKQwA0DA8TfKDzpwiWEVWnfZO8iylFGl6160u3hlIIt3w14zezDKAf2hQWTOv0M0rrQKeqCCTx0sY5b+zcMp7r1pEbYf7P6/XvirCrKnXZ2+0qWHDzCQ7Mx6rXJvmpppRdeVNDFxPSJhpU2pzsVroEpXLY1zdoMc7Em9l93yizL2ROfSWb9lPjT3QDntGpKNkEjzTWlNeC9ImHSdMYS2GfQkqABcmtK3JAiCb6UVP9E+Lf8A8wFl7qTTr0a95JPui3J3QHtTB4L82hJxMY5rczhOKfsyvmq53mzuztKOR3FWoxC6W9XWnDtj026e0MShC4OZlqKZlMsgi5p0jDNY00pe14KSd3JYllKtRiCSKAkjQVA4G9IkGzMtgZrD/rzfhmgTjWbLWzgWJO9DxSDj9l4lJi4aZWWaVKMaBK3NaGnLzEG8Fs3DSEBzCa7VAFczFvVIRFtWvE8I6Fufu6MPLxE+YBO6VWDBqlZEsXf6U1MxyCpyrxoK105n+0IkxpmHqqeqA4DFgLX8AOINR20jWxwItcaRha4tPJEl2eejZWUSZZuF9YobVzGtBWmnCKMraMmUgRr3PXykqb3oeI4ViTA4tcQjmczFwVEqWo6pbNSlCDelwDTQx0NpEydgJbTpOHnygKsyJLWYksaZnHVW9R1VzWNRFueGhSKEvXP8JjsIntg155jTsFRpHja4w7LmRhU6Ur50oIn3mlbOGKliQ1VCgOZSEy1a/Wq7AuRoeHbYiK++O77yklzFeXNSnrowuKcvlWGNLXNtLc0tcBaFbtYczMXh0N806UPOYo+Bh+9M+KrPwq8Ppph8Z9AfJIU/RvKDbTwg5TQ34QW/2w+bxbqNj9rYeU4YSRJlhmFKgUeY5FeNx5wpxACNrXPOg2SqdldHJkuXQ9IGOUG60IHWrap1tEecAesPxRPL3DcyMVNJdUkZejGYHMWmUAbgOreo7I1K9GkxsC+L6TLlfKE5rXKz5uHWOnfCQ4HW1qdh3NNZTvXirOxnUz5dXSiurGrClAwJ1tDlgNl4eWv0mMwqCpJPTIzGvYpjncn0ezGw5n9IoUTRKpU1JIrWtNByhgb0NzpLS2achrLaaVINBkoSh1qaEe+BflfoStEHbQG2CidNaTRN29suT/V6fmcwVR5XMK+6OzZmK21NMljJGR5gb/lsFClaa1D1BrFbbfo9KTcjMiFSSejWoNcpp1jwPxhtwWMTCzRMwoVWMppRUrZF6XpFVRXhUjyhIfEy1uOHxs5Y4jvsm/8AidcFuPIU5pmac/EuTTyr8awSmbRw8gBc8qWPq1Ue4RzfHbQxU4FnaaUGpFQgv9mi9nlFFAISJw3RjVuHCpJtZpb7glXGbL6uWhAGh4jtiGROYES31Aseff2x17bu5KvUyjflofDsjm23d3pks1CdZeF7/wCY6TXB2y8cQRuhs+5P6/VYp4oUAmVoUqe/msHsRgFBRw8tlKqSFa+gqCGuDWo04QtbYxSvMIliiA2qa17zBKBAsXi+lcvoa2HID9e6LuDm1FD6w1H5xZ2PuzNxkzJIlNMb7OgHNmPVUd5hzwPoUxdjMAGnVV0t94G3gIBz6WiKEyGrA+ZpLmw8B0+IkyqfzHRfAsK+4R1z0hbL6TE4CYlCEmmW19ArrbzBEeN1dwXws+W7pLUKSahqtZTSppzpDRtfY6zETIaZJ/SnNXiSzAV0qTaE5y4EgUt4hjie1rn5huSNlK+y1OPE6g/kGX5za/lEGx1Cy0AlZw86cGNB1QZkxsxtpW3jF8TLgVFTOYeALPTvtFfAyXVJAlOrS8zmYfrKWYjLTjU+6DJSQNKP3oUv4nBy1w6rLVQpxhAoB6uc2FOEWN4sOolYshRUTJYFh9VIJ4XZ8mbLAQ1WXPZrGgDBjbS4FYnlSpU9ZtFzKZpzBtGZABUa2FBCsl+S2icMcDRoGz5j+EpbiYINOZmAKooF9Ks1Br2Axc2DsZXOOllRqUW2l5lKcuEF8NOw6oSUElTOEsUtmaW9vVGmYHWPWI2uZZnEgKEnSkrzVqFifB/dC2RNaACnTYuSV7y0VdAeBH7qph9l0dXEpWaXhUyqRRWck1Faa2p4wI2xutNnT2mSZQRGoaMVFwKGyknXshjxs2a86akqYFaWJTBSBQ5q5qmhNKDhThC3vfPxJmzzK6XoUUkkZglkqxrUDUGJK1pFEFTCSyiTMHAGufLb66/qufbU2tNXCzcsycoyAZJhJllTNAGU3B9YkAceEJm78+T0hGIaYJQFQqKCz/8ALzGyW1YjnasHcTtUzTPky+swlywqZc2cK2Z1rXWhFuPhC1PzCxUSgSG9Rxp7QzXOpsI2gZQKXn5HZ3ElT7WxiTp+fqyVAVVRTlyotlQMRdgNWNybww7H2CmPBRMSua5ZTMGei2qQ9FcXBrmtXhAzd3CSHRpc1gHMxGGawdVrVQGuCam4MEMBuDMntMOFaWFqwOWcEbKToUmUOXxIir12V0a0K9T/AEb4rCzlmUdlRq5jLLKRTSslmFCLaiBm1N3GZ2KPJpqVVZigE/ZIOXlB3B7l7Uw5JlTAp/68kA6cCSDF3EYrauWhkzZrVAyvKkzZdloWWYG4n4wdgbhBlJ2I8UP9GeyiMYJpYdSXONKNUHoio1Wmr8/OOwbIyibjJtsyDIv3Uq1Pd7o5/ue09ZxGIwq4cvkRWWoDVmoWGXORZUPnD9ht6s0ue6SkUywKEXzMWyrWlOAhExbot+CbIQ8gdBv1P7qhiNmN+6cstGaZNZWYAEtZ7VHAUWK+H2TiZmDOH6Npf0ctQrlQGcz2dnsTQZVpeCk7aONm4RTKVhMZ39RACFC29atKsdYHz9hYufhZSdJ1yWmTXdza1EljLqoWptbTnCWAcgdl0pHOB9tzR7ZPMkftWmi94Td3LhJWHmOob9oSY1DUN12AQVpchD5GGLEz8NiGOZw5l1FF4Z2VR3mtB52gbJ2N0YkZmFJZlFRz6OQ+atftsxtBHY+ycNKAyEuZnR3LE5tZiEUoBUqW5WhxaRWmixCYOt5cb5V3nX6Jf21jsJ00ymHabNLdYlmAJHEAE9mggViN5ZmHmLWTJkhgSoMo1N7MS9+YqIZJu+2Hlk9FIJapJNFW9dbVJhL3nxrYycJpAXKoUL2Ak686sfKML3NGx17l3sLC99B0Zy18Tv0CLfxdMnBlmsGl5T1VAArTq3ArY04wGqeEUMPWSGYglbCi8PtHmAeEGcLhidOUI1eQuoxscANDLt8l1qkVcbs2XOFJig9vHzi2JZ5xvo+cdiqXzvdcn339GLXmYSpJ1vX/AD4xz2Tu3ML5ZilKet8geZ90fTglxTx+w5U4ddRXmNfOI4ktoJkIY2QOeLHRcc2QWlUlSm6JSeDsorzJrc9pgoZWKP8Aqt/a5PwYwzY/cVkOaQ3OxArTxFIWsbg5qNV5KEgkk5SM3KoUgeQvHOdC4aklewixsUhAjDR4f0qs3FT5bVaZNBYWqzXHYa3HZEErHTFFFmOBUGgZqVFKGldRQX7BEM/aks1UrkYaDOaC9T1W4Hs5RGmIHCM7y4HQrrRNY5urR9EQXas4X6V6hiwNWsxBBPeaxIm2ZwXKJrhdKB2A8gecCP2xRraPTY5edYDO7qnHDRn4R5BEMNtKZKBEt2QNqFYisWtm7SyChnTpY1pLvr98fCAZxq9sa/bliB5Cp+Ga8EEb77Jvl4zBU+kfFPQ1ocoFTcmza14xP/E+EFaYaZMrQnpHrUjQnMzVMJP7ev6EeTj17YZ27htXksp4Yx3vFx8f4pPbekQiuSQi95r8KQH3g3wxGJw82SMiiahlmg0Vhla9fqk8IXf25YqYzLMI67LSulL151ihiJL3VHhOGDdGffivGG3Pw6NmHS5ufSUp3ZQPjBWfhg6osx3dZYOQO6vlrrTpAaRTTEhVAU6cwDXyvGfvFvs+UP8AXH9ywH0fgP8At5qyuy5A/pyz3rLi3IARQqVVRoAJZoOQzA0X7OkDf29vsx4baD8AnlE9bd0CD8uwnQF334KTHbBlTSGIOYe0FRWNuLLSviIoPuXI5PXnX40MTnas36sv3x6XbD8UTwMX647oFX5ciHxO+n8K3u5Ik4KdLY1yKxdmJzE0BAHJRenjXu6G2+clJOaTJVTnpkOUVFK5yF4VMcuxO1CVNUFKGtDwpeKUzaJYk5STpbS3C0B6y9x1pO/B4IwKB79d/musY3fKY3QBHROkAMwgVyEvSlTpRYqb07ZktNwySp6hM/0rI1ggygBivCgOsctOPb6j+/5RG20T9RvMwxsz6OqS7h0QLSBVX01tdVwm9yTZkkzZiACfPtQAJLMpllluF66mCezt4sOzh86ogmPlGgCJKWWluANyOyOJttcj2SPH/ESSttP7NfBj5QRmcgHDYhepGlck/bzbRRsRNdSClQFpxAUAUgfJNhXXXzhcweImO4zIaamp4eMMuGXMeAAuSdAO0xjc0udouzE5sUWujQKVjCYcuaAVrb/EdH2Lu4JSAn1iL9nZCHs3bv7O9ZSq2t3HHmL2g6npIf2pSeBIjqRYMhvtLyHEeKiZ+Ruw+qfI2IyMMPXJW4yPBjYiKLcRz8MrijKD3iJIjxGJVBViAO39Xit1d1qljbfo8w+IBGnYRUDu0YeBhWxHo0myVyykDqPqtc96vS/iYv7Y9JU6RPdVlS5ksewzNLmD7zAg8DpAfaXpTmOgBSdJb7CEgf8A5A7V8AIEwB24WqPiE0WrTaFY3d0oeujyz9pHA86Uii+xDqDWC2B9Ik1nBaZMmIpGdGU9ZdCKECtobN5cKZkn6JC5m0OZJYZguWuYAigtS8IfgwNl1YePSV7QXNzsZ+f6848NgCnrMPH/AOwW/cTqKCTMLc3lt8o3hN3HzVmSZjgaAAAHjU1GvnChhSVq/HQbHcg201RplJTAAgUGt6C1u2KEyWymjW/WsO22N3xPUBMKZRA1GTzpaAU7daZKUsxagpoFJuaCgDHjBHB3zQR8fpuoNoYMG1K1HkY2ME3Me+C0jdV3JHWXtOUDwoCYtLuPXWYfCv5LFep96Z+YR/qfogE3CMouaeBiAFuR98Nabjyhq7H8X/tHo7rYZdXp3kfmxgDhO8JrfSFnNp+iU+kP6rEkqQ7aac7wyNgcEms1PF5fyiF8VgV/qA/eJ+Aixg+pVO9IR8MZ80E/d8z9ZvlHk4CYNSP+75QbbeDBL2/dc/GI/wCLsN7Mon7i/mYMYNqSfSCbkz6oN+73IN1v2n5RpNhzAOqR7z8BBd98F9mUfNB8BELb3OfYA+8fyhgwTe9Z38exJ2AVBdh4g6A/935iKr7uYrMaSWPbmUD3mDKbyveqqbGmtjwNa1trSIX2xMb2yO4D5WhrcIwLJJxvEv3I8lRXc7FNSstR/dMH+0GC2zNypjUDdCDUUsx+IEVExr3Bmua/aIPupDh6OcEGmsXPSZwyLnNchy1BytcklToRavOC7Fo5LM/HTu+NDxuyUOVp6LQ+ygp5lrxNOwMtV62IZ6aIolip7gD5nSM3ukFJ6m3XRSaKAMy9R6KCcvWStKmmYDhAZWhzYWjVY5MTK8U5xIVtQOUexWIJEoswC5ixNAAKk9w1MPWw/R2zLmxDFK6KtKjtYmo8BDy8AarLlPJdAEbjIyMi0rRjVI9UjKRSul4c0Bjj+19uzZ8wszHjQAmijgB4a847Cwjn28u4Thi+HGZTcy63Xnlr6whkZAOqW9pKRcTNBscvjSBk3J9fL3E/OL+0dgzg5rKcHj1T+cUP3Y3KDLjyTWwsqyVVmOP9Z/f8oe9zt9ZC4YSJ04yml2R2BoVNwK0pY1F+FITG2WeyIDsc8x5QJBKYGxjmupTMc8wfQYnDTbWGYAn8JMLW2d48Xh3CzJaKSKg1zAjmDW94V02UB7VfARL+x8yTTmYoNQWwFdP3OWbjMK00zApuuVU0KjiS168o51tTeDFJOdOkpkYiyjzjonolmAS58scGDeYp+UJu++BVMbN6uprEAQAgFLszb+JOs5vCnyivM2lObWbMP3jFp05D3RG0isSgmh4QrFznPtse9j84oFamCmLw5HdziuuDJvwhbnUtjW2LUknDWidZcalSyorYjs+EEcFhjNsisx5BST4UF4JsjTzWd8TxryQ5sNWMlYYLDNJ3QxbaYeb35GHxAi9J9HONY/yKf3Mg/wB0HYSLKUAkeskPaeifFH1jKTvc/ksb/wCHMtD9NjsOgHAGp8iRF5ggpIipHsLDwd2NnLri5kzslyjU38fOAG0tnqkxsgcS69TOKNl4VHyiXaiGJL/Vx8YY9ztvmRNUH1GIBFBqCCpqeFbHsMCAhF/jBxN75woM0qUtgSkqUGpap01pwiFSr2CavSDsCZMaUZSFxVqBFuK0LE04EgGvaYH7J9Gs9yDOIlLy9Z/IWHifCGzBhMRgVHSGYq26RCVZlB9a11JHCCmyMPKlpllMWX7Ts3vYmkBnIFKZF42Nu1Iwo+jXrcXN2PeeXYLQUjXCMgDqiGi9RuNRkRRbjIyMiK1oxqkbJjxMSopp3QJ6qKHECWR18tO2AmJ3IwkypCla/Ua3kaiCc3ZAY1JOlLFh8Dr2xakYYL2n8ozRyzlwttDn3fyicG1uk3E+jBD6k5h/coPvUiB830WzfZmyz3hh+RjpMZG3O5BlC5Y3owxP1pX4j/6xr/hhiecr8R/9Y6nWMrFZypQSlubutNwbv0jIRMAFFrqKmtxyMBN+d2nmzJ09CCJSqWX2iL1I4WEOcmRiBOzTJiNLJOVFWlORJNza2vGA+8WyxNmzKzJktRKLEJowGqt+uJggUPMJC3P2BJxbuk2a0sgArTLRhWhu3EVENf8ABOzZfrzyewzkHuUAwr7sYCVNxKpOKhCrFutTQc+FzDuMFsqV7Msn77/OAe8NO6cyJ7/daShz7O2Koo2V/vTW+FoUtoy8JJfNIlM6C4PR6dhqY6F+/sFL9SUD3S1HvN402+EtwU6PKpBHWIy9gOXgYyyPjduV08LFioXZgzTnYXOn207jq4Z6f2qo+Ee5GKxhIMuUEI0Oc1H4TBnFTOscq5OwAW7jS47Y8LMY8WPnGMEDYL0bWks5UieytqbQmkLNxEuT9roxfxOhgvN3emH+dtGbTkpVR8YVWQ8RSPDm12UdhIrGpsslaNXGnwGHzWZA3u+ymGZsfZ6/zJ0yceTTHb/xpGkx2z5fqYUHvUf7iYBSpDvZEd/7UYjzizL2Bij/AEgo5uyj3A1grmdsKSMnD4/eeXIwd8cv8qRLQfr6oEKG+22Jk4LMNBl6tl4HS5PfB5N15o9edKl9gBJ8zSNvu7INQ8ybONNFoPcuYwbY5bsuS34vBNaQyMn5rlU7Fk6sfExY2TiZbt0bEMH0pqG4EdvZBeZsuVLcgYQkgn+YW/3fKLkszACESVKryABHcaWjb2V7lcz14t91oXQtwMD+z4IKzZi5ZqiuUA6AV+MRiTLlMW6cSzfRgPdxijuju6uIk/SzpjMpIZcxprrVia17oacPunhpf9IE9pJ92nuhbso5IGSyalp33S+cTPchjjgEr1QiAEivGwPujy+whMJZji5te1wPDSHWTIVB1VC9wA+AiXNA5kOXqszRusZGRatbEbjIyKRLy5jwWjIyIotqIwvQgc4yMigovGJxQQVNfCAeK30lp7Dn8I/MxqMhUjiNlvwcDJT7SHzd/wA+zKHi3yEVJu+s86BF8K/GMjIxdq/qvRs4fh2i8qIbtYqbPnB5j1CA0FANSAdB2CK/pBwTTEYI2VspGtARqQaXvSNxkb4PaZqvO42o8V7ArZK8jcf9mCuZgdpgHs0C1CtY6n1ohmOBrWMjIQ9gL9U2PHTMi9k9eQ6qM4leR84M7O2HMm3AlgdrN8MsZGQ+OFnRYZuJYoms5Rn+DnNM01QANFUnwBJj2u7csetMmt4qvwFffGoyG5Q0aBJL3OFknzUZTDKcvRFj9ok/Fvygxg9nsaZJcmWKcBf3KPjGRkUClEa0rv7rc+tNP3VH+4mNrsNPaLv3uR7koIyMiWioKaXsqUuktPIH4xZVALCw5CMjIiKlzfelV/aXoKXv30uYErbhG4yNbNllcNUX3b2mZU9LWmEKfHjHSBGRkJl3To9llI1kEZGQlM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7526" name="Picture 6" descr="http://www.yenibursa.com/img/haber/large/faann_hava-ambulansi-helikopter-bur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12776"/>
            <a:ext cx="3048000" cy="2381250"/>
          </a:xfrm>
          <a:prstGeom prst="rect">
            <a:avLst/>
          </a:prstGeom>
          <a:noFill/>
        </p:spPr>
      </p:pic>
      <p:pic>
        <p:nvPicPr>
          <p:cNvPr id="107528" name="Picture 8" descr="Hava ambulans,hava ambulansı,havaambulans,ambulans jet,doktorlu hava ambulansı,havadan hasta nakli,ambulans uçak,acil hava ambul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3762375" cy="2524126"/>
          </a:xfrm>
          <a:prstGeom prst="rect">
            <a:avLst/>
          </a:prstGeom>
          <a:noFill/>
        </p:spPr>
      </p:pic>
      <p:pic>
        <p:nvPicPr>
          <p:cNvPr id="107530" name="Picture 10" descr="http://www.ilgazetesi.com.tr/wp-content/uploads/2011/01/kony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861048"/>
            <a:ext cx="4248472" cy="283282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8546" name="Picture 2" descr="http://t0.gstatic.com/images?q=tbn:ANd9GcQevLYThn5FHcIXOIJI9odNPqu3wP30hvd8A5nf3HrTh2Cxpm6vRtWnP2iQ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04864"/>
            <a:ext cx="3600459" cy="3643859"/>
          </a:xfrm>
          <a:prstGeom prst="rect">
            <a:avLst/>
          </a:prstGeom>
          <a:noFill/>
        </p:spPr>
      </p:pic>
      <p:pic>
        <p:nvPicPr>
          <p:cNvPr id="108548" name="Picture 4" descr="http://www.haberexen.com/d/news/40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4505325" cy="30003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Comic Sans MS" pitchFamily="66" charset="0"/>
              </a:rPr>
              <a:t>Tarihi gelişim</a:t>
            </a:r>
            <a:endParaRPr lang="tr-TR" sz="3200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714356"/>
            <a:ext cx="4043362" cy="5715040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dirty="0" smtClean="0">
              <a:solidFill>
                <a:schemeClr val="bg1"/>
              </a:solidFill>
            </a:endParaRPr>
          </a:p>
          <a:p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</a:rPr>
              <a:t>Tarihte  kullanılan ilk ambulans 15.yy da İspanya’da </a:t>
            </a:r>
            <a:r>
              <a:rPr lang="tr-TR" sz="2400" dirty="0" err="1" smtClean="0">
                <a:solidFill>
                  <a:schemeClr val="tx1"/>
                </a:solidFill>
                <a:latin typeface="Comic Sans MS" pitchFamily="66" charset="0"/>
              </a:rPr>
              <a:t>İsabel</a:t>
            </a:r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</a:rPr>
              <a:t> adlı kraliçe döneminde Malaga kuşatmalarında kullanılmış.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chemeClr val="bg1"/>
                </a:solidFill>
              </a:rPr>
              <a:t>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murat\Desktop\sunum\Ambulance-C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24744"/>
            <a:ext cx="4643470" cy="54967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murat\Desktop\3835912015_142ec0a5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Dikdörtgen"/>
          <p:cNvSpPr/>
          <p:nvPr/>
        </p:nvSpPr>
        <p:spPr>
          <a:xfrm>
            <a:off x="0" y="4429132"/>
            <a:ext cx="914400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sz="2000" dirty="0" smtClean="0">
                <a:latin typeface="Comic Sans MS" pitchFamily="66" charset="0"/>
              </a:rPr>
              <a:t>O devirde ambulans kullanımında ki  esas amaç; şuandakinden farklı, hayat kurtarmaktan daha çok savaş sırasında, yaralıların savaş alanından güvenli bölgeye taşınmasını sağlamak içindi.</a:t>
            </a:r>
            <a:endParaRPr lang="tr-TR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 descr="C:\Users\murat\Desktop\2431097460_144b0f18fc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214282" y="4857760"/>
            <a:ext cx="8501122" cy="1578159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</a:rPr>
              <a:t>Aynı yy.lardan günümüze değin sistemin değişik örneklerine rastlamak mümkün. Örneğin; Avrupa da veba salgını sırasında kullanılan araçlar ve yöntem ,sistemin ilk örneklerindendir.</a:t>
            </a:r>
            <a:endParaRPr lang="tr-TR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099" name="Picture 3" descr="C:\Users\murat\Desktop\sunum\old_a25_1.jpeg">
            <a:hlinkClick r:id="" action="ppaction://hlinkshowjump?jump=last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429124" cy="442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pic>
        <p:nvPicPr>
          <p:cNvPr id="4100" name="Picture 4" descr="C:\Users\murat\Desktop\sunum\old_ambul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4876" cy="442913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6350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357166"/>
            <a:ext cx="4429156" cy="5572164"/>
          </a:xfrm>
        </p:spPr>
        <p:txBody>
          <a:bodyPr>
            <a:normAutofit fontScale="70000" lnSpcReduction="20000"/>
          </a:bodyPr>
          <a:lstStyle/>
          <a:p>
            <a:r>
              <a:rPr lang="tr-TR" sz="3100" dirty="0" smtClean="0">
                <a:solidFill>
                  <a:schemeClr val="tx1"/>
                </a:solidFill>
                <a:latin typeface="Comic Sans MS" pitchFamily="66" charset="0"/>
              </a:rPr>
              <a:t>    Genelde savaş alanlarında başlayan acil müdahale ihtiyacı günümüz sistemin temelini oluşturmuştur. Osmanlı İmparatorluğunun 1911–1912 yıllarında İtalyanlarla yaptığı Trablusgarp savaşında Develi sıhhiye ekipleri kullandığı bilinmektedir.</a:t>
            </a:r>
          </a:p>
          <a:p>
            <a:pPr>
              <a:buNone/>
            </a:pPr>
            <a:r>
              <a:rPr lang="tr-TR" dirty="0" smtClean="0">
                <a:solidFill>
                  <a:schemeClr val="bg1"/>
                </a:solidFill>
              </a:rPr>
              <a:t> </a:t>
            </a:r>
          </a:p>
          <a:p>
            <a:r>
              <a:rPr lang="tr-TR" sz="3400" dirty="0" smtClean="0">
                <a:solidFill>
                  <a:schemeClr val="tx1"/>
                </a:solidFill>
                <a:latin typeface="Comic Sans MS" pitchFamily="66" charset="0"/>
              </a:rPr>
              <a:t>A.B.D- Kore savaşında ki helikopterlerle yaralı taşınması günümüzde kullanılan hava ambulansların ilk örneğidir. </a:t>
            </a:r>
            <a:endParaRPr lang="tr-TR" sz="3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124" name="Picture 4" descr="C:\Users\murat\Desktop\Air-Ambul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500438"/>
            <a:ext cx="485775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murat\Desktop\alh-ambulanc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4857752" cy="35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5072074"/>
            <a:ext cx="9144000" cy="1357322"/>
          </a:xfrm>
          <a:noFill/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tr-T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tr-TR" sz="2000" dirty="0" smtClean="0">
                <a:solidFill>
                  <a:schemeClr val="bg1"/>
                </a:solidFill>
              </a:rPr>
              <a:t>  		</a:t>
            </a:r>
            <a:r>
              <a:rPr lang="tr-TR" sz="2000" dirty="0" smtClean="0">
                <a:solidFill>
                  <a:schemeClr val="tx1"/>
                </a:solidFill>
                <a:latin typeface="Comic Sans MS" pitchFamily="66" charset="0"/>
              </a:rPr>
              <a:t>Türkiye’de ise günümüz anlamıyla Acil Sağlık Sisteminin temeli 1986 yıllında, Hızır Acil ile başladı.1994 yılında ise 112 kuruldu.</a:t>
            </a:r>
            <a:endParaRPr lang="tr-T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murat\Desktop\ambulans-helikop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0"/>
            <a:ext cx="4714876" cy="46577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9124" cy="46434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murat\Desktop\sunum\imaj\inventions-from-africa-ambulan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2643</TotalTime>
  <Words>206</Words>
  <Application>Microsoft Office PowerPoint</Application>
  <PresentationFormat>Ekran Gösterisi (4:3)</PresentationFormat>
  <Paragraphs>45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9" baseType="lpstr">
      <vt:lpstr>Calibri</vt:lpstr>
      <vt:lpstr>Comic Sans MS</vt:lpstr>
      <vt:lpstr>Franklin Gothic Book</vt:lpstr>
      <vt:lpstr>Franklin Gothic Medium</vt:lpstr>
      <vt:lpstr>Wingdings 2</vt:lpstr>
      <vt:lpstr>Gezinti</vt:lpstr>
      <vt:lpstr>Acil sağlık hizmetleri</vt:lpstr>
      <vt:lpstr>PowerPoint Sunusu</vt:lpstr>
      <vt:lpstr>Tarihi gelişim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Ambulans çeşitleri</vt:lpstr>
      <vt:lpstr>PowerPoint Sunusu</vt:lpstr>
      <vt:lpstr>PowerPoint Sunusu</vt:lpstr>
      <vt:lpstr>Ambulansların sınıflandırılması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Ambulans Donanımları Standardizasyonu</dc:title>
  <dc:creator>murat</dc:creator>
  <cp:lastModifiedBy>HP</cp:lastModifiedBy>
  <cp:revision>256</cp:revision>
  <dcterms:created xsi:type="dcterms:W3CDTF">2009-11-08T17:35:01Z</dcterms:created>
  <dcterms:modified xsi:type="dcterms:W3CDTF">2020-05-09T20:11:37Z</dcterms:modified>
</cp:coreProperties>
</file>