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emf" ContentType="image/x-emf"/>
  <Default Extension="mp4" ContentType="video/mp4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654" r:id="rId16"/>
    <p:sldId id="657" r:id="rId17"/>
    <p:sldId id="449" r:id="rId18"/>
    <p:sldId id="481" r:id="rId19"/>
    <p:sldId id="435" r:id="rId20"/>
    <p:sldId id="441" r:id="rId21"/>
    <p:sldId id="648" r:id="rId22"/>
    <p:sldId id="649" r:id="rId23"/>
    <p:sldId id="659" r:id="rId24"/>
    <p:sldId id="306" r:id="rId25"/>
    <p:sldId id="309" r:id="rId26"/>
    <p:sldId id="307" r:id="rId27"/>
    <p:sldId id="308" r:id="rId28"/>
    <p:sldId id="310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25.xml" Id="rId26" /><Relationship Type="http://schemas.openxmlformats.org/officeDocument/2006/relationships/slide" Target="/ppt/slides/slide20.xml" Id="rId21" /><Relationship Type="http://schemas.openxmlformats.org/officeDocument/2006/relationships/slide" Target="/ppt/slides/slide15.xml" Id="rId16" /><Relationship Type="http://schemas.openxmlformats.org/officeDocument/2006/relationships/slide" Target="/ppt/slides/slide21.xml" Id="rId22" /><Relationship Type="http://schemas.openxmlformats.org/officeDocument/2006/relationships/slide" Target="/ppt/slides/slide26.xml" Id="rId27" /><Relationship Type="http://schemas.openxmlformats.org/officeDocument/2006/relationships/slide" Target="/ppt/slides/slide16.xml" Id="rId17" /><Relationship Type="http://schemas.openxmlformats.org/officeDocument/2006/relationships/slide" Target="/ppt/slides/slide24.xml" Id="rId25" /><Relationship Type="http://schemas.openxmlformats.org/officeDocument/2006/relationships/slide" Target="/ppt/slides/slide19.xml" Id="rId20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22.xml" Id="rId23" /><Relationship Type="http://schemas.openxmlformats.org/officeDocument/2006/relationships/slide" Target="/ppt/slides/slide27.xml" Id="rId28" /><Relationship Type="http://schemas.openxmlformats.org/officeDocument/2006/relationships/viewProps" Target="/ppt/viewProps.xml" Id="rId99" /><Relationship Type="http://schemas.openxmlformats.org/officeDocument/2006/relationships/tableStyles" Target="/ppt/tableStyles.xml" Id="rId101" /><Relationship Type="http://schemas.openxmlformats.org/officeDocument/2006/relationships/slide" Target="/ppt/slides/slide17.xml" Id="rId18" /><Relationship Type="http://schemas.openxmlformats.org/officeDocument/2006/relationships/notesMaster" Target="/ppt/notesMasters/notesMaster1.xml" Id="rId97" /><Relationship Type="http://schemas.openxmlformats.org/officeDocument/2006/relationships/slide" Target="/ppt/slides/slide28.xml" Id="rId29" /><Relationship Type="http://schemas.openxmlformats.org/officeDocument/2006/relationships/slide" Target="/ppt/slides/slide23.xml" Id="rId24" /><Relationship Type="http://schemas.openxmlformats.org/officeDocument/2006/relationships/slide" Target="/ppt/slides/slide18.xml" Id="rId19" /><Relationship Type="http://schemas.openxmlformats.org/officeDocument/2006/relationships/theme" Target="/ppt/theme/theme1.xml" Id="rId100" /><Relationship Type="http://schemas.openxmlformats.org/officeDocument/2006/relationships/presProps" Target="/ppt/presProps.xml" Id="rId9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EC482-62E6-4E48-8FDA-F4A028C3F6C3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461A0-6E37-4567-AEE3-2445F91A3B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597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6732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3077B3-6BEC-4150-87D9-222AAB91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9C1C52-F1BB-413C-85DA-0A304826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F5DAD9-3D66-46AF-A625-6AF09BC1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2A3D-664A-47D1-A676-B2078BE0623D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C81171-AC2F-446A-9A9A-19C39660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595A22-1BF6-4BA5-B897-37960C3F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F32D-F903-45D4-B409-44A6A5571B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070309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3" /><Relationship Type="http://schemas.openxmlformats.org/officeDocument/2006/relationships/slideLayout" Target="/ppt/slideLayouts/slideLayout12.xml" Id="rId12" /><Relationship Type="http://schemas.openxmlformats.org/officeDocument/2006/relationships/slideLayout" Target="/ppt/slideLayouts/slideLayout2.xml" Id="rId2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DD631A0-9678-4C5D-B3BA-D6AF44CC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9EE133-DD4F-4C22-B7FD-A8C2B564D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AD8018-4177-40AD-AFF7-BDC8E3E7C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22A3D-664A-47D1-A676-B2078BE0623D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75E6A1-5AE6-41AB-AAE3-1BCE05277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F11F6B-452D-4CEB-90B4-F03DDE419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F32D-F903-45D4-B409-44A6A5571B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00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2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12.emf" Id="rId2" /><Relationship Type="http://schemas.openxmlformats.org/officeDocument/2006/relationships/slideLayout" Target="/ppt/slideLayouts/slideLayout2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1.png" Id="rId2" /><Relationship Type="http://schemas.openxmlformats.org/officeDocument/2006/relationships/slideLayout" Target="/ppt/slideLayouts/slideLayout2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13.jpeg" Id="rId2" /><Relationship Type="http://schemas.openxmlformats.org/officeDocument/2006/relationships/slideLayout" Target="/ppt/slideLayouts/slideLayout2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15.png" Id="rId3" /><Relationship Type="http://schemas.openxmlformats.org/officeDocument/2006/relationships/image" Target="/ppt/media/image14.png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jpeg" Id="rId5" /><Relationship Type="http://schemas.openxmlformats.org/officeDocument/2006/relationships/image" Target="/ppt/media/image16.png" Id="rId4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/ppt/media/image19.png" Id="rId3" /><Relationship Type="http://schemas.openxmlformats.org/officeDocument/2006/relationships/image" Target="/ppt/media/image18.png" Id="rId2" /><Relationship Type="http://schemas.openxmlformats.org/officeDocument/2006/relationships/slideLayout" Target="/ppt/slideLayouts/slideLayout2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20.png" Id="rId2" /><Relationship Type="http://schemas.openxmlformats.org/officeDocument/2006/relationships/slideLayout" Target="/ppt/slideLayouts/slideLayout2.xml" Id="rId1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22.png" Id="rId3" /><Relationship Type="http://schemas.openxmlformats.org/officeDocument/2006/relationships/image" Target="/ppt/media/image21.jpeg" Id="rId2" /><Relationship Type="http://schemas.openxmlformats.org/officeDocument/2006/relationships/slideLayout" Target="/ppt/slideLayouts/slideLayout12.xml" Id="rId1" /><Relationship Type="http://schemas.openxmlformats.org/officeDocument/2006/relationships/image" Target="/ppt/media/image23.jpeg" Id="rId4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3" /><Relationship Type="http://schemas.openxmlformats.org/officeDocument/2006/relationships/image" Target="/ppt/media/image24.png" Id="rId4" /><Relationship Type="http://schemas.openxmlformats.org/officeDocument/2006/relationships/video" Target="/ppt/media/media1.mp4" Id="rId2" /><Relationship Type="http://schemas.microsoft.com/office/2007/relationships/media" Target="/ppt/media/media1.mp4" Id="rId1" /></Relationships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EA20AED-F74F-47B3-A524-9BF443222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326" y="16"/>
            <a:ext cx="9657371" cy="68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9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öpekler Mono-Östriktir.…">
            <a:extLst>
              <a:ext uri="{FF2B5EF4-FFF2-40B4-BE49-F238E27FC236}">
                <a16:creationId xmlns:a16="http://schemas.microsoft.com/office/drawing/2014/main" id="{532646CB-110A-429B-B69E-112E347A7C96}"/>
              </a:ext>
            </a:extLst>
          </p:cNvPr>
          <p:cNvSpPr txBox="1">
            <a:spLocks/>
          </p:cNvSpPr>
          <p:nvPr/>
        </p:nvSpPr>
        <p:spPr>
          <a:xfrm>
            <a:off x="176553" y="834189"/>
            <a:ext cx="11838894" cy="58874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1622">
              <a:spcBef>
                <a:spcPts val="3800"/>
              </a:spcBef>
              <a:buFont typeface="Arial" panose="020B0604020202020204" pitchFamily="34" charset="0"/>
              <a:buNone/>
              <a:defRPr sz="4186"/>
            </a:pPr>
            <a:r>
              <a:rPr lang="tr-TR" sz="3200" b="1" dirty="0" err="1"/>
              <a:t>Ovulations</a:t>
            </a:r>
            <a:r>
              <a:rPr lang="tr-TR" sz="3200" b="1" dirty="0"/>
              <a:t>;</a:t>
            </a:r>
          </a:p>
          <a:p>
            <a:pPr marL="577850" indent="-577850" defTabSz="531622">
              <a:spcBef>
                <a:spcPts val="3800"/>
              </a:spcBef>
              <a:buFont typeface="Arial" panose="020B0604020202020204" pitchFamily="34" charset="0"/>
              <a:buBlip>
                <a:blip r:embed="rId2"/>
              </a:buBlip>
              <a:defRPr sz="4186"/>
            </a:pPr>
            <a:r>
              <a:rPr lang="tr-TR" sz="3200" dirty="0"/>
              <a:t>24-72 </a:t>
            </a:r>
            <a:r>
              <a:rPr lang="tr-TR" sz="3200" dirty="0" err="1"/>
              <a:t>hours</a:t>
            </a:r>
            <a:r>
              <a:rPr lang="tr-TR" sz="3200" dirty="0"/>
              <a:t> </a:t>
            </a:r>
            <a:r>
              <a:rPr lang="tr-TR" sz="3200" dirty="0" err="1"/>
              <a:t>after</a:t>
            </a:r>
            <a:r>
              <a:rPr lang="tr-TR" sz="3200" dirty="0"/>
              <a:t> LH </a:t>
            </a:r>
            <a:r>
              <a:rPr lang="tr-TR" sz="3200" dirty="0" err="1"/>
              <a:t>peak</a:t>
            </a:r>
            <a:r>
              <a:rPr lang="tr-TR" sz="3200" dirty="0"/>
              <a:t>,</a:t>
            </a:r>
          </a:p>
          <a:p>
            <a:pPr marL="577850" indent="-577850" defTabSz="531622">
              <a:spcBef>
                <a:spcPts val="3800"/>
              </a:spcBef>
              <a:buFont typeface="Arial" panose="020B0604020202020204" pitchFamily="34" charset="0"/>
              <a:buBlip>
                <a:blip r:embed="rId2"/>
              </a:buBlip>
              <a:defRPr sz="4186"/>
            </a:pPr>
            <a:r>
              <a:rPr lang="tr-TR" sz="3200" dirty="0"/>
              <a:t>P4 </a:t>
            </a:r>
            <a:r>
              <a:rPr lang="tr-TR" sz="3200" dirty="0" err="1"/>
              <a:t>level</a:t>
            </a:r>
            <a:r>
              <a:rPr lang="tr-TR" sz="3200" dirty="0"/>
              <a:t> is </a:t>
            </a:r>
            <a:r>
              <a:rPr lang="tr-TR" sz="3200" dirty="0" err="1"/>
              <a:t>about</a:t>
            </a:r>
            <a:r>
              <a:rPr lang="tr-TR" sz="3200" dirty="0"/>
              <a:t> 4-10 </a:t>
            </a:r>
            <a:r>
              <a:rPr lang="tr-TR" sz="3200" dirty="0" err="1"/>
              <a:t>ng</a:t>
            </a:r>
            <a:r>
              <a:rPr lang="tr-TR" sz="3200" dirty="0"/>
              <a:t>/ml,</a:t>
            </a:r>
          </a:p>
          <a:p>
            <a:pPr marL="577850" indent="-577850" defTabSz="531622">
              <a:spcBef>
                <a:spcPts val="3800"/>
              </a:spcBef>
              <a:buFont typeface="Arial" panose="020B0604020202020204" pitchFamily="34" charset="0"/>
              <a:buBlip>
                <a:blip r:embed="rId2"/>
              </a:buBlip>
              <a:defRPr sz="4186"/>
            </a:pPr>
            <a:r>
              <a:rPr lang="tr-TR" sz="3200" dirty="0" err="1"/>
              <a:t>Cornification</a:t>
            </a:r>
            <a:r>
              <a:rPr lang="tr-TR" sz="3200" dirty="0"/>
              <a:t> rate is &gt;%80.</a:t>
            </a:r>
          </a:p>
          <a:p>
            <a:pPr marL="577850" indent="-577850" defTabSz="531622">
              <a:spcBef>
                <a:spcPts val="3800"/>
              </a:spcBef>
              <a:buFont typeface="Arial" panose="020B0604020202020204" pitchFamily="34" charset="0"/>
              <a:buBlip>
                <a:blip r:embed="rId2"/>
              </a:buBlip>
              <a:defRPr sz="4186"/>
            </a:pPr>
            <a:r>
              <a:rPr lang="tr-TR" sz="3200" dirty="0" err="1"/>
              <a:t>Oocytes</a:t>
            </a:r>
            <a:r>
              <a:rPr lang="tr-TR" sz="3200" dirty="0"/>
              <a:t> </a:t>
            </a:r>
            <a:r>
              <a:rPr lang="tr-TR" sz="3200" dirty="0" err="1"/>
              <a:t>continue</a:t>
            </a:r>
            <a:r>
              <a:rPr lang="tr-TR" sz="3200" dirty="0"/>
              <a:t>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ovulate</a:t>
            </a:r>
            <a:r>
              <a:rPr lang="tr-TR" sz="3200" dirty="0"/>
              <a:t> </a:t>
            </a:r>
            <a:r>
              <a:rPr lang="tr-TR" sz="3200" dirty="0" err="1"/>
              <a:t>for</a:t>
            </a:r>
            <a:r>
              <a:rPr lang="tr-TR" sz="3200" dirty="0"/>
              <a:t> 24-96 </a:t>
            </a:r>
            <a:r>
              <a:rPr lang="tr-TR" sz="3200" dirty="0" err="1"/>
              <a:t>hours</a:t>
            </a:r>
            <a:endParaRPr lang="tr-TR" sz="3200" dirty="0"/>
          </a:p>
          <a:p>
            <a:pPr marL="577850" indent="-577850" defTabSz="531622">
              <a:spcBef>
                <a:spcPts val="3800"/>
              </a:spcBef>
              <a:buFont typeface="Arial" panose="020B0604020202020204" pitchFamily="34" charset="0"/>
              <a:buBlip>
                <a:blip r:embed="rId2"/>
              </a:buBlip>
              <a:defRPr sz="4186"/>
            </a:pPr>
            <a:r>
              <a:rPr lang="tr-TR" sz="3200" dirty="0" err="1"/>
              <a:t>Ovulated</a:t>
            </a:r>
            <a:r>
              <a:rPr lang="tr-TR" sz="3200" dirty="0"/>
              <a:t> </a:t>
            </a:r>
            <a:r>
              <a:rPr lang="tr-TR" sz="3200" dirty="0" err="1"/>
              <a:t>oocyte</a:t>
            </a:r>
            <a:r>
              <a:rPr lang="tr-TR" sz="3200" dirty="0"/>
              <a:t> is </a:t>
            </a:r>
            <a:r>
              <a:rPr lang="tr-TR" sz="3200" dirty="0" err="1">
                <a:solidFill>
                  <a:srgbClr val="FF0000"/>
                </a:solidFill>
              </a:rPr>
              <a:t>primary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oocyte</a:t>
            </a:r>
            <a:r>
              <a:rPr lang="tr-TR" sz="3200" dirty="0"/>
              <a:t>.</a:t>
            </a:r>
          </a:p>
          <a:p>
            <a:pPr marL="577850" indent="-577850" defTabSz="531622">
              <a:spcBef>
                <a:spcPts val="3800"/>
              </a:spcBef>
              <a:buFont typeface="Arial" panose="020B0604020202020204" pitchFamily="34" charset="0"/>
              <a:buBlip>
                <a:blip r:embed="rId2"/>
              </a:buBlip>
              <a:defRPr sz="4186"/>
            </a:pPr>
            <a:r>
              <a:rPr lang="tr-TR" sz="3200" dirty="0" err="1"/>
              <a:t>Maturation</a:t>
            </a:r>
            <a:r>
              <a:rPr lang="tr-TR" sz="3200" dirty="0"/>
              <a:t> </a:t>
            </a:r>
            <a:r>
              <a:rPr lang="tr-TR" sz="3200" dirty="0" err="1"/>
              <a:t>concludes</a:t>
            </a:r>
            <a:r>
              <a:rPr lang="tr-TR" sz="3200" dirty="0"/>
              <a:t> 48-60 </a:t>
            </a:r>
            <a:r>
              <a:rPr lang="tr-TR" sz="3200" dirty="0" err="1"/>
              <a:t>hours</a:t>
            </a:r>
            <a:r>
              <a:rPr lang="tr-TR" sz="3200" dirty="0"/>
              <a:t> </a:t>
            </a:r>
            <a:r>
              <a:rPr lang="tr-TR" sz="3200" dirty="0" err="1"/>
              <a:t>after</a:t>
            </a:r>
            <a:r>
              <a:rPr lang="tr-TR" sz="3200" dirty="0"/>
              <a:t> </a:t>
            </a:r>
            <a:r>
              <a:rPr lang="tr-TR" sz="3200" dirty="0" err="1"/>
              <a:t>ovulations</a:t>
            </a:r>
            <a:r>
              <a:rPr lang="tr-T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54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Başlık">
            <a:extLst>
              <a:ext uri="{FF2B5EF4-FFF2-40B4-BE49-F238E27FC236}">
                <a16:creationId xmlns:a16="http://schemas.microsoft.com/office/drawing/2014/main" id="{E8A2FFA0-6D6E-4A6E-8859-519B00004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035" y="-127934"/>
            <a:ext cx="10515600" cy="1325563"/>
          </a:xfrm>
        </p:spPr>
        <p:txBody>
          <a:bodyPr/>
          <a:lstStyle/>
          <a:p>
            <a:pPr eaLnBrk="1" hangingPunct="1"/>
            <a:r>
              <a:rPr lang="tr-TR" altLang="tr-TR" b="1" dirty="0" err="1"/>
              <a:t>Insemination</a:t>
            </a:r>
            <a:r>
              <a:rPr lang="tr-TR" altLang="tr-TR" b="1" dirty="0"/>
              <a:t> time</a:t>
            </a:r>
            <a:endParaRPr lang="tr-TR" altLang="tr-TR" dirty="0"/>
          </a:p>
        </p:txBody>
      </p:sp>
      <p:graphicFrame>
        <p:nvGraphicFramePr>
          <p:cNvPr id="5" name="4 Tablo">
            <a:extLst>
              <a:ext uri="{FF2B5EF4-FFF2-40B4-BE49-F238E27FC236}">
                <a16:creationId xmlns:a16="http://schemas.microsoft.com/office/drawing/2014/main" id="{004D17F2-F89C-4289-AC17-EAE9AE84D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95788"/>
              </p:ext>
            </p:extLst>
          </p:nvPr>
        </p:nvGraphicFramePr>
        <p:xfrm>
          <a:off x="2044535" y="899457"/>
          <a:ext cx="8102930" cy="57925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5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797">
                <a:tc>
                  <a:txBody>
                    <a:bodyPr/>
                    <a:lstStyle/>
                    <a:p>
                      <a:r>
                        <a:rPr lang="tr-TR" sz="1800" dirty="0" err="1"/>
                        <a:t>Estrus</a:t>
                      </a:r>
                      <a:r>
                        <a:rPr lang="tr-TR" sz="1800" dirty="0"/>
                        <a:t> </a:t>
                      </a:r>
                      <a:r>
                        <a:rPr lang="tr-TR" sz="1800" dirty="0" err="1"/>
                        <a:t>duration</a:t>
                      </a:r>
                      <a:endParaRPr lang="tr-T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kern="1200" dirty="0"/>
                        <a:t>9 </a:t>
                      </a:r>
                      <a:r>
                        <a:rPr lang="tr-TR" sz="1800" b="0" kern="1200" dirty="0" err="1"/>
                        <a:t>days</a:t>
                      </a:r>
                      <a:r>
                        <a:rPr lang="tr-TR" sz="1800" b="0" kern="1200" dirty="0"/>
                        <a:t> </a:t>
                      </a:r>
                      <a:endParaRPr lang="tr-TR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492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Ovulation</a:t>
                      </a:r>
                      <a:r>
                        <a:rPr lang="tr-TR" sz="1800" b="1" dirty="0"/>
                        <a:t> time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err="1"/>
                        <a:t>Between</a:t>
                      </a:r>
                      <a:r>
                        <a:rPr lang="tr-TR" sz="1800" kern="1200" dirty="0"/>
                        <a:t> 48-120 </a:t>
                      </a:r>
                      <a:r>
                        <a:rPr lang="tr-TR" sz="1800" kern="1200" dirty="0" err="1"/>
                        <a:t>hours</a:t>
                      </a:r>
                      <a:r>
                        <a:rPr lang="tr-TR" sz="1800" kern="1200" dirty="0"/>
                        <a:t> </a:t>
                      </a:r>
                      <a:r>
                        <a:rPr lang="tr-TR" sz="1800" kern="1200" dirty="0" err="1"/>
                        <a:t>after</a:t>
                      </a:r>
                      <a:r>
                        <a:rPr lang="tr-TR" sz="1800" kern="1200" dirty="0"/>
                        <a:t> </a:t>
                      </a:r>
                      <a:r>
                        <a:rPr lang="tr-TR" sz="1800" kern="1200" dirty="0" err="1"/>
                        <a:t>onset</a:t>
                      </a:r>
                      <a:r>
                        <a:rPr lang="tr-TR" sz="1800" kern="1200" dirty="0"/>
                        <a:t> of </a:t>
                      </a:r>
                      <a:r>
                        <a:rPr lang="tr-TR" sz="1800" kern="1200" dirty="0" err="1"/>
                        <a:t>the</a:t>
                      </a:r>
                      <a:r>
                        <a:rPr lang="tr-TR" sz="1800" kern="1200" dirty="0"/>
                        <a:t> </a:t>
                      </a:r>
                      <a:r>
                        <a:rPr lang="tr-TR" sz="1800" kern="1200" dirty="0" err="1"/>
                        <a:t>estrus</a:t>
                      </a:r>
                      <a:r>
                        <a:rPr lang="tr-TR" sz="1800" kern="1200" dirty="0"/>
                        <a:t> 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797">
                <a:tc>
                  <a:txBody>
                    <a:bodyPr/>
                    <a:lstStyle/>
                    <a:p>
                      <a:r>
                        <a:rPr lang="tr-TR" sz="1800" b="1" dirty="0"/>
                        <a:t>Sperm </a:t>
                      </a:r>
                      <a:r>
                        <a:rPr lang="tr-TR" sz="1800" b="1" dirty="0" err="1"/>
                        <a:t>fertile</a:t>
                      </a:r>
                      <a:r>
                        <a:rPr lang="tr-TR" sz="1800" b="1" dirty="0"/>
                        <a:t> life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/>
                        <a:t>7-10 </a:t>
                      </a:r>
                      <a:r>
                        <a:rPr lang="tr-TR" sz="1800" kern="1200" dirty="0" err="1"/>
                        <a:t>days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797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Ovum</a:t>
                      </a:r>
                      <a:r>
                        <a:rPr lang="tr-TR" sz="1800" b="1" dirty="0"/>
                        <a:t> </a:t>
                      </a:r>
                      <a:r>
                        <a:rPr lang="tr-TR" sz="1800" b="1" dirty="0" err="1"/>
                        <a:t>fertile</a:t>
                      </a:r>
                      <a:r>
                        <a:rPr lang="tr-TR" sz="1800" b="1" dirty="0"/>
                        <a:t> life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/>
                        <a:t>6-7 </a:t>
                      </a:r>
                      <a:r>
                        <a:rPr lang="tr-TR" sz="1800" kern="1200" dirty="0" err="1"/>
                        <a:t>days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2086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Appropriate</a:t>
                      </a:r>
                      <a:r>
                        <a:rPr lang="tr-TR" sz="1800" b="1" dirty="0"/>
                        <a:t> </a:t>
                      </a:r>
                      <a:r>
                        <a:rPr lang="tr-TR" sz="1800" b="1" dirty="0" err="1"/>
                        <a:t>insemination</a:t>
                      </a:r>
                      <a:r>
                        <a:rPr lang="tr-TR" sz="1800" b="1" dirty="0"/>
                        <a:t> time</a:t>
                      </a:r>
                      <a:endParaRPr lang="tr-TR" sz="1800" b="1" baseline="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/>
                        <a:t>- </a:t>
                      </a:r>
                      <a:r>
                        <a:rPr lang="tr-TR" sz="1400" kern="1200" dirty="0" err="1"/>
                        <a:t>When</a:t>
                      </a:r>
                      <a:r>
                        <a:rPr lang="tr-TR" sz="1400" kern="1200" dirty="0"/>
                        <a:t> </a:t>
                      </a:r>
                      <a:r>
                        <a:rPr lang="tr-TR" sz="1400" kern="1200" dirty="0" err="1"/>
                        <a:t>cornification</a:t>
                      </a:r>
                      <a:r>
                        <a:rPr lang="tr-TR" sz="1400" kern="1200" dirty="0"/>
                        <a:t> </a:t>
                      </a:r>
                      <a:r>
                        <a:rPr lang="tr-TR" sz="1400" kern="1200" dirty="0" err="1"/>
                        <a:t>higher</a:t>
                      </a:r>
                      <a:r>
                        <a:rPr lang="tr-TR" sz="1400" kern="1200" dirty="0"/>
                        <a:t> </a:t>
                      </a:r>
                      <a:r>
                        <a:rPr lang="tr-TR" sz="1400" kern="1200" dirty="0" err="1"/>
                        <a:t>than</a:t>
                      </a:r>
                      <a:r>
                        <a:rPr lang="tr-TR" sz="1400" kern="1200" dirty="0"/>
                        <a:t> 50%, </a:t>
                      </a:r>
                      <a:r>
                        <a:rPr lang="tr-TR" sz="1400" kern="1200" dirty="0" err="1"/>
                        <a:t>inseminations</a:t>
                      </a:r>
                      <a:r>
                        <a:rPr lang="tr-TR" sz="1400" kern="1200" dirty="0"/>
                        <a:t> can be done </a:t>
                      </a:r>
                      <a:r>
                        <a:rPr lang="tr-TR" sz="1400" kern="1200" dirty="0" err="1"/>
                        <a:t>every</a:t>
                      </a:r>
                      <a:r>
                        <a:rPr lang="tr-TR" sz="1400" kern="1200" dirty="0"/>
                        <a:t> </a:t>
                      </a:r>
                      <a:r>
                        <a:rPr lang="tr-TR" sz="1400" kern="1200" dirty="0" err="1"/>
                        <a:t>other</a:t>
                      </a:r>
                      <a:r>
                        <a:rPr lang="tr-TR" sz="1400" kern="1200" dirty="0"/>
                        <a:t> </a:t>
                      </a:r>
                      <a:r>
                        <a:rPr lang="tr-TR" sz="1400" kern="1200" dirty="0" err="1"/>
                        <a:t>day</a:t>
                      </a:r>
                      <a:endParaRPr lang="tr-TR" sz="1400" kern="1200" dirty="0"/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r-TR" sz="1400" kern="1200" dirty="0"/>
                        <a:t>- </a:t>
                      </a:r>
                      <a:r>
                        <a:rPr lang="tr-TR" sz="1400" kern="1200" dirty="0" err="1"/>
                        <a:t>Double</a:t>
                      </a:r>
                      <a:r>
                        <a:rPr lang="tr-TR" sz="1400" kern="1200" dirty="0"/>
                        <a:t> </a:t>
                      </a:r>
                      <a:r>
                        <a:rPr lang="tr-TR" sz="1400" kern="1200" dirty="0" err="1"/>
                        <a:t>insemination</a:t>
                      </a:r>
                      <a:r>
                        <a:rPr lang="tr-TR" sz="1400" kern="1200" dirty="0"/>
                        <a:t> on 48th </a:t>
                      </a:r>
                      <a:r>
                        <a:rPr lang="tr-TR" sz="1400" kern="1200" dirty="0" err="1"/>
                        <a:t>and</a:t>
                      </a:r>
                      <a:r>
                        <a:rPr lang="tr-TR" sz="1400" kern="1200" dirty="0"/>
                        <a:t> 96th </a:t>
                      </a:r>
                      <a:r>
                        <a:rPr lang="tr-TR" sz="1400" kern="1200" dirty="0" err="1"/>
                        <a:t>hours</a:t>
                      </a:r>
                      <a:r>
                        <a:rPr lang="tr-TR" sz="1400" kern="1200" dirty="0"/>
                        <a:t> </a:t>
                      </a:r>
                      <a:r>
                        <a:rPr lang="tr-TR" sz="1400" kern="1200" dirty="0" err="1"/>
                        <a:t>after</a:t>
                      </a:r>
                      <a:r>
                        <a:rPr lang="tr-TR" sz="1400" kern="1200" dirty="0"/>
                        <a:t> </a:t>
                      </a:r>
                      <a:r>
                        <a:rPr lang="tr-TR" sz="1400" kern="1200" dirty="0" err="1"/>
                        <a:t>onset</a:t>
                      </a:r>
                      <a:r>
                        <a:rPr lang="tr-TR" sz="1400" kern="1200" dirty="0"/>
                        <a:t> of </a:t>
                      </a:r>
                      <a:r>
                        <a:rPr lang="tr-TR" sz="1400" kern="1200" dirty="0" err="1"/>
                        <a:t>the</a:t>
                      </a:r>
                      <a:r>
                        <a:rPr lang="tr-TR" sz="1400" kern="1200" dirty="0"/>
                        <a:t> </a:t>
                      </a:r>
                      <a:r>
                        <a:rPr lang="tr-TR" sz="1400" kern="1200" dirty="0" err="1"/>
                        <a:t>estrus</a:t>
                      </a:r>
                      <a:endParaRPr lang="tr-TR" sz="1400" kern="1200" dirty="0"/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r-TR" sz="1400" kern="1200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tr-TR" sz="1400" kern="1200" dirty="0" err="1">
                          <a:latin typeface="Calibri"/>
                          <a:ea typeface="Calibri"/>
                          <a:cs typeface="Times New Roman"/>
                        </a:rPr>
                        <a:t>When</a:t>
                      </a:r>
                      <a:r>
                        <a:rPr lang="tr-TR" sz="1400" kern="1200" dirty="0">
                          <a:latin typeface="Calibri"/>
                          <a:ea typeface="Calibri"/>
                          <a:cs typeface="Times New Roman"/>
                        </a:rPr>
                        <a:t> P4 </a:t>
                      </a:r>
                      <a:r>
                        <a:rPr lang="tr-TR" sz="1400" kern="1200" dirty="0" err="1">
                          <a:latin typeface="Calibri"/>
                          <a:ea typeface="Calibri"/>
                          <a:cs typeface="Times New Roman"/>
                        </a:rPr>
                        <a:t>level</a:t>
                      </a:r>
                      <a:r>
                        <a:rPr lang="tr-TR" sz="1400" kern="1200" dirty="0">
                          <a:latin typeface="Calibri"/>
                          <a:ea typeface="Calibri"/>
                          <a:cs typeface="Times New Roman"/>
                        </a:rPr>
                        <a:t> is </a:t>
                      </a:r>
                      <a:r>
                        <a:rPr lang="tr-TR" sz="1400" kern="1200" dirty="0" err="1">
                          <a:latin typeface="Calibri"/>
                          <a:ea typeface="Calibri"/>
                          <a:cs typeface="Times New Roman"/>
                        </a:rPr>
                        <a:t>between</a:t>
                      </a:r>
                      <a:r>
                        <a:rPr lang="tr-TR" sz="1400" kern="1200" dirty="0">
                          <a:latin typeface="Calibri"/>
                          <a:ea typeface="Calibri"/>
                          <a:cs typeface="Times New Roman"/>
                        </a:rPr>
                        <a:t> 4-10 </a:t>
                      </a:r>
                      <a:r>
                        <a:rPr lang="tr-TR" sz="1400" kern="1200" dirty="0" err="1">
                          <a:latin typeface="Calibri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tr-TR" sz="1400" kern="1200" dirty="0">
                          <a:latin typeface="Calibri"/>
                          <a:ea typeface="Calibri"/>
                          <a:cs typeface="Times New Roman"/>
                        </a:rPr>
                        <a:t>/ml </a:t>
                      </a:r>
                      <a:r>
                        <a:rPr lang="tr-TR" sz="1400" kern="1200" dirty="0" err="1">
                          <a:latin typeface="Calibri"/>
                          <a:ea typeface="Calibri"/>
                          <a:cs typeface="Times New Roman"/>
                        </a:rPr>
                        <a:t>double</a:t>
                      </a:r>
                      <a:r>
                        <a:rPr lang="tr-TR" sz="1400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400" kern="1200" dirty="0" err="1">
                          <a:latin typeface="Calibri"/>
                          <a:ea typeface="Calibri"/>
                          <a:cs typeface="Times New Roman"/>
                        </a:rPr>
                        <a:t>repetead</a:t>
                      </a:r>
                      <a:endParaRPr lang="tr-TR" sz="1400" kern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r-TR" sz="1400" b="1" kern="1200" dirty="0" err="1">
                          <a:latin typeface="Calibri"/>
                          <a:ea typeface="Calibri"/>
                          <a:cs typeface="Times New Roman"/>
                        </a:rPr>
                        <a:t>By</a:t>
                      </a:r>
                      <a:r>
                        <a:rPr lang="tr-TR" sz="1400" b="1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400" b="1" kern="1200" dirty="0" err="1">
                          <a:latin typeface="Calibri"/>
                          <a:ea typeface="Calibri"/>
                          <a:cs typeface="Times New Roman"/>
                        </a:rPr>
                        <a:t>frozen</a:t>
                      </a:r>
                      <a:r>
                        <a:rPr lang="tr-TR" sz="1400" b="1" kern="1200" dirty="0">
                          <a:latin typeface="Calibri"/>
                          <a:ea typeface="Calibri"/>
                          <a:cs typeface="Times New Roman"/>
                        </a:rPr>
                        <a:t> semen; 1-3 </a:t>
                      </a:r>
                      <a:r>
                        <a:rPr lang="tr-TR" sz="1400" b="1" kern="1200" dirty="0" err="1">
                          <a:latin typeface="Calibri"/>
                          <a:ea typeface="Calibri"/>
                          <a:cs typeface="Times New Roman"/>
                        </a:rPr>
                        <a:t>days</a:t>
                      </a:r>
                      <a:r>
                        <a:rPr lang="tr-TR" sz="1400" b="1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400" b="1" kern="1200" dirty="0" err="1">
                          <a:latin typeface="Calibri"/>
                          <a:ea typeface="Calibri"/>
                          <a:cs typeface="Times New Roman"/>
                        </a:rPr>
                        <a:t>after</a:t>
                      </a:r>
                      <a:r>
                        <a:rPr lang="tr-TR" sz="1400" b="1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400" b="1" kern="1200" dirty="0" err="1">
                          <a:latin typeface="Calibri"/>
                          <a:ea typeface="Calibri"/>
                          <a:cs typeface="Times New Roman"/>
                        </a:rPr>
                        <a:t>onset</a:t>
                      </a:r>
                      <a:r>
                        <a:rPr lang="tr-TR" sz="1400" b="1" kern="1200" dirty="0">
                          <a:latin typeface="Calibri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tr-TR" sz="1400" b="1" kern="1200" dirty="0" err="1"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tr-TR" sz="1400" b="1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400" b="1" kern="1200" dirty="0" err="1">
                          <a:latin typeface="Calibri"/>
                          <a:ea typeface="Calibri"/>
                          <a:cs typeface="Times New Roman"/>
                        </a:rPr>
                        <a:t>ovulations</a:t>
                      </a:r>
                      <a:r>
                        <a:rPr lang="tr-TR" sz="1400" b="1" kern="1200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tr-TR" sz="1400" b="1" kern="1200" dirty="0" err="1">
                          <a:latin typeface="Calibri"/>
                          <a:ea typeface="Calibri"/>
                          <a:cs typeface="Times New Roman"/>
                        </a:rPr>
                        <a:t>insemination</a:t>
                      </a:r>
                      <a:r>
                        <a:rPr lang="tr-TR" sz="1400" b="1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400" b="1" kern="1200" dirty="0" err="1">
                          <a:latin typeface="Calibri"/>
                          <a:ea typeface="Calibri"/>
                          <a:cs typeface="Times New Roman"/>
                        </a:rPr>
                        <a:t>should</a:t>
                      </a:r>
                      <a:r>
                        <a:rPr lang="tr-TR" sz="1400" b="1" kern="1200" dirty="0">
                          <a:latin typeface="Calibri"/>
                          <a:ea typeface="Calibri"/>
                          <a:cs typeface="Times New Roman"/>
                        </a:rPr>
                        <a:t> be </a:t>
                      </a:r>
                      <a:r>
                        <a:rPr lang="tr-TR" sz="1400" b="1" kern="1200" dirty="0" err="1">
                          <a:latin typeface="Calibri"/>
                          <a:ea typeface="Calibri"/>
                          <a:cs typeface="Times New Roman"/>
                        </a:rPr>
                        <a:t>made</a:t>
                      </a:r>
                      <a:r>
                        <a:rPr lang="tr-TR" sz="1400" b="1" kern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400" b="1" kern="1200" dirty="0" err="1">
                          <a:latin typeface="Calibri"/>
                          <a:ea typeface="Calibri"/>
                          <a:cs typeface="Times New Roman"/>
                        </a:rPr>
                        <a:t>once</a:t>
                      </a:r>
                      <a:r>
                        <a:rPr lang="tr-TR" sz="1400" b="1" kern="1200" dirty="0">
                          <a:latin typeface="Calibri"/>
                          <a:ea typeface="Calibri"/>
                          <a:cs typeface="Times New Roman"/>
                        </a:rPr>
                        <a:t> in 24 </a:t>
                      </a:r>
                      <a:r>
                        <a:rPr lang="tr-TR" sz="1400" b="1" kern="1200" dirty="0" err="1">
                          <a:latin typeface="Calibri"/>
                          <a:ea typeface="Calibri"/>
                          <a:cs typeface="Times New Roman"/>
                        </a:rPr>
                        <a:t>hours</a:t>
                      </a:r>
                      <a:endParaRPr lang="tr-TR" sz="1400" b="1" kern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r-TR" sz="1400" b="1" kern="1200" dirty="0" err="1">
                          <a:latin typeface="Calibri"/>
                          <a:ea typeface="Calibri"/>
                          <a:cs typeface="Times New Roman"/>
                        </a:rPr>
                        <a:t>Progesterone</a:t>
                      </a:r>
                      <a:r>
                        <a:rPr lang="tr-TR" sz="1400" b="1" kern="1200" dirty="0">
                          <a:latin typeface="Calibri"/>
                          <a:ea typeface="Calibri"/>
                          <a:cs typeface="Times New Roman"/>
                        </a:rPr>
                        <a:t> 8-10 </a:t>
                      </a:r>
                      <a:r>
                        <a:rPr lang="tr-TR" sz="1400" b="1" kern="1200" dirty="0" err="1">
                          <a:latin typeface="Calibri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tr-TR" sz="1400" b="1" kern="1200" dirty="0">
                          <a:latin typeface="Calibri"/>
                          <a:ea typeface="Calibri"/>
                          <a:cs typeface="Times New Roman"/>
                        </a:rPr>
                        <a:t>/ml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797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Insemination</a:t>
                      </a:r>
                      <a:r>
                        <a:rPr lang="tr-TR" sz="1800" b="1" dirty="0"/>
                        <a:t> </a:t>
                      </a:r>
                      <a:r>
                        <a:rPr lang="tr-TR" sz="1800" b="1" dirty="0" err="1"/>
                        <a:t>technique</a:t>
                      </a:r>
                      <a:endParaRPr lang="tr-TR" sz="18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err="1"/>
                        <a:t>Catheter</a:t>
                      </a:r>
                      <a:r>
                        <a:rPr lang="tr-TR" sz="1800" kern="1200" dirty="0"/>
                        <a:t> </a:t>
                      </a:r>
                      <a:r>
                        <a:rPr lang="tr-TR" sz="1800" kern="1200" dirty="0" err="1"/>
                        <a:t>technique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83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Deposition</a:t>
                      </a:r>
                      <a:r>
                        <a:rPr lang="tr-TR" sz="1800" b="1" dirty="0"/>
                        <a:t> </a:t>
                      </a:r>
                      <a:r>
                        <a:rPr lang="tr-TR" sz="1800" b="1" dirty="0" err="1"/>
                        <a:t>place</a:t>
                      </a:r>
                      <a:endParaRPr lang="tr-TR" sz="18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 err="1"/>
                        <a:t>Vagina</a:t>
                      </a:r>
                      <a:r>
                        <a:rPr lang="tr-TR" sz="1800" kern="1200" dirty="0"/>
                        <a:t> </a:t>
                      </a:r>
                      <a:r>
                        <a:rPr lang="tr-TR" sz="1800" kern="1200" dirty="0" err="1"/>
                        <a:t>or</a:t>
                      </a:r>
                      <a:r>
                        <a:rPr lang="tr-TR" sz="1800" kern="1200" dirty="0"/>
                        <a:t> </a:t>
                      </a:r>
                      <a:r>
                        <a:rPr lang="tr-TR" sz="1800" kern="1200" dirty="0" err="1"/>
                        <a:t>Corpus</a:t>
                      </a:r>
                      <a:r>
                        <a:rPr lang="tr-TR" sz="1800" kern="1200" dirty="0"/>
                        <a:t> </a:t>
                      </a:r>
                      <a:r>
                        <a:rPr lang="tr-TR" sz="1800" kern="1200" dirty="0" err="1"/>
                        <a:t>Uteri</a:t>
                      </a:r>
                      <a:r>
                        <a:rPr lang="tr-TR" sz="1800" kern="1200" dirty="0"/>
                        <a:t> 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Başlık">
            <a:extLst>
              <a:ext uri="{FF2B5EF4-FFF2-40B4-BE49-F238E27FC236}">
                <a16:creationId xmlns:a16="http://schemas.microsoft.com/office/drawing/2014/main" id="{348408B6-F8F9-4FC1-9FF9-AC7033018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1450" y="765175"/>
            <a:ext cx="7086600" cy="731838"/>
          </a:xfrm>
        </p:spPr>
        <p:txBody>
          <a:bodyPr/>
          <a:lstStyle/>
          <a:p>
            <a:pPr eaLnBrk="1" hangingPunct="1"/>
            <a:r>
              <a:rPr lang="tr-TR" altLang="tr-TR" b="1" dirty="0" err="1"/>
              <a:t>Artificial</a:t>
            </a:r>
            <a:r>
              <a:rPr lang="tr-TR" altLang="tr-TR" b="1" dirty="0"/>
              <a:t> </a:t>
            </a:r>
            <a:r>
              <a:rPr lang="tr-TR" altLang="tr-TR" b="1" dirty="0" err="1"/>
              <a:t>insemination</a:t>
            </a:r>
            <a:endParaRPr lang="tr-TR" altLang="tr-TR" dirty="0"/>
          </a:p>
        </p:txBody>
      </p:sp>
      <p:sp>
        <p:nvSpPr>
          <p:cNvPr id="128003" name="2 İçerik Yer Tutucusu">
            <a:extLst>
              <a:ext uri="{FF2B5EF4-FFF2-40B4-BE49-F238E27FC236}">
                <a16:creationId xmlns:a16="http://schemas.microsoft.com/office/drawing/2014/main" id="{DD6854BD-24D5-44F6-A1B9-2B74CAE190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b="1" u="sng" dirty="0" err="1"/>
              <a:t>Bitch</a:t>
            </a:r>
            <a:endParaRPr lang="tr-TR" altLang="tr-TR" b="1" u="sng" dirty="0"/>
          </a:p>
          <a:p>
            <a:pPr eaLnBrk="1" hangingPunct="1"/>
            <a:endParaRPr lang="tr-TR" altLang="tr-TR" dirty="0"/>
          </a:p>
        </p:txBody>
      </p:sp>
      <p:pic>
        <p:nvPicPr>
          <p:cNvPr id="128004" name="3 Resim" descr="ins.jpg">
            <a:extLst>
              <a:ext uri="{FF2B5EF4-FFF2-40B4-BE49-F238E27FC236}">
                <a16:creationId xmlns:a16="http://schemas.microsoft.com/office/drawing/2014/main" id="{41FD3A68-FAD5-4051-A620-60753F8ED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133600"/>
            <a:ext cx="53911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Başlık">
            <a:extLst>
              <a:ext uri="{FF2B5EF4-FFF2-40B4-BE49-F238E27FC236}">
                <a16:creationId xmlns:a16="http://schemas.microsoft.com/office/drawing/2014/main" id="{7DE1CC34-393F-49CE-A5C5-9DBBCB425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 err="1"/>
              <a:t>Artificial</a:t>
            </a:r>
            <a:r>
              <a:rPr lang="tr-TR" altLang="tr-TR" b="1" dirty="0"/>
              <a:t> </a:t>
            </a:r>
            <a:r>
              <a:rPr lang="tr-TR" altLang="tr-TR" b="1" dirty="0" err="1"/>
              <a:t>Insemination</a:t>
            </a:r>
            <a:r>
              <a:rPr lang="tr-TR" altLang="tr-TR" b="1" dirty="0"/>
              <a:t> </a:t>
            </a:r>
            <a:r>
              <a:rPr lang="tr-TR" altLang="tr-TR" b="1" dirty="0" err="1"/>
              <a:t>techniques</a:t>
            </a:r>
            <a:endParaRPr lang="tr-TR" altLang="tr-TR" dirty="0"/>
          </a:p>
        </p:txBody>
      </p:sp>
      <p:sp>
        <p:nvSpPr>
          <p:cNvPr id="132099" name="2 İçerik Yer Tutucusu">
            <a:extLst>
              <a:ext uri="{FF2B5EF4-FFF2-40B4-BE49-F238E27FC236}">
                <a16:creationId xmlns:a16="http://schemas.microsoft.com/office/drawing/2014/main" id="{D22A4AAA-C2A7-4D65-AB8C-5F219549F7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9460" y="1557338"/>
            <a:ext cx="10354340" cy="45259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tr-TR" altLang="tr-TR" b="1" dirty="0" err="1"/>
              <a:t>Catheter</a:t>
            </a:r>
            <a:r>
              <a:rPr lang="tr-TR" altLang="tr-TR" b="1" dirty="0"/>
              <a:t> </a:t>
            </a:r>
            <a:r>
              <a:rPr lang="tr-TR" altLang="tr-TR" b="1" dirty="0" err="1"/>
              <a:t>technique</a:t>
            </a:r>
            <a:endParaRPr lang="tr-TR" altLang="tr-TR" b="1" dirty="0"/>
          </a:p>
          <a:p>
            <a:pPr eaLnBrk="1" hangingPunct="1">
              <a:buFontTx/>
              <a:buNone/>
            </a:pPr>
            <a:endParaRPr lang="tr-TR" altLang="tr-TR" sz="3600" b="1" dirty="0"/>
          </a:p>
          <a:p>
            <a:pPr algn="just" eaLnBrk="1" hangingPunct="1"/>
            <a:r>
              <a:rPr lang="tr-TR" altLang="tr-TR" dirty="0" err="1"/>
              <a:t>Suitable</a:t>
            </a:r>
            <a:r>
              <a:rPr lang="tr-TR" altLang="tr-TR" dirty="0"/>
              <a:t> </a:t>
            </a:r>
            <a:r>
              <a:rPr lang="tr-TR" altLang="tr-TR" dirty="0" err="1"/>
              <a:t>for</a:t>
            </a:r>
            <a:r>
              <a:rPr lang="tr-TR" altLang="tr-TR" dirty="0"/>
              <a:t> </a:t>
            </a:r>
            <a:r>
              <a:rPr lang="tr-TR" altLang="tr-TR" dirty="0" err="1"/>
              <a:t>fresh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tr-TR" altLang="tr-TR" dirty="0" err="1"/>
              <a:t>chilled</a:t>
            </a:r>
            <a:r>
              <a:rPr lang="tr-TR" altLang="tr-TR" dirty="0"/>
              <a:t> semen.</a:t>
            </a:r>
          </a:p>
          <a:p>
            <a:pPr algn="just" eaLnBrk="1" hangingPunct="1"/>
            <a:endParaRPr lang="tr-TR" altLang="tr-TR" dirty="0"/>
          </a:p>
          <a:p>
            <a:pPr algn="just" eaLnBrk="1" hangingPunct="1"/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volume</a:t>
            </a:r>
            <a:r>
              <a:rPr lang="tr-TR" altLang="tr-TR" dirty="0"/>
              <a:t> of 3-5 ml semen is ideal </a:t>
            </a:r>
            <a:r>
              <a:rPr lang="tr-TR" altLang="tr-TR" dirty="0" err="1"/>
              <a:t>for</a:t>
            </a:r>
            <a:r>
              <a:rPr lang="tr-TR" altLang="tr-TR" dirty="0"/>
              <a:t> a </a:t>
            </a:r>
            <a:r>
              <a:rPr lang="tr-TR" altLang="tr-TR" dirty="0" err="1"/>
              <a:t>single</a:t>
            </a:r>
            <a:r>
              <a:rPr lang="tr-TR" altLang="tr-TR" dirty="0"/>
              <a:t> </a:t>
            </a:r>
            <a:r>
              <a:rPr lang="tr-TR" altLang="tr-TR" dirty="0" err="1"/>
              <a:t>insemination</a:t>
            </a:r>
            <a:r>
              <a:rPr lang="tr-TR" altLang="tr-TR" dirty="0"/>
              <a:t>.</a:t>
            </a:r>
          </a:p>
          <a:p>
            <a:pPr algn="just" eaLnBrk="1" hangingPunct="1"/>
            <a:endParaRPr lang="tr-TR" altLang="tr-TR" dirty="0"/>
          </a:p>
          <a:p>
            <a:pPr algn="just" eaLnBrk="1" hangingPunct="1"/>
            <a:endParaRPr lang="tr-TR" altLang="tr-TR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3 Resim" descr="norveç katateri.png">
            <a:extLst>
              <a:ext uri="{FF2B5EF4-FFF2-40B4-BE49-F238E27FC236}">
                <a16:creationId xmlns:a16="http://schemas.microsoft.com/office/drawing/2014/main" id="{3023EB99-5C9B-4B9D-B034-E2D371175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97" y="3210624"/>
            <a:ext cx="3781702" cy="131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İçerik Yer Tutucusu">
            <a:extLst>
              <a:ext uri="{FF2B5EF4-FFF2-40B4-BE49-F238E27FC236}">
                <a16:creationId xmlns:a16="http://schemas.microsoft.com/office/drawing/2014/main" id="{BEDE4924-0115-5B18-CF39-2AE3310916F1}"/>
              </a:ext>
            </a:extLst>
          </p:cNvPr>
          <p:cNvSpPr txBox="1">
            <a:spLocks noChangeArrowheads="1"/>
          </p:cNvSpPr>
          <p:nvPr/>
        </p:nvSpPr>
        <p:spPr>
          <a:xfrm>
            <a:off x="999460" y="1557338"/>
            <a:ext cx="1035434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r-TR" altLang="tr-TR" b="1" dirty="0"/>
              <a:t>    </a:t>
            </a:r>
            <a:r>
              <a:rPr lang="tr-TR" altLang="tr-TR" b="1" dirty="0" err="1"/>
              <a:t>Catheter</a:t>
            </a:r>
            <a:r>
              <a:rPr lang="tr-TR" altLang="tr-TR" b="1" dirty="0"/>
              <a:t> </a:t>
            </a:r>
            <a:r>
              <a:rPr lang="tr-TR" altLang="tr-TR" b="1" dirty="0" err="1"/>
              <a:t>Technique</a:t>
            </a:r>
            <a:endParaRPr lang="tr-TR" altLang="tr-TR" b="1" dirty="0"/>
          </a:p>
          <a:p>
            <a:pPr>
              <a:buFontTx/>
              <a:buNone/>
            </a:pPr>
            <a:endParaRPr lang="tr-TR" altLang="tr-TR" sz="36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8E591D8-A4CA-F314-DFEE-18B8B7B49FD5}"/>
              </a:ext>
            </a:extLst>
          </p:cNvPr>
          <p:cNvSpPr txBox="1"/>
          <p:nvPr/>
        </p:nvSpPr>
        <p:spPr>
          <a:xfrm>
            <a:off x="4316721" y="2667341"/>
            <a:ext cx="35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/>
              <a:t>Norwegian</a:t>
            </a:r>
            <a:r>
              <a:rPr lang="tr-TR" b="1" dirty="0"/>
              <a:t> (</a:t>
            </a:r>
            <a:r>
              <a:rPr lang="tr-TR" b="1" dirty="0" err="1"/>
              <a:t>Scandinavian</a:t>
            </a:r>
            <a:r>
              <a:rPr lang="tr-TR" b="1" dirty="0"/>
              <a:t>) </a:t>
            </a:r>
            <a:r>
              <a:rPr lang="tr-TR" b="1" dirty="0" err="1"/>
              <a:t>Catheter</a:t>
            </a:r>
            <a:endParaRPr lang="tr-TR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70FBF-57E2-F777-AC92-C323ACE340E6}"/>
              </a:ext>
            </a:extLst>
          </p:cNvPr>
          <p:cNvSpPr txBox="1"/>
          <p:nvPr/>
        </p:nvSpPr>
        <p:spPr>
          <a:xfrm>
            <a:off x="1648803" y="2455294"/>
            <a:ext cx="192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Standard </a:t>
            </a:r>
            <a:r>
              <a:rPr lang="tr-TR" b="1" dirty="0" err="1"/>
              <a:t>Catheter</a:t>
            </a:r>
            <a:endParaRPr lang="tr-TR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EF4CB39-5A7D-71F1-08BE-9439D5E5A6D7}"/>
              </a:ext>
            </a:extLst>
          </p:cNvPr>
          <p:cNvSpPr txBox="1"/>
          <p:nvPr/>
        </p:nvSpPr>
        <p:spPr>
          <a:xfrm>
            <a:off x="9372976" y="2472675"/>
            <a:ext cx="169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/>
              <a:t>Cuffed</a:t>
            </a:r>
            <a:r>
              <a:rPr lang="tr-TR" b="1" dirty="0"/>
              <a:t> </a:t>
            </a:r>
            <a:r>
              <a:rPr lang="tr-TR" b="1" dirty="0" err="1"/>
              <a:t>Catheter</a:t>
            </a:r>
            <a:endParaRPr lang="tr-TR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896630F-7180-8C8C-268E-6286ED797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316" y="2836085"/>
            <a:ext cx="3927396" cy="103201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4F56D4A-CB49-7261-33C8-DF695AA94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466" y="4501123"/>
            <a:ext cx="3283246" cy="1118381"/>
          </a:xfrm>
          <a:prstGeom prst="rect">
            <a:avLst/>
          </a:prstGeom>
        </p:spPr>
      </p:pic>
      <p:pic>
        <p:nvPicPr>
          <p:cNvPr id="1026" name="Picture 2" descr="BUSTER Köpek Tohumlama Kateteri">
            <a:extLst>
              <a:ext uri="{FF2B5EF4-FFF2-40B4-BE49-F238E27FC236}">
                <a16:creationId xmlns:a16="http://schemas.microsoft.com/office/drawing/2014/main" id="{E6CC7AD5-C07E-4145-D2E5-FD8FABBC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8" y="2882901"/>
            <a:ext cx="3629153" cy="19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A16355A9-0B6D-7806-B8E5-945DDC75792F}"/>
              </a:ext>
            </a:extLst>
          </p:cNvPr>
          <p:cNvSpPr txBox="1"/>
          <p:nvPr/>
        </p:nvSpPr>
        <p:spPr>
          <a:xfrm>
            <a:off x="1174602" y="5060313"/>
            <a:ext cx="231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Vaginal</a:t>
            </a:r>
            <a:r>
              <a:rPr lang="tr-TR" dirty="0"/>
              <a:t> - Trans-</a:t>
            </a:r>
            <a:r>
              <a:rPr lang="tr-TR" dirty="0" err="1"/>
              <a:t>cervical</a:t>
            </a:r>
            <a:endParaRPr lang="tr-TR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36B788C-588E-F949-B278-2560F8845CF5}"/>
              </a:ext>
            </a:extLst>
          </p:cNvPr>
          <p:cNvSpPr txBox="1"/>
          <p:nvPr/>
        </p:nvSpPr>
        <p:spPr>
          <a:xfrm>
            <a:off x="9670269" y="566673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Vaginal</a:t>
            </a:r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B6E3D1B-B398-1DD3-88D5-4824FF8438DA}"/>
              </a:ext>
            </a:extLst>
          </p:cNvPr>
          <p:cNvSpPr txBox="1"/>
          <p:nvPr/>
        </p:nvSpPr>
        <p:spPr>
          <a:xfrm>
            <a:off x="4611811" y="5060313"/>
            <a:ext cx="231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Vaginal</a:t>
            </a:r>
            <a:r>
              <a:rPr lang="tr-TR" dirty="0"/>
              <a:t> - Trans-</a:t>
            </a:r>
            <a:r>
              <a:rPr lang="tr-TR" dirty="0" err="1"/>
              <a:t>cervical</a:t>
            </a:r>
            <a:endParaRPr lang="tr-TR" dirty="0"/>
          </a:p>
        </p:txBody>
      </p:sp>
      <p:sp>
        <p:nvSpPr>
          <p:cNvPr id="18" name="1 Başlık">
            <a:extLst>
              <a:ext uri="{FF2B5EF4-FFF2-40B4-BE49-F238E27FC236}">
                <a16:creationId xmlns:a16="http://schemas.microsoft.com/office/drawing/2014/main" id="{8A5E2977-7DC2-4BE5-AF00-CD7C8FE0D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tr-TR" altLang="tr-TR" b="1" dirty="0" err="1"/>
              <a:t>Artificial</a:t>
            </a:r>
            <a:r>
              <a:rPr lang="tr-TR" altLang="tr-TR" b="1" dirty="0"/>
              <a:t> </a:t>
            </a:r>
            <a:r>
              <a:rPr lang="tr-TR" altLang="tr-TR" b="1" dirty="0" err="1"/>
              <a:t>Insemination</a:t>
            </a:r>
            <a:r>
              <a:rPr lang="tr-TR" altLang="tr-TR" b="1" dirty="0"/>
              <a:t> </a:t>
            </a:r>
            <a:r>
              <a:rPr lang="tr-TR" altLang="tr-TR" b="1" dirty="0" err="1"/>
              <a:t>techniques</a:t>
            </a:r>
            <a:endParaRPr lang="tr-TR" alt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2 İçerik Yer Tutucusu">
            <a:extLst>
              <a:ext uri="{FF2B5EF4-FFF2-40B4-BE49-F238E27FC236}">
                <a16:creationId xmlns:a16="http://schemas.microsoft.com/office/drawing/2014/main" id="{2E62DBD6-6BBA-49B3-897E-D65352AADB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1" y="1412876"/>
            <a:ext cx="6119813" cy="5140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altLang="tr-TR" b="1" dirty="0"/>
              <a:t>    </a:t>
            </a:r>
            <a:r>
              <a:rPr lang="tr-TR" altLang="tr-TR" b="1" dirty="0" err="1"/>
              <a:t>Endoscopic</a:t>
            </a:r>
            <a:r>
              <a:rPr lang="tr-TR" altLang="tr-TR" b="1" dirty="0"/>
              <a:t> </a:t>
            </a:r>
            <a:r>
              <a:rPr lang="tr-TR" altLang="tr-TR" b="1" dirty="0" err="1"/>
              <a:t>technique</a:t>
            </a:r>
            <a:endParaRPr lang="tr-TR" altLang="tr-TR" b="1" dirty="0"/>
          </a:p>
          <a:p>
            <a:pPr eaLnBrk="1" hangingPunct="1"/>
            <a:endParaRPr lang="tr-TR" altLang="tr-TR" sz="2000" dirty="0">
              <a:sym typeface="Symbol" panose="05050102010706020507" pitchFamily="18" charset="2"/>
            </a:endParaRPr>
          </a:p>
          <a:p>
            <a:pPr eaLnBrk="1" hangingPunct="1"/>
            <a:endParaRPr lang="tr-TR" altLang="tr-TR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53E54-C083-4D05-E986-BF9E924E7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1" t="17696" r="10332" b="26459"/>
          <a:stretch/>
        </p:blipFill>
        <p:spPr bwMode="auto">
          <a:xfrm>
            <a:off x="6727861" y="1978433"/>
            <a:ext cx="3553854" cy="42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F4A6F4-6796-D40E-6C3B-F15CB61C6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4" t="17509" b="32406"/>
          <a:stretch/>
        </p:blipFill>
        <p:spPr bwMode="auto">
          <a:xfrm>
            <a:off x="1910285" y="1978434"/>
            <a:ext cx="3553855" cy="42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F668E51-AC51-676F-883F-9E246641AE37}"/>
              </a:ext>
            </a:extLst>
          </p:cNvPr>
          <p:cNvSpPr txBox="1"/>
          <p:nvPr/>
        </p:nvSpPr>
        <p:spPr>
          <a:xfrm>
            <a:off x="4611811" y="6368535"/>
            <a:ext cx="310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Trans-</a:t>
            </a:r>
            <a:r>
              <a:rPr lang="tr-TR" dirty="0" err="1"/>
              <a:t>cervical</a:t>
            </a:r>
            <a:r>
              <a:rPr lang="tr-TR" dirty="0"/>
              <a:t> IU </a:t>
            </a:r>
            <a:r>
              <a:rPr lang="tr-TR" dirty="0" err="1"/>
              <a:t>insemination</a:t>
            </a:r>
            <a:r>
              <a:rPr lang="tr-TR" dirty="0"/>
              <a:t>*</a:t>
            </a:r>
          </a:p>
        </p:txBody>
      </p:sp>
      <p:sp>
        <p:nvSpPr>
          <p:cNvPr id="9" name="1 Başlık">
            <a:extLst>
              <a:ext uri="{FF2B5EF4-FFF2-40B4-BE49-F238E27FC236}">
                <a16:creationId xmlns:a16="http://schemas.microsoft.com/office/drawing/2014/main" id="{1C2B119E-430E-4A6E-86F1-AC09E8E92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tr-TR" altLang="tr-TR" b="1" dirty="0" err="1"/>
              <a:t>Artificial</a:t>
            </a:r>
            <a:r>
              <a:rPr lang="tr-TR" altLang="tr-TR" b="1" dirty="0"/>
              <a:t> </a:t>
            </a:r>
            <a:r>
              <a:rPr lang="tr-TR" altLang="tr-TR" b="1" dirty="0" err="1"/>
              <a:t>Insemination</a:t>
            </a:r>
            <a:r>
              <a:rPr lang="tr-TR" altLang="tr-TR" b="1" dirty="0"/>
              <a:t> </a:t>
            </a:r>
            <a:r>
              <a:rPr lang="tr-TR" altLang="tr-TR" b="1" dirty="0" err="1"/>
              <a:t>techniques</a:t>
            </a:r>
            <a:endParaRPr lang="tr-TR" alt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2 İçerik Yer Tutucusu">
            <a:extLst>
              <a:ext uri="{FF2B5EF4-FFF2-40B4-BE49-F238E27FC236}">
                <a16:creationId xmlns:a16="http://schemas.microsoft.com/office/drawing/2014/main" id="{DEFA4AA1-0365-46A5-9AC8-A84A1A7383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9" y="1600200"/>
            <a:ext cx="6264275" cy="4637088"/>
          </a:xfrm>
        </p:spPr>
        <p:txBody>
          <a:bodyPr rtlCol="0">
            <a:normAutofit/>
          </a:bodyPr>
          <a:lstStyle/>
          <a:p>
            <a:pPr marL="182880" indent="-182880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tr-TR" altLang="tr-TR" b="1" dirty="0"/>
              <a:t>     </a:t>
            </a:r>
            <a:r>
              <a:rPr lang="tr-TR" altLang="tr-TR" b="1" dirty="0" err="1"/>
              <a:t>Laparoscopic</a:t>
            </a:r>
            <a:r>
              <a:rPr lang="tr-TR" altLang="tr-TR" b="1" dirty="0"/>
              <a:t> </a:t>
            </a:r>
            <a:r>
              <a:rPr lang="tr-TR" altLang="tr-TR" b="1" dirty="0" err="1"/>
              <a:t>Technique</a:t>
            </a:r>
            <a:endParaRPr lang="tr-TR" altLang="tr-TR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9F2B6F5-F9C8-34F8-2FF4-D0A61FBA3888}"/>
              </a:ext>
            </a:extLst>
          </p:cNvPr>
          <p:cNvSpPr txBox="1"/>
          <p:nvPr/>
        </p:nvSpPr>
        <p:spPr>
          <a:xfrm>
            <a:off x="1509823" y="2690037"/>
            <a:ext cx="7868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is not a preferred method in routine applications.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Unlike in sheep/goats, it requires general </a:t>
            </a:r>
            <a:r>
              <a:rPr lang="tr-TR" sz="2400" dirty="0" err="1"/>
              <a:t>anesthesia</a:t>
            </a:r>
            <a:r>
              <a:rPr lang="en-US" sz="2400" dirty="0"/>
              <a:t>.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may be preferred in cases of limited facilities and time or when valuable semen is to be used. </a:t>
            </a:r>
            <a:endParaRPr lang="tr-TR" sz="24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720C32D-1D5F-BDB0-4411-F41992A567B4}"/>
              </a:ext>
            </a:extLst>
          </p:cNvPr>
          <p:cNvSpPr txBox="1"/>
          <p:nvPr/>
        </p:nvSpPr>
        <p:spPr>
          <a:xfrm>
            <a:off x="6409539" y="1544031"/>
            <a:ext cx="258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Intrauterin</a:t>
            </a:r>
            <a:r>
              <a:rPr lang="tr-TR" dirty="0"/>
              <a:t> </a:t>
            </a:r>
            <a:r>
              <a:rPr lang="tr-TR" dirty="0" err="1"/>
              <a:t>insemination</a:t>
            </a:r>
            <a:r>
              <a:rPr lang="tr-TR" dirty="0"/>
              <a:t>*</a:t>
            </a:r>
          </a:p>
        </p:txBody>
      </p:sp>
      <p:sp>
        <p:nvSpPr>
          <p:cNvPr id="8" name="1 Başlık">
            <a:extLst>
              <a:ext uri="{FF2B5EF4-FFF2-40B4-BE49-F238E27FC236}">
                <a16:creationId xmlns:a16="http://schemas.microsoft.com/office/drawing/2014/main" id="{1C7258EC-A2E4-4658-A61E-B49D85875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tr-TR" altLang="tr-TR" b="1" dirty="0" err="1"/>
              <a:t>Artificial</a:t>
            </a:r>
            <a:r>
              <a:rPr lang="tr-TR" altLang="tr-TR" b="1" dirty="0"/>
              <a:t> </a:t>
            </a:r>
            <a:r>
              <a:rPr lang="tr-TR" altLang="tr-TR" b="1" dirty="0" err="1"/>
              <a:t>Insemination</a:t>
            </a:r>
            <a:r>
              <a:rPr lang="tr-TR" altLang="tr-TR" b="1" dirty="0"/>
              <a:t> </a:t>
            </a:r>
            <a:r>
              <a:rPr lang="tr-TR" altLang="tr-TR" b="1" dirty="0" err="1"/>
              <a:t>techniques</a:t>
            </a:r>
            <a:endParaRPr lang="tr-TR" alt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>
            <a:extLst>
              <a:ext uri="{FF2B5EF4-FFF2-40B4-BE49-F238E27FC236}">
                <a16:creationId xmlns:a16="http://schemas.microsoft.com/office/drawing/2014/main" id="{6C338632-D294-29F1-510E-3C86220522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9" y="1600200"/>
            <a:ext cx="6264275" cy="4637088"/>
          </a:xfrm>
        </p:spPr>
        <p:txBody>
          <a:bodyPr rtlCol="0">
            <a:normAutofit/>
          </a:bodyPr>
          <a:lstStyle/>
          <a:p>
            <a:pPr marL="182880" indent="-182880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tr-TR" altLang="tr-TR" b="1" dirty="0"/>
              <a:t>     </a:t>
            </a:r>
            <a:r>
              <a:rPr lang="tr-TR" altLang="tr-TR" b="1" dirty="0" err="1"/>
              <a:t>Laparotomic</a:t>
            </a:r>
            <a:r>
              <a:rPr lang="tr-TR" altLang="tr-TR" b="1" dirty="0"/>
              <a:t> </a:t>
            </a:r>
            <a:r>
              <a:rPr lang="tr-TR" altLang="tr-TR" b="1" dirty="0" err="1"/>
              <a:t>Technique</a:t>
            </a:r>
            <a:endParaRPr lang="tr-TR" altLang="tr-TR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A2CA4B2-D07B-274D-6290-237B5D5653C5}"/>
              </a:ext>
            </a:extLst>
          </p:cNvPr>
          <p:cNvSpPr txBox="1"/>
          <p:nvPr/>
        </p:nvSpPr>
        <p:spPr>
          <a:xfrm>
            <a:off x="1507868" y="2048600"/>
            <a:ext cx="6264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It is not a preferred method in routine applications.</a:t>
            </a:r>
            <a:endParaRPr lang="tr-T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some countries it is considered unethical and prohibited. In some countries it requires official </a:t>
            </a:r>
            <a:r>
              <a:rPr lang="en-US" dirty="0" err="1"/>
              <a:t>authorisation</a:t>
            </a:r>
            <a:r>
              <a:rPr lang="en-US" dirty="0"/>
              <a:t>.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9DDC1C9-1915-606C-1C8D-460F2514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672" y="3200400"/>
            <a:ext cx="4896656" cy="36576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104E7E45-AD6D-9938-75CB-E05C3505FB51}"/>
              </a:ext>
            </a:extLst>
          </p:cNvPr>
          <p:cNvSpPr txBox="1"/>
          <p:nvPr/>
        </p:nvSpPr>
        <p:spPr>
          <a:xfrm>
            <a:off x="6601615" y="1402269"/>
            <a:ext cx="258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Intrauterin</a:t>
            </a:r>
            <a:r>
              <a:rPr lang="tr-TR" dirty="0"/>
              <a:t> </a:t>
            </a:r>
            <a:r>
              <a:rPr lang="tr-TR" dirty="0" err="1"/>
              <a:t>insemination</a:t>
            </a:r>
            <a:r>
              <a:rPr lang="tr-TR" dirty="0"/>
              <a:t>*</a:t>
            </a:r>
          </a:p>
        </p:txBody>
      </p:sp>
      <p:sp>
        <p:nvSpPr>
          <p:cNvPr id="9" name="1 Başlık">
            <a:extLst>
              <a:ext uri="{FF2B5EF4-FFF2-40B4-BE49-F238E27FC236}">
                <a16:creationId xmlns:a16="http://schemas.microsoft.com/office/drawing/2014/main" id="{51AF02AD-1CA6-4705-9A23-B5D750CA5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tr-TR" altLang="tr-TR" b="1" dirty="0" err="1"/>
              <a:t>Artificial</a:t>
            </a:r>
            <a:r>
              <a:rPr lang="tr-TR" altLang="tr-TR" b="1" dirty="0"/>
              <a:t> </a:t>
            </a:r>
            <a:r>
              <a:rPr lang="tr-TR" altLang="tr-TR" b="1" dirty="0" err="1"/>
              <a:t>Insemination</a:t>
            </a:r>
            <a:r>
              <a:rPr lang="tr-TR" altLang="tr-TR" b="1" dirty="0"/>
              <a:t> </a:t>
            </a:r>
            <a:r>
              <a:rPr lang="tr-TR" altLang="tr-TR" b="1" dirty="0" err="1"/>
              <a:t>techniques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215501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2AD9B0-E582-4264-A255-0BF885E9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Semen </a:t>
            </a:r>
            <a:r>
              <a:rPr lang="tr-TR" dirty="0" err="1"/>
              <a:t>collection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Evaluation</a:t>
            </a:r>
          </a:p>
        </p:txBody>
      </p:sp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CF38D8E0-08E9-4211-9A48-CEC4CFEC8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70160"/>
              </p:ext>
            </p:extLst>
          </p:nvPr>
        </p:nvGraphicFramePr>
        <p:xfrm>
          <a:off x="1862395" y="1297948"/>
          <a:ext cx="8402192" cy="5122939"/>
        </p:xfrm>
        <a:graphic>
          <a:graphicData uri="http://schemas.openxmlformats.org/drawingml/2006/table">
            <a:tbl>
              <a:tblPr firstRow="1" firstCol="1"/>
              <a:tblGrid>
                <a:gridCol w="2100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0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67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sz="2500" dirty="0">
                          <a:solidFill>
                            <a:schemeClr val="tx1"/>
                          </a:solidFill>
                        </a:rPr>
                        <a:t> Fra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ction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sz="2500" dirty="0">
                          <a:solidFill>
                            <a:schemeClr val="tx1"/>
                          </a:solidFill>
                        </a:rPr>
                        <a:t> Fra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ction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sz="2500" dirty="0">
                          <a:solidFill>
                            <a:schemeClr val="tx1"/>
                          </a:solidFill>
                        </a:rPr>
                        <a:t> Fra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ction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678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2500" dirty="0">
                          <a:solidFill>
                            <a:schemeClr val="tx1"/>
                          </a:solidFill>
                        </a:rPr>
                        <a:t>Volume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tx1"/>
                          </a:solidFill>
                        </a:rPr>
                        <a:t>0.1-</a:t>
                      </a:r>
                      <a:r>
                        <a:rPr lang="tr-TR" sz="25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sz="2500" dirty="0">
                          <a:solidFill>
                            <a:schemeClr val="tx1"/>
                          </a:solidFill>
                        </a:rPr>
                        <a:t> mL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tx1"/>
                          </a:solidFill>
                        </a:rPr>
                        <a:t>0.1-3 mL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tx1"/>
                          </a:solidFill>
                        </a:rPr>
                        <a:t>1-</a:t>
                      </a:r>
                      <a:r>
                        <a:rPr lang="tr-TR" sz="2500" dirty="0">
                          <a:solidFill>
                            <a:schemeClr val="tx1"/>
                          </a:solidFill>
                        </a:rPr>
                        <a:t>80</a:t>
                      </a:r>
                      <a:r>
                        <a:rPr sz="2500" dirty="0">
                          <a:solidFill>
                            <a:schemeClr val="tx1"/>
                          </a:solidFill>
                        </a:rPr>
                        <a:t> mL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871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Color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Opaque</a:t>
                      </a:r>
                      <a:r>
                        <a:rPr lang="tr-TR" sz="250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Transparent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Gray</a:t>
                      </a:r>
                      <a:r>
                        <a:rPr lang="tr-TR" sz="25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Creamy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Transparent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9797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2500" dirty="0">
                          <a:solidFill>
                            <a:schemeClr val="tx1"/>
                          </a:solidFill>
                        </a:rPr>
                        <a:t>Content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 err="1">
                          <a:solidFill>
                            <a:schemeClr val="tx1"/>
                          </a:solidFill>
                        </a:rPr>
                        <a:t>Prostat</a:t>
                      </a:r>
                      <a:r>
                        <a:rPr lang="tr-TR" sz="25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sz="25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urine</a:t>
                      </a:r>
                      <a:r>
                        <a:rPr sz="25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sz="2500" dirty="0" err="1">
                          <a:solidFill>
                            <a:schemeClr val="tx1"/>
                          </a:solidFill>
                        </a:rPr>
                        <a:t>ba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cteria</a:t>
                      </a:r>
                      <a:r>
                        <a:rPr lang="tr-TR" sz="25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smegma</a:t>
                      </a:r>
                      <a:r>
                        <a:rPr lang="tr-TR" sz="25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epitelia</a:t>
                      </a:r>
                      <a:endParaRPr lang="tr-TR" sz="25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2500" dirty="0">
                          <a:solidFill>
                            <a:schemeClr val="tx1"/>
                          </a:solidFill>
                        </a:rPr>
                        <a:t>(semen)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2500" dirty="0">
                          <a:solidFill>
                            <a:schemeClr val="tx1"/>
                          </a:solidFill>
                        </a:rPr>
                        <a:t>Semen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 err="1">
                          <a:solidFill>
                            <a:schemeClr val="tx1"/>
                          </a:solidFill>
                        </a:rPr>
                        <a:t>Prostat</a:t>
                      </a:r>
                      <a:r>
                        <a:rPr lang="tr-TR" sz="25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44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tx1"/>
                          </a:solidFill>
                        </a:rPr>
                        <a:t>pH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tx1"/>
                          </a:solidFill>
                        </a:rPr>
                        <a:t>6.37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chemeClr val="tx1"/>
                          </a:solidFill>
                        </a:rPr>
                        <a:t>7.2</a:t>
                      </a:r>
                    </a:p>
                  </a:txBody>
                  <a:tcPr marL="35719" marR="35719" marT="35719" marB="35719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83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Duration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tx1"/>
                          </a:solidFill>
                        </a:rPr>
                        <a:t>5-90 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sec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tx1"/>
                          </a:solidFill>
                        </a:rPr>
                        <a:t>5-300 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sec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500" dirty="0">
                          <a:solidFill>
                            <a:schemeClr val="tx1"/>
                          </a:solidFill>
                        </a:rPr>
                        <a:t>60 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sec</a:t>
                      </a:r>
                      <a:r>
                        <a:rPr sz="2500" dirty="0">
                          <a:solidFill>
                            <a:schemeClr val="tx1"/>
                          </a:solidFill>
                        </a:rPr>
                        <a:t>- 30 </a:t>
                      </a:r>
                      <a:r>
                        <a:rPr lang="tr-TR" sz="2500" dirty="0" err="1">
                          <a:solidFill>
                            <a:schemeClr val="tx1"/>
                          </a:solidFill>
                        </a:rPr>
                        <a:t>min</a:t>
                      </a:r>
                      <a:endParaRPr sz="250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35719" marB="35719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09296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3289B7-A52D-47A8-A73E-62EC6F05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Semen </a:t>
            </a:r>
            <a:r>
              <a:rPr lang="tr-TR" dirty="0" err="1"/>
              <a:t>collection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Evaluation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4C7F5E2-792B-4495-8620-5E7C1A1AB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6969" y="1946672"/>
            <a:ext cx="7358063" cy="4788098"/>
          </a:xfrm>
        </p:spPr>
        <p:txBody>
          <a:bodyPr>
            <a:normAutofit lnSpcReduction="10000"/>
          </a:bodyPr>
          <a:lstStyle/>
          <a:p>
            <a:pPr lvl="1" eaLnBrk="1" hangingPunct="1">
              <a:defRPr/>
            </a:pPr>
            <a:r>
              <a:rPr lang="tr-TR" sz="2250" b="1" dirty="0" err="1"/>
              <a:t>Motility</a:t>
            </a:r>
            <a:endParaRPr lang="tr-TR" sz="2250" b="1" dirty="0"/>
          </a:p>
          <a:p>
            <a:pPr lvl="2">
              <a:defRPr/>
            </a:pPr>
            <a:r>
              <a:rPr lang="tr-TR" sz="1950" dirty="0" err="1"/>
              <a:t>Subjective</a:t>
            </a:r>
            <a:endParaRPr lang="tr-TR" sz="1950" dirty="0"/>
          </a:p>
          <a:p>
            <a:pPr lvl="2">
              <a:defRPr/>
            </a:pPr>
            <a:r>
              <a:rPr lang="tr-TR" sz="1950" dirty="0" err="1"/>
              <a:t>Objective</a:t>
            </a:r>
            <a:endParaRPr lang="tr-TR" sz="1950" dirty="0"/>
          </a:p>
          <a:p>
            <a:pPr lvl="1" eaLnBrk="1" hangingPunct="1">
              <a:defRPr/>
            </a:pPr>
            <a:r>
              <a:rPr lang="tr-TR" sz="2250" b="1" dirty="0" err="1"/>
              <a:t>Concentration</a:t>
            </a:r>
            <a:endParaRPr lang="tr-TR" sz="2250" b="1" dirty="0"/>
          </a:p>
          <a:p>
            <a:pPr lvl="2" eaLnBrk="1" hangingPunct="1">
              <a:defRPr/>
            </a:pPr>
            <a:r>
              <a:rPr lang="tr-TR" sz="1969" dirty="0" err="1"/>
              <a:t>Haemocytometric</a:t>
            </a:r>
            <a:endParaRPr lang="tr-TR" sz="1969" dirty="0"/>
          </a:p>
          <a:p>
            <a:pPr lvl="2" eaLnBrk="1" hangingPunct="1">
              <a:defRPr/>
            </a:pPr>
            <a:r>
              <a:rPr lang="tr-TR" sz="1969" dirty="0" err="1"/>
              <a:t>Photometric</a:t>
            </a:r>
            <a:endParaRPr lang="tr-TR" sz="1969" dirty="0"/>
          </a:p>
          <a:p>
            <a:pPr lvl="2" eaLnBrk="1" hangingPunct="1">
              <a:defRPr/>
            </a:pPr>
            <a:r>
              <a:rPr lang="tr-TR" sz="1969" dirty="0"/>
              <a:t>Electronic </a:t>
            </a:r>
            <a:r>
              <a:rPr lang="tr-TR" sz="1969" dirty="0" err="1"/>
              <a:t>counter</a:t>
            </a:r>
            <a:endParaRPr lang="tr-TR" sz="1969" dirty="0"/>
          </a:p>
          <a:p>
            <a:pPr lvl="1" eaLnBrk="1" hangingPunct="1">
              <a:defRPr/>
            </a:pPr>
            <a:r>
              <a:rPr lang="tr-TR" sz="2250" b="1" dirty="0" err="1"/>
              <a:t>Abnormal</a:t>
            </a:r>
            <a:r>
              <a:rPr lang="tr-TR" sz="2250" b="1" dirty="0"/>
              <a:t> </a:t>
            </a:r>
            <a:r>
              <a:rPr lang="tr-TR" sz="2250" b="1" dirty="0" err="1"/>
              <a:t>spermatozoa</a:t>
            </a:r>
            <a:r>
              <a:rPr lang="tr-TR" sz="2250" b="1" dirty="0"/>
              <a:t> rate</a:t>
            </a:r>
          </a:p>
          <a:p>
            <a:pPr lvl="2" eaLnBrk="1" hangingPunct="1">
              <a:defRPr/>
            </a:pPr>
            <a:r>
              <a:rPr lang="tr-TR" sz="1969" dirty="0" err="1"/>
              <a:t>Staining</a:t>
            </a:r>
            <a:r>
              <a:rPr lang="tr-TR" sz="1969" dirty="0"/>
              <a:t> (</a:t>
            </a:r>
            <a:r>
              <a:rPr lang="tr-TR" sz="1969" dirty="0" err="1"/>
              <a:t>Giemsa</a:t>
            </a:r>
            <a:r>
              <a:rPr lang="tr-TR" sz="1969" dirty="0"/>
              <a:t>, </a:t>
            </a:r>
            <a:r>
              <a:rPr lang="tr-TR" sz="1969" dirty="0" err="1"/>
              <a:t>eosin</a:t>
            </a:r>
            <a:r>
              <a:rPr lang="tr-TR" sz="1969" dirty="0"/>
              <a:t>, </a:t>
            </a:r>
            <a:r>
              <a:rPr lang="tr-TR" sz="1969" dirty="0" err="1"/>
              <a:t>nigrosin,metilen</a:t>
            </a:r>
            <a:r>
              <a:rPr lang="tr-TR" sz="1969" dirty="0"/>
              <a:t> </a:t>
            </a:r>
            <a:r>
              <a:rPr lang="tr-TR" sz="1969" dirty="0" err="1"/>
              <a:t>blue,opal</a:t>
            </a:r>
            <a:r>
              <a:rPr lang="tr-TR" sz="1969" dirty="0"/>
              <a:t> </a:t>
            </a:r>
            <a:r>
              <a:rPr lang="tr-TR" sz="1969" dirty="0" err="1"/>
              <a:t>blue</a:t>
            </a:r>
            <a:r>
              <a:rPr lang="tr-TR" sz="1969" dirty="0"/>
              <a:t>, </a:t>
            </a:r>
            <a:r>
              <a:rPr lang="tr-TR" sz="1969" dirty="0" err="1"/>
              <a:t>fast</a:t>
            </a:r>
            <a:r>
              <a:rPr lang="tr-TR" sz="1969" dirty="0"/>
              <a:t> </a:t>
            </a:r>
            <a:r>
              <a:rPr lang="tr-TR" sz="1969" dirty="0" err="1"/>
              <a:t>green</a:t>
            </a:r>
            <a:r>
              <a:rPr lang="tr-TR" sz="1969" dirty="0"/>
              <a:t>, brom fenol </a:t>
            </a:r>
            <a:r>
              <a:rPr lang="tr-TR" sz="1969" dirty="0" err="1"/>
              <a:t>blue</a:t>
            </a:r>
            <a:r>
              <a:rPr lang="tr-TR" sz="1969" dirty="0"/>
              <a:t>)</a:t>
            </a:r>
          </a:p>
          <a:p>
            <a:pPr lvl="2" eaLnBrk="1" hangingPunct="1">
              <a:defRPr/>
            </a:pPr>
            <a:r>
              <a:rPr lang="tr-TR" sz="1969" dirty="0"/>
              <a:t>Liquid </a:t>
            </a:r>
            <a:r>
              <a:rPr lang="tr-TR" sz="1969" dirty="0" err="1"/>
              <a:t>fixation</a:t>
            </a:r>
            <a:endParaRPr lang="tr-TR" sz="1969" dirty="0"/>
          </a:p>
          <a:p>
            <a:pPr lvl="1" eaLnBrk="1" hangingPunct="1">
              <a:defRPr/>
            </a:pPr>
            <a:r>
              <a:rPr lang="tr-TR" sz="2250" b="1" dirty="0" err="1"/>
              <a:t>Dead</a:t>
            </a:r>
            <a:r>
              <a:rPr lang="tr-TR" sz="2250" b="1" dirty="0"/>
              <a:t> </a:t>
            </a:r>
            <a:r>
              <a:rPr lang="tr-TR" sz="2250" b="1" dirty="0" err="1"/>
              <a:t>spermatozoa</a:t>
            </a:r>
            <a:r>
              <a:rPr lang="tr-TR" sz="2250" b="1" dirty="0"/>
              <a:t> rate (</a:t>
            </a:r>
            <a:r>
              <a:rPr lang="tr-TR" sz="2250" b="1" dirty="0" err="1"/>
              <a:t>viability</a:t>
            </a:r>
            <a:r>
              <a:rPr lang="tr-TR" sz="2250" b="1" dirty="0"/>
              <a:t>)</a:t>
            </a:r>
          </a:p>
          <a:p>
            <a:pPr lvl="2" eaLnBrk="1" hangingPunct="1">
              <a:defRPr/>
            </a:pPr>
            <a:r>
              <a:rPr lang="tr-TR" sz="1969" dirty="0" err="1"/>
              <a:t>Fluoresan</a:t>
            </a:r>
            <a:r>
              <a:rPr lang="tr-TR" sz="1969" dirty="0"/>
              <a:t> </a:t>
            </a:r>
            <a:r>
              <a:rPr lang="tr-TR" sz="1969" dirty="0" err="1"/>
              <a:t>staining</a:t>
            </a:r>
            <a:endParaRPr lang="tr-TR" sz="1969" dirty="0"/>
          </a:p>
          <a:p>
            <a:pPr lvl="2" eaLnBrk="1" hangingPunct="1">
              <a:defRPr/>
            </a:pPr>
            <a:r>
              <a:rPr lang="tr-TR" sz="1969" dirty="0" err="1"/>
              <a:t>Eosin</a:t>
            </a:r>
            <a:r>
              <a:rPr lang="tr-TR" sz="1969" dirty="0"/>
              <a:t>, </a:t>
            </a:r>
            <a:r>
              <a:rPr lang="tr-TR" sz="1969" dirty="0" err="1"/>
              <a:t>nigrosin</a:t>
            </a:r>
            <a:endParaRPr lang="tr-TR" sz="1969" dirty="0"/>
          </a:p>
          <a:p>
            <a:pPr lvl="2" eaLnBrk="1" hangingPunct="1">
              <a:defRPr/>
            </a:pPr>
            <a:r>
              <a:rPr lang="tr-TR" sz="1969" dirty="0" err="1"/>
              <a:t>Eosin</a:t>
            </a:r>
            <a:endParaRPr lang="tr-TR" sz="1969" dirty="0"/>
          </a:p>
          <a:p>
            <a:endParaRPr lang="tr-TR" sz="2812" dirty="0"/>
          </a:p>
        </p:txBody>
      </p:sp>
    </p:spTree>
    <p:extLst>
      <p:ext uri="{BB962C8B-B14F-4D97-AF65-F5344CB8AC3E}">
        <p14:creationId xmlns:p14="http://schemas.microsoft.com/office/powerpoint/2010/main" val="403148991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6E6D2B-6410-4355-A084-BD43F07E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Semen </a:t>
            </a:r>
            <a:r>
              <a:rPr lang="tr-TR" dirty="0" err="1"/>
              <a:t>collection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Evaluation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DB6E2B-0B49-4429-95CE-62D8C033A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531" b="1" dirty="0" err="1"/>
              <a:t>Concentration</a:t>
            </a:r>
            <a:endParaRPr lang="tr-TR" sz="2531" b="1" dirty="0"/>
          </a:p>
          <a:p>
            <a:r>
              <a:rPr lang="tr-TR" dirty="0" err="1"/>
              <a:t>Haemocytometric</a:t>
            </a:r>
            <a:endParaRPr lang="tr-TR" dirty="0"/>
          </a:p>
          <a:p>
            <a:r>
              <a:rPr lang="tr-TR" dirty="0" err="1"/>
              <a:t>Photometric</a:t>
            </a:r>
            <a:endParaRPr lang="tr-TR" dirty="0"/>
          </a:p>
          <a:p>
            <a:r>
              <a:rPr lang="tr-TR" dirty="0"/>
              <a:t>Electronic </a:t>
            </a:r>
            <a:r>
              <a:rPr lang="tr-TR" dirty="0" err="1"/>
              <a:t>counter</a:t>
            </a:r>
            <a:endParaRPr lang="tr-TR" dirty="0"/>
          </a:p>
        </p:txBody>
      </p:sp>
      <p:pic>
        <p:nvPicPr>
          <p:cNvPr id="4" name="Picture 4" descr="Cytology: Semen Analysis - ProProfs Quiz">
            <a:extLst>
              <a:ext uri="{FF2B5EF4-FFF2-40B4-BE49-F238E27FC236}">
                <a16:creationId xmlns:a16="http://schemas.microsoft.com/office/drawing/2014/main" id="{87C86B08-27AE-43AB-AF14-359AE514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68" y="1324199"/>
            <a:ext cx="2825394" cy="26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vine-caprine Accuread photometer - IMV Technologies">
            <a:extLst>
              <a:ext uri="{FF2B5EF4-FFF2-40B4-BE49-F238E27FC236}">
                <a16:creationId xmlns:a16="http://schemas.microsoft.com/office/drawing/2014/main" id="{66B6E669-B6FC-4D22-8404-803FF5C1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93" y="3941462"/>
            <a:ext cx="2825395" cy="291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 descr="C:\Users\ktolg\OneDrive\Masaüstü\Tez\Fotoğraf\Motilite.jpg">
            <a:extLst>
              <a:ext uri="{FF2B5EF4-FFF2-40B4-BE49-F238E27FC236}">
                <a16:creationId xmlns:a16="http://schemas.microsoft.com/office/drawing/2014/main" id="{3BE4E983-4DA4-4659-80F0-5C68107438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1197" y="4159948"/>
            <a:ext cx="4397790" cy="267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521342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3F7112-1042-432F-825D-B31D12F0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Semen </a:t>
            </a:r>
            <a:r>
              <a:rPr lang="tr-TR" dirty="0" err="1"/>
              <a:t>collection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Evaluation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394455-0DF2-44E8-86E1-824072DD8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6969" y="1946672"/>
            <a:ext cx="7622381" cy="40183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2250" b="1" dirty="0" err="1"/>
              <a:t>Concentraion</a:t>
            </a:r>
            <a:endParaRPr lang="tr-TR" sz="2250" b="1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3094" dirty="0"/>
              <a:t>Optimal </a:t>
            </a:r>
            <a:r>
              <a:rPr lang="tr-TR" sz="3094" dirty="0" err="1"/>
              <a:t>concentration</a:t>
            </a:r>
            <a:r>
              <a:rPr lang="tr-TR" sz="3094" dirty="0"/>
              <a:t> </a:t>
            </a:r>
            <a:r>
              <a:rPr lang="tr-TR" sz="3094" dirty="0">
                <a:solidFill>
                  <a:srgbClr val="FF0000"/>
                </a:solidFill>
              </a:rPr>
              <a:t>&gt;200x10</a:t>
            </a:r>
            <a:r>
              <a:rPr lang="tr-TR" sz="3094" baseline="30000" dirty="0">
                <a:solidFill>
                  <a:srgbClr val="FF0000"/>
                </a:solidFill>
              </a:rPr>
              <a:t>6</a:t>
            </a:r>
            <a:r>
              <a:rPr lang="tr-TR" sz="3375" baseline="30000" dirty="0">
                <a:solidFill>
                  <a:srgbClr val="FF0000"/>
                </a:solidFill>
              </a:rPr>
              <a:t> </a:t>
            </a:r>
            <a:r>
              <a:rPr lang="tr-TR" sz="3094" dirty="0" err="1"/>
              <a:t>spz</a:t>
            </a:r>
            <a:r>
              <a:rPr lang="tr-TR" sz="3094" dirty="0"/>
              <a:t>/ml</a:t>
            </a:r>
          </a:p>
          <a:p>
            <a:pPr marL="0" indent="0">
              <a:buNone/>
            </a:pPr>
            <a:endParaRPr lang="tr-TR" sz="3094" dirty="0"/>
          </a:p>
          <a:p>
            <a:pPr marL="0" indent="0">
              <a:buNone/>
            </a:pPr>
            <a:r>
              <a:rPr lang="tr-TR" sz="3094" dirty="0"/>
              <a:t>Optimal </a:t>
            </a:r>
            <a:r>
              <a:rPr lang="tr-TR" sz="3094" dirty="0" err="1"/>
              <a:t>concentration</a:t>
            </a:r>
            <a:r>
              <a:rPr lang="tr-TR" sz="3094" dirty="0"/>
              <a:t> </a:t>
            </a:r>
            <a:r>
              <a:rPr lang="tr-TR" sz="3094" dirty="0">
                <a:solidFill>
                  <a:srgbClr val="FF0000"/>
                </a:solidFill>
              </a:rPr>
              <a:t>20x10</a:t>
            </a:r>
            <a:r>
              <a:rPr lang="tr-TR" sz="3094" baseline="30000" dirty="0">
                <a:solidFill>
                  <a:srgbClr val="FF0000"/>
                </a:solidFill>
              </a:rPr>
              <a:t>6</a:t>
            </a:r>
            <a:r>
              <a:rPr lang="tr-TR" sz="3375" baseline="30000" dirty="0">
                <a:solidFill>
                  <a:srgbClr val="FF0000"/>
                </a:solidFill>
              </a:rPr>
              <a:t> </a:t>
            </a:r>
            <a:r>
              <a:rPr lang="tr-TR" sz="3094" dirty="0" err="1"/>
              <a:t>spz</a:t>
            </a:r>
            <a:r>
              <a:rPr lang="tr-TR" sz="3094" dirty="0"/>
              <a:t>/kg</a:t>
            </a:r>
          </a:p>
          <a:p>
            <a:pPr marL="0" indent="0">
              <a:buNone/>
            </a:pPr>
            <a:endParaRPr lang="tr-TR" sz="3094" dirty="0"/>
          </a:p>
          <a:p>
            <a:pPr marL="0" indent="0">
              <a:buNone/>
            </a:pPr>
            <a:r>
              <a:rPr lang="tr-TR" sz="3094" dirty="0" err="1"/>
              <a:t>Expected</a:t>
            </a:r>
            <a:r>
              <a:rPr lang="tr-TR" sz="3094" dirty="0"/>
              <a:t> </a:t>
            </a:r>
            <a:r>
              <a:rPr lang="tr-TR" sz="3094" dirty="0" err="1"/>
              <a:t>concentration</a:t>
            </a:r>
            <a:r>
              <a:rPr lang="tr-TR" sz="3094" dirty="0"/>
              <a:t> </a:t>
            </a:r>
            <a:r>
              <a:rPr lang="tr-TR" sz="3094" dirty="0">
                <a:solidFill>
                  <a:srgbClr val="FF0000"/>
                </a:solidFill>
              </a:rPr>
              <a:t>400-600x10</a:t>
            </a:r>
            <a:r>
              <a:rPr lang="tr-TR" sz="3094" baseline="30000" dirty="0">
                <a:solidFill>
                  <a:srgbClr val="FF0000"/>
                </a:solidFill>
              </a:rPr>
              <a:t>6</a:t>
            </a:r>
            <a:r>
              <a:rPr lang="tr-TR" sz="3375" baseline="30000" dirty="0"/>
              <a:t> </a:t>
            </a:r>
            <a:r>
              <a:rPr lang="tr-TR" sz="3094" dirty="0" err="1"/>
              <a:t>spz</a:t>
            </a:r>
            <a:r>
              <a:rPr lang="tr-TR" sz="3094" dirty="0"/>
              <a:t>/ml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3094" dirty="0" err="1"/>
              <a:t>Expected</a:t>
            </a:r>
            <a:r>
              <a:rPr lang="tr-TR" sz="3094" dirty="0"/>
              <a:t> </a:t>
            </a:r>
            <a:r>
              <a:rPr lang="tr-TR" sz="3094" dirty="0" err="1"/>
              <a:t>concentration</a:t>
            </a:r>
            <a:r>
              <a:rPr lang="tr-TR" sz="3094" dirty="0"/>
              <a:t> </a:t>
            </a:r>
            <a:r>
              <a:rPr lang="tr-TR" sz="3094" dirty="0">
                <a:solidFill>
                  <a:srgbClr val="FF0000"/>
                </a:solidFill>
              </a:rPr>
              <a:t>700-2000x10</a:t>
            </a:r>
            <a:r>
              <a:rPr lang="tr-TR" sz="3094" baseline="30000" dirty="0">
                <a:solidFill>
                  <a:srgbClr val="FF0000"/>
                </a:solidFill>
              </a:rPr>
              <a:t>6</a:t>
            </a:r>
            <a:r>
              <a:rPr lang="tr-TR" sz="3375" baseline="30000" dirty="0"/>
              <a:t> </a:t>
            </a:r>
            <a:r>
              <a:rPr lang="tr-TR" sz="3094" dirty="0" err="1"/>
              <a:t>spz</a:t>
            </a:r>
            <a:r>
              <a:rPr lang="tr-TR" sz="3094" dirty="0"/>
              <a:t>/</a:t>
            </a:r>
            <a:r>
              <a:rPr lang="tr-TR" sz="3094" dirty="0" err="1"/>
              <a:t>ejaculate</a:t>
            </a:r>
            <a:endParaRPr lang="tr-TR" sz="3094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719902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8A2920-E479-47E3-834C-D78D4D99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Semen </a:t>
            </a:r>
            <a:r>
              <a:rPr lang="tr-TR" dirty="0" err="1"/>
              <a:t>collection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Evaluation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697C6E7-7EA9-4E25-89E0-C49A0EE72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1969" b="1" dirty="0" err="1"/>
              <a:t>Motility</a:t>
            </a:r>
            <a:endParaRPr lang="tr-TR" sz="1969" b="1" dirty="0"/>
          </a:p>
          <a:p>
            <a:pPr marL="0" indent="0">
              <a:buNone/>
            </a:pPr>
            <a:endParaRPr lang="tr-TR" sz="1969" b="1" dirty="0"/>
          </a:p>
          <a:p>
            <a:pPr marL="0" indent="0">
              <a:buNone/>
            </a:pPr>
            <a:r>
              <a:rPr lang="tr-TR" sz="3094" dirty="0"/>
              <a:t>Optimal </a:t>
            </a:r>
            <a:r>
              <a:rPr lang="tr-TR" sz="3094" dirty="0" err="1"/>
              <a:t>motility</a:t>
            </a:r>
            <a:r>
              <a:rPr lang="tr-TR" sz="3094" dirty="0"/>
              <a:t> </a:t>
            </a:r>
            <a:r>
              <a:rPr lang="tr-TR" sz="3094" dirty="0">
                <a:solidFill>
                  <a:srgbClr val="FF0000"/>
                </a:solidFill>
              </a:rPr>
              <a:t>&gt;%40</a:t>
            </a:r>
          </a:p>
          <a:p>
            <a:pPr marL="0" indent="0">
              <a:buNone/>
            </a:pPr>
            <a:endParaRPr lang="tr-TR" sz="3094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3094" dirty="0" err="1"/>
              <a:t>Expected</a:t>
            </a:r>
            <a:r>
              <a:rPr lang="tr-TR" sz="3094" dirty="0"/>
              <a:t> </a:t>
            </a:r>
            <a:r>
              <a:rPr lang="tr-TR" sz="3094" dirty="0" err="1"/>
              <a:t>motility</a:t>
            </a:r>
            <a:r>
              <a:rPr lang="tr-TR" sz="3094" dirty="0"/>
              <a:t> </a:t>
            </a:r>
            <a:r>
              <a:rPr lang="tr-TR" sz="3094" dirty="0">
                <a:solidFill>
                  <a:srgbClr val="FF0000"/>
                </a:solidFill>
              </a:rPr>
              <a:t>&gt;%70</a:t>
            </a:r>
            <a:endParaRPr lang="tr-TR" sz="3094" dirty="0"/>
          </a:p>
        </p:txBody>
      </p:sp>
      <p:pic>
        <p:nvPicPr>
          <p:cNvPr id="5" name="motilite.mp4" descr="motilite.mp4">
            <a:extLst>
              <a:ext uri="{FF2B5EF4-FFF2-40B4-BE49-F238E27FC236}">
                <a16:creationId xmlns:a16="http://schemas.microsoft.com/office/drawing/2014/main" id="{61782C94-04B9-4B2F-A13F-262B27D2343F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82418" y="3271063"/>
            <a:ext cx="3605496" cy="29499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7727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3693</Words>
  <Application>Microsoft Office PowerPoint</Application>
  <PresentationFormat>Geniş ekran</PresentationFormat>
  <Paragraphs>765</Paragraphs>
  <Slides>95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95</vt:i4>
      </vt:variant>
    </vt:vector>
  </HeadingPairs>
  <TitlesOfParts>
    <vt:vector size="101" baseType="lpstr">
      <vt:lpstr>Aptos</vt:lpstr>
      <vt:lpstr>Arial</vt:lpstr>
      <vt:lpstr>Calibri</vt:lpstr>
      <vt:lpstr>Calibri Light</vt:lpstr>
      <vt:lpstr>Century Gothic</vt:lpstr>
      <vt:lpstr>Office Teması</vt:lpstr>
      <vt:lpstr>Reproductive cycle of Bitches</vt:lpstr>
      <vt:lpstr>PowerPoint Sunusu</vt:lpstr>
      <vt:lpstr>Reproductive cycle of Bitches</vt:lpstr>
      <vt:lpstr>PowerPoint Sunusu</vt:lpstr>
      <vt:lpstr>PowerPoint Sunusu</vt:lpstr>
      <vt:lpstr>PowerPoint Sunusu</vt:lpstr>
      <vt:lpstr>PowerPoint Sunusu</vt:lpstr>
      <vt:lpstr>Vajinal sitoloji</vt:lpstr>
      <vt:lpstr>PowerPoint Sunusu</vt:lpstr>
      <vt:lpstr>PowerPoint Sunusu</vt:lpstr>
      <vt:lpstr>PowerPoint Sunusu</vt:lpstr>
      <vt:lpstr>Reproductive cycle of Bitches</vt:lpstr>
      <vt:lpstr>PowerPoint Sunusu</vt:lpstr>
      <vt:lpstr>PowerPoint Sunusu</vt:lpstr>
      <vt:lpstr>PowerPoint Sunusu</vt:lpstr>
      <vt:lpstr>PowerPoint Sunusu</vt:lpstr>
      <vt:lpstr>Insemination time</vt:lpstr>
      <vt:lpstr>Artificial insemination</vt:lpstr>
      <vt:lpstr>Artificial Insemination techniques</vt:lpstr>
      <vt:lpstr>Artificial Insemination techniques</vt:lpstr>
      <vt:lpstr>Artificial Insemination techniques</vt:lpstr>
      <vt:lpstr>Artificial Insemination techniques</vt:lpstr>
      <vt:lpstr>Artificial Insemination techniques</vt:lpstr>
      <vt:lpstr>Semen collection and Evaluation</vt:lpstr>
      <vt:lpstr>Semen collection and Evaluation</vt:lpstr>
      <vt:lpstr>Semen collection and Evaluation</vt:lpstr>
      <vt:lpstr>Semen collection and Evaluation</vt:lpstr>
      <vt:lpstr>Semen collection and Evaluation</vt:lpstr>
      <vt:lpstr>Semen collection and Evaluation</vt:lpstr>
      <vt:lpstr>Semen collection and Evaluation</vt:lpstr>
      <vt:lpstr>Semen collection and Evaluation</vt:lpstr>
      <vt:lpstr>Artificial Insemination in Dogs</vt:lpstr>
      <vt:lpstr>Pregnancy diagnosis</vt:lpstr>
      <vt:lpstr>Pregnancy diagnosis</vt:lpstr>
      <vt:lpstr>Pregnancy diagnosis</vt:lpstr>
      <vt:lpstr>Pregnancy diagnosis</vt:lpstr>
      <vt:lpstr>Pregnancy diagnosis</vt:lpstr>
      <vt:lpstr>Pregnancy diagnosis </vt:lpstr>
      <vt:lpstr>Pregnancy diagnosis</vt:lpstr>
      <vt:lpstr>Pregnancy diagnosis</vt:lpstr>
      <vt:lpstr>Pregnancy diagnosis</vt:lpstr>
      <vt:lpstr>Pregnancy diagnosis</vt:lpstr>
      <vt:lpstr>Pregnancy diagnosis</vt:lpstr>
      <vt:lpstr>Pregnancy diagnosis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Clinical Control of Reproductive Activity in Bitches</vt:lpstr>
      <vt:lpstr>Kedilerde Seksüel Siklus</vt:lpstr>
      <vt:lpstr>Kedilerde Seksüel Siklus</vt:lpstr>
      <vt:lpstr>Kedilerde Seksüel Siklus</vt:lpstr>
      <vt:lpstr>Kedilerde Seksüel Siklus</vt:lpstr>
      <vt:lpstr>Kedilerde Seksüel Siklus</vt:lpstr>
      <vt:lpstr>Kedilerde Seksüel Siklus</vt:lpstr>
      <vt:lpstr>Kedilerde Seksüel Siklus</vt:lpstr>
      <vt:lpstr>Kedilerde Seksüel Siklus</vt:lpstr>
      <vt:lpstr>Kedilerde Seksüel Siklus</vt:lpstr>
      <vt:lpstr>Kedilerde Seksüel Siklus</vt:lpstr>
      <vt:lpstr>Kedilerde Seksüel Siklus</vt:lpstr>
      <vt:lpstr>Uygun Tohumlama Zamanı</vt:lpstr>
      <vt:lpstr>Suni Tohumlama Teknikleri</vt:lpstr>
      <vt:lpstr>Suni Tohumlama Teknikleri</vt:lpstr>
      <vt:lpstr>PowerPoint Sunusu</vt:lpstr>
      <vt:lpstr>Suni Tohumlama Teknikleri</vt:lpstr>
      <vt:lpstr>PowerPoint Sunusu</vt:lpstr>
      <vt:lpstr>Suni Tohumlama Teknikleri</vt:lpstr>
      <vt:lpstr>Başarının denetlenmesi</vt:lpstr>
      <vt:lpstr>Pregnancy diagnosis</vt:lpstr>
      <vt:lpstr>Pregnancy diagnosis</vt:lpstr>
      <vt:lpstr>Pregnancy diagnosis</vt:lpstr>
      <vt:lpstr>Pregnancy diagnosis</vt:lpstr>
      <vt:lpstr>Pregnancy diagnosis</vt:lpstr>
      <vt:lpstr>Pregnancy diagnosis </vt:lpstr>
      <vt:lpstr>Pregnancy diagnosis</vt:lpstr>
      <vt:lpstr>Pregnancy diagnosis</vt:lpstr>
      <vt:lpstr>Pregnancy diagnosis</vt:lpstr>
      <vt:lpstr>Pregnancy diagnosis</vt:lpstr>
      <vt:lpstr>Pregnancy diagnosis</vt:lpstr>
      <vt:lpstr>Clinical Control of Reproductive Activity in Queens</vt:lpstr>
      <vt:lpstr>Clinical Control of Reproductive Activity in Queens</vt:lpstr>
      <vt:lpstr>Clinical Control of Reproductive Activity in Queens</vt:lpstr>
      <vt:lpstr>Clinical Control of Reproductive Activity in Queens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Köpeklerde Seksüel Siklus</dc:title>
  <dc:creator>Administrator</dc:creator>
  <cp:lastModifiedBy>Kemal.Tuna.Olgac</cp:lastModifiedBy>
  <cp:revision>108</cp:revision>
  <dcterms:created xsi:type="dcterms:W3CDTF">2022-03-22T05:39:47Z</dcterms:created>
  <dcterms:modified xsi:type="dcterms:W3CDTF">2025-01-03T07:38:44Z</dcterms:modified>
</cp:coreProperties>
</file>