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75" r:id="rId4"/>
    <p:sldId id="258" r:id="rId5"/>
    <p:sldId id="271" r:id="rId6"/>
    <p:sldId id="259" r:id="rId7"/>
    <p:sldId id="273" r:id="rId8"/>
    <p:sldId id="274" r:id="rId9"/>
    <p:sldId id="260" r:id="rId10"/>
    <p:sldId id="261" r:id="rId11"/>
    <p:sldId id="262" r:id="rId12"/>
    <p:sldId id="264" r:id="rId13"/>
    <p:sldId id="265" r:id="rId14"/>
    <p:sldId id="276" r:id="rId15"/>
    <p:sldId id="278" r:id="rId16"/>
    <p:sldId id="266" r:id="rId17"/>
    <p:sldId id="267" r:id="rId18"/>
    <p:sldId id="268" r:id="rId19"/>
    <p:sldId id="269" r:id="rId20"/>
    <p:sldId id="272"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4"/>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7C3BD5-8954-4769-968A-2A55311D0DB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F36530C9-7EF3-485D-B39B-86D7479213EB}" type="datetimeFigureOut">
              <a:rPr lang="tr-TR" smtClean="0"/>
              <a:pPr/>
              <a:t>30.04.2024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847C3BD5-8954-4769-968A-2A55311D0DBA}"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36530C9-7EF3-485D-B39B-86D7479213EB}" type="datetimeFigureOut">
              <a:rPr lang="tr-TR" smtClean="0"/>
              <a:pPr/>
              <a:t>30.04.2024</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47C3BD5-8954-4769-968A-2A55311D0DBA}"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2636912"/>
            <a:ext cx="7772400" cy="1470025"/>
          </a:xfrm>
        </p:spPr>
        <p:txBody>
          <a:bodyPr>
            <a:noAutofit/>
          </a:bodyPr>
          <a:lstStyle/>
          <a:p>
            <a:r>
              <a:rPr lang="tr-TR" sz="5400" b="1" dirty="0"/>
              <a:t>PİGMENT İNHİBİTÖRLERİ</a:t>
            </a:r>
            <a:r>
              <a:rPr lang="tr-TR" sz="5400" dirty="0"/>
              <a:t/>
            </a:r>
            <a:br>
              <a:rPr lang="tr-TR" sz="5400" dirty="0"/>
            </a:br>
            <a:r>
              <a:rPr lang="tr-TR" sz="5400" b="1" dirty="0"/>
              <a:t>WSSA &amp; HRAC 12, 13, 27 </a:t>
            </a:r>
            <a:r>
              <a:rPr lang="tr-TR" sz="5400" dirty="0"/>
              <a:t/>
            </a:r>
            <a:br>
              <a:rPr lang="tr-TR" sz="5400" dirty="0"/>
            </a:br>
            <a:endParaRPr lang="tr-TR"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80720"/>
          </a:xfrm>
        </p:spPr>
        <p:txBody>
          <a:bodyPr>
            <a:normAutofit/>
          </a:bodyPr>
          <a:lstStyle/>
          <a:p>
            <a:pPr algn="just">
              <a:buNone/>
            </a:pPr>
            <a:r>
              <a:rPr lang="tr-TR" dirty="0"/>
              <a:t>	</a:t>
            </a:r>
            <a:r>
              <a:rPr lang="tr-TR" sz="4000" dirty="0"/>
              <a:t>Bu gruptaki herbisitler </a:t>
            </a:r>
            <a:r>
              <a:rPr lang="tr-TR" sz="4000" dirty="0" err="1"/>
              <a:t>karotenoid</a:t>
            </a:r>
            <a:r>
              <a:rPr lang="tr-TR" sz="4000" dirty="0"/>
              <a:t> </a:t>
            </a:r>
            <a:r>
              <a:rPr lang="tr-TR" sz="4000" dirty="0" err="1"/>
              <a:t>biyosentez</a:t>
            </a:r>
            <a:r>
              <a:rPr lang="tr-TR" sz="4000" dirty="0"/>
              <a:t> yolunda anahtar bir enzim olan fitoen </a:t>
            </a:r>
            <a:r>
              <a:rPr lang="tr-TR" sz="4000" dirty="0" err="1"/>
              <a:t>desatürazın</a:t>
            </a:r>
            <a:r>
              <a:rPr lang="tr-TR" sz="4000" dirty="0"/>
              <a:t> (PDS) </a:t>
            </a:r>
            <a:r>
              <a:rPr lang="tr-TR" sz="4000" dirty="0" err="1"/>
              <a:t>inhibisyonuyla</a:t>
            </a:r>
            <a:r>
              <a:rPr lang="tr-TR" sz="4000" dirty="0"/>
              <a:t> </a:t>
            </a:r>
            <a:r>
              <a:rPr lang="tr-TR" sz="4000" dirty="0" err="1"/>
              <a:t>karotenoid</a:t>
            </a:r>
            <a:r>
              <a:rPr lang="tr-TR" sz="4000" dirty="0"/>
              <a:t> </a:t>
            </a:r>
            <a:r>
              <a:rPr lang="tr-TR" sz="4000" dirty="0" err="1"/>
              <a:t>biyosentezini</a:t>
            </a:r>
            <a:r>
              <a:rPr lang="tr-TR" sz="4000" dirty="0"/>
              <a:t> bloke ederler. Yabancı otlar aşırı enerjinin klorofil ile </a:t>
            </a:r>
            <a:r>
              <a:rPr lang="tr-TR" sz="4000" dirty="0" err="1"/>
              <a:t>membran</a:t>
            </a:r>
            <a:r>
              <a:rPr lang="tr-TR" sz="4000" dirty="0"/>
              <a:t> yağ asitlerini tahrip etmesini sağlayan bu herbisitlerle ilaçlandığında </a:t>
            </a:r>
            <a:r>
              <a:rPr lang="tr-TR" sz="4000" dirty="0" err="1"/>
              <a:t>karotenoidler</a:t>
            </a:r>
            <a:r>
              <a:rPr lang="tr-TR" sz="4000" dirty="0"/>
              <a:t> büyük ölçüde yok olur.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80720"/>
          </a:xfrm>
        </p:spPr>
        <p:txBody>
          <a:bodyPr>
            <a:normAutofit lnSpcReduction="10000"/>
          </a:bodyPr>
          <a:lstStyle/>
          <a:p>
            <a:pPr algn="just">
              <a:buNone/>
            </a:pPr>
            <a:r>
              <a:rPr lang="tr-TR" dirty="0"/>
              <a:t>	</a:t>
            </a:r>
            <a:r>
              <a:rPr lang="tr-TR" sz="3800" dirty="0" err="1"/>
              <a:t>Karotenoidlerin</a:t>
            </a:r>
            <a:r>
              <a:rPr lang="tr-TR" sz="3800" dirty="0"/>
              <a:t> yokluğunda </a:t>
            </a:r>
            <a:r>
              <a:rPr lang="tr-TR" sz="3800" dirty="0" err="1"/>
              <a:t>membran</a:t>
            </a:r>
            <a:r>
              <a:rPr lang="tr-TR" sz="3800" dirty="0"/>
              <a:t> yağ asitlerinin tahribatı lipit radikallerine yol açar.  Bu </a:t>
            </a:r>
            <a:r>
              <a:rPr lang="tr-TR" sz="3800" dirty="0" err="1"/>
              <a:t>lipid</a:t>
            </a:r>
            <a:r>
              <a:rPr lang="tr-TR" sz="3800" dirty="0"/>
              <a:t> radikalleri </a:t>
            </a:r>
            <a:r>
              <a:rPr lang="tr-TR" sz="3800" dirty="0" err="1"/>
              <a:t>lipid</a:t>
            </a:r>
            <a:r>
              <a:rPr lang="tr-TR" sz="3800" dirty="0"/>
              <a:t> </a:t>
            </a:r>
            <a:r>
              <a:rPr lang="tr-TR" sz="3800" dirty="0" err="1"/>
              <a:t>peroksidasyonuna</a:t>
            </a:r>
            <a:r>
              <a:rPr lang="tr-TR" sz="3800" dirty="0"/>
              <a:t> (bozulmasına) neden olur, bu da klorofili diğer hücre zarı </a:t>
            </a:r>
            <a:r>
              <a:rPr lang="tr-TR" sz="3800" dirty="0" err="1"/>
              <a:t>lipidlerini</a:t>
            </a:r>
            <a:r>
              <a:rPr lang="tr-TR" sz="3800" dirty="0"/>
              <a:t> ve bazı proteinleri işlevsiz hale getirir. Hücre zarı sızıntısının bir sonucu olarak hücre içeriği açığa çıkar ve hücre hızla tahrip olur ve bunun sonucu olarak bitki solmaya başlar ve sonunda ölür.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84976" cy="6480720"/>
          </a:xfrm>
        </p:spPr>
        <p:txBody>
          <a:bodyPr>
            <a:normAutofit lnSpcReduction="10000"/>
          </a:bodyPr>
          <a:lstStyle/>
          <a:p>
            <a:pPr algn="just">
              <a:buNone/>
            </a:pPr>
            <a:r>
              <a:rPr lang="tr-TR" b="1" dirty="0"/>
              <a:t>	</a:t>
            </a:r>
            <a:r>
              <a:rPr lang="tr-TR" sz="3400" b="1" dirty="0"/>
              <a:t>4-</a:t>
            </a:r>
            <a:r>
              <a:rPr lang="tr-TR" sz="3400" b="1" dirty="0" err="1"/>
              <a:t>hidroksifenil</a:t>
            </a:r>
            <a:r>
              <a:rPr lang="tr-TR" sz="3400" b="1" dirty="0"/>
              <a:t>-</a:t>
            </a:r>
            <a:r>
              <a:rPr lang="tr-TR" sz="3400" b="1" dirty="0" err="1"/>
              <a:t>piruvat</a:t>
            </a:r>
            <a:r>
              <a:rPr lang="tr-TR" sz="3400" b="1" dirty="0"/>
              <a:t>-</a:t>
            </a:r>
            <a:r>
              <a:rPr lang="tr-TR" sz="3400" b="1" dirty="0" err="1"/>
              <a:t>dioksijenaz’ın</a:t>
            </a:r>
            <a:r>
              <a:rPr lang="tr-TR" sz="3400" b="1" dirty="0"/>
              <a:t> (HPPD) </a:t>
            </a:r>
            <a:r>
              <a:rPr lang="tr-TR" sz="3400" b="1" dirty="0" err="1"/>
              <a:t>inhibisyonu</a:t>
            </a:r>
            <a:r>
              <a:rPr lang="tr-TR" sz="3400" b="1" dirty="0"/>
              <a:t> (27)</a:t>
            </a:r>
            <a:endParaRPr lang="tr-TR" sz="3400" dirty="0"/>
          </a:p>
          <a:p>
            <a:pPr algn="just">
              <a:buNone/>
            </a:pPr>
            <a:r>
              <a:rPr lang="tr-TR" sz="3400" dirty="0"/>
              <a:t>	Grup 27’ye giren herbisit familyaları:</a:t>
            </a:r>
          </a:p>
          <a:p>
            <a:pPr algn="just">
              <a:buNone/>
            </a:pPr>
            <a:r>
              <a:rPr lang="tr-TR" sz="3400" dirty="0"/>
              <a:t>	 </a:t>
            </a:r>
            <a:r>
              <a:rPr lang="tr-TR" sz="3400" dirty="0" err="1"/>
              <a:t>Triketone’ler</a:t>
            </a:r>
            <a:r>
              <a:rPr lang="tr-TR" sz="3400" dirty="0"/>
              <a:t> , </a:t>
            </a:r>
            <a:r>
              <a:rPr lang="tr-TR" sz="3400" dirty="0" err="1"/>
              <a:t>Pyrazole’ler</a:t>
            </a:r>
            <a:r>
              <a:rPr lang="tr-TR" sz="3400" dirty="0"/>
              <a:t> ve </a:t>
            </a:r>
            <a:r>
              <a:rPr lang="tr-TR" sz="3400" dirty="0" err="1"/>
              <a:t>Isoxazole’ler</a:t>
            </a:r>
            <a:r>
              <a:rPr lang="tr-TR" sz="3400" dirty="0"/>
              <a:t> </a:t>
            </a:r>
          </a:p>
          <a:p>
            <a:pPr algn="just">
              <a:buNone/>
            </a:pPr>
            <a:r>
              <a:rPr lang="tr-TR" sz="3400" dirty="0"/>
              <a:t>	Bu enzim </a:t>
            </a:r>
            <a:r>
              <a:rPr lang="tr-TR" sz="3400" dirty="0" err="1"/>
              <a:t>plastokinon</a:t>
            </a:r>
            <a:r>
              <a:rPr lang="tr-TR" sz="3400" dirty="0"/>
              <a:t> </a:t>
            </a:r>
            <a:r>
              <a:rPr lang="tr-TR" sz="3400" dirty="0" err="1"/>
              <a:t>biyosentezinde</a:t>
            </a:r>
            <a:r>
              <a:rPr lang="tr-TR" sz="3400" dirty="0"/>
              <a:t> önemli bir adımı katalize eder ve bunun </a:t>
            </a:r>
            <a:r>
              <a:rPr lang="tr-TR" sz="3400" dirty="0" err="1"/>
              <a:t>inhibisyonu</a:t>
            </a:r>
            <a:r>
              <a:rPr lang="tr-TR" sz="3400" dirty="0"/>
              <a:t> beyazlama </a:t>
            </a:r>
            <a:r>
              <a:rPr lang="tr-TR" sz="3400" dirty="0" err="1"/>
              <a:t>simptomlarına</a:t>
            </a:r>
            <a:r>
              <a:rPr lang="tr-TR" sz="3400" dirty="0"/>
              <a:t> yol açar. Bu </a:t>
            </a:r>
            <a:r>
              <a:rPr lang="tr-TR" sz="3400" dirty="0" err="1"/>
              <a:t>simptomlar</a:t>
            </a:r>
            <a:r>
              <a:rPr lang="tr-TR" sz="3400" dirty="0"/>
              <a:t> fitoen </a:t>
            </a:r>
            <a:r>
              <a:rPr lang="tr-TR" sz="3400" dirty="0" err="1"/>
              <a:t>desatürazın</a:t>
            </a:r>
            <a:r>
              <a:rPr lang="tr-TR" sz="3400" dirty="0"/>
              <a:t> bir </a:t>
            </a:r>
            <a:r>
              <a:rPr lang="tr-TR" sz="3400" dirty="0" err="1"/>
              <a:t>kofaktörü</a:t>
            </a:r>
            <a:r>
              <a:rPr lang="tr-TR" sz="3400" dirty="0"/>
              <a:t> olan </a:t>
            </a:r>
            <a:r>
              <a:rPr lang="tr-TR" sz="3400" dirty="0" err="1"/>
              <a:t>plastokinonun</a:t>
            </a:r>
            <a:r>
              <a:rPr lang="tr-TR" sz="3400" dirty="0"/>
              <a:t> engellenmesine bağlı olarak </a:t>
            </a:r>
            <a:r>
              <a:rPr lang="tr-TR" sz="3400" dirty="0" err="1"/>
              <a:t>karotenoid</a:t>
            </a:r>
            <a:r>
              <a:rPr lang="tr-TR" sz="3400" dirty="0"/>
              <a:t> sentezinin dolaylı olarak </a:t>
            </a:r>
            <a:r>
              <a:rPr lang="tr-TR" sz="3400" dirty="0" err="1"/>
              <a:t>inhibe</a:t>
            </a:r>
            <a:r>
              <a:rPr lang="tr-TR" sz="3400" dirty="0"/>
              <a:t> edilmesinden kaynaklanır.</a:t>
            </a:r>
          </a:p>
          <a:p>
            <a:pPr>
              <a:buNone/>
            </a:pP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260648"/>
            <a:ext cx="8856984" cy="6408712"/>
          </a:xfrm>
        </p:spPr>
        <p:txBody>
          <a:bodyPr>
            <a:normAutofit fontScale="92500"/>
          </a:bodyPr>
          <a:lstStyle/>
          <a:p>
            <a:pPr algn="just">
              <a:buNone/>
            </a:pPr>
            <a:r>
              <a:rPr lang="tr-TR" b="1" dirty="0"/>
              <a:t>	</a:t>
            </a:r>
            <a:r>
              <a:rPr lang="tr-TR" sz="3600" b="1" dirty="0"/>
              <a:t>Deoxy-D-</a:t>
            </a:r>
            <a:r>
              <a:rPr lang="tr-TR" sz="3600" b="1" dirty="0" err="1"/>
              <a:t>Xylulose</a:t>
            </a:r>
            <a:r>
              <a:rPr lang="tr-TR" sz="3600" b="1" dirty="0"/>
              <a:t> </a:t>
            </a:r>
            <a:r>
              <a:rPr lang="tr-TR" sz="3600" b="1" dirty="0" err="1"/>
              <a:t>Phosphate</a:t>
            </a:r>
            <a:r>
              <a:rPr lang="tr-TR" sz="3600" b="1" dirty="0"/>
              <a:t> </a:t>
            </a:r>
            <a:r>
              <a:rPr lang="tr-TR" sz="3600" b="1" dirty="0" err="1"/>
              <a:t>Synthase’nin</a:t>
            </a:r>
            <a:r>
              <a:rPr lang="tr-TR" sz="3600" b="1" dirty="0"/>
              <a:t> (DOXP) </a:t>
            </a:r>
            <a:r>
              <a:rPr lang="tr-TR" sz="3600" b="1" dirty="0" err="1"/>
              <a:t>inhibisyonu</a:t>
            </a:r>
            <a:r>
              <a:rPr lang="tr-TR" sz="3600" b="1" dirty="0"/>
              <a:t> (13)</a:t>
            </a:r>
            <a:endParaRPr lang="tr-TR" sz="3600" dirty="0"/>
          </a:p>
          <a:p>
            <a:pPr algn="just">
              <a:buNone/>
            </a:pPr>
            <a:r>
              <a:rPr lang="tr-TR" sz="3600" dirty="0"/>
              <a:t>	Grup 13’e giren tek herbisit familyası: </a:t>
            </a:r>
            <a:r>
              <a:rPr lang="tr-TR" sz="3600" dirty="0" err="1"/>
              <a:t>Isoxazolidinone</a:t>
            </a:r>
            <a:endParaRPr lang="tr-TR" sz="3600" dirty="0"/>
          </a:p>
          <a:p>
            <a:pPr algn="just">
              <a:buNone/>
            </a:pPr>
            <a:r>
              <a:rPr lang="tr-TR" sz="3600" dirty="0"/>
              <a:t>	Bitkilerde </a:t>
            </a:r>
            <a:r>
              <a:rPr lang="tr-TR" sz="3600" dirty="0" err="1"/>
              <a:t>karotenoidler</a:t>
            </a:r>
            <a:r>
              <a:rPr lang="tr-TR" sz="3600" dirty="0"/>
              <a:t>, </a:t>
            </a:r>
            <a:r>
              <a:rPr lang="tr-TR" sz="3600" dirty="0" err="1"/>
              <a:t>fitol</a:t>
            </a:r>
            <a:r>
              <a:rPr lang="tr-TR" sz="3600" dirty="0"/>
              <a:t> (klorofillerin bir yan zinciri), plastokinon-9, </a:t>
            </a:r>
            <a:r>
              <a:rPr lang="tr-TR" sz="3600" dirty="0" err="1"/>
              <a:t>izopren</a:t>
            </a:r>
            <a:r>
              <a:rPr lang="tr-TR" sz="3600" dirty="0"/>
              <a:t>, mono- ve </a:t>
            </a:r>
            <a:r>
              <a:rPr lang="tr-TR" sz="3600" dirty="0" err="1"/>
              <a:t>diterpenler</a:t>
            </a:r>
            <a:r>
              <a:rPr lang="tr-TR" sz="3600" dirty="0"/>
              <a:t> gibi </a:t>
            </a:r>
            <a:r>
              <a:rPr lang="tr-TR" sz="3600" dirty="0" err="1"/>
              <a:t>plastid</a:t>
            </a:r>
            <a:r>
              <a:rPr lang="tr-TR" sz="3600" dirty="0"/>
              <a:t> </a:t>
            </a:r>
            <a:r>
              <a:rPr lang="tr-TR" sz="3600" dirty="0" err="1"/>
              <a:t>izoprenoitlerin</a:t>
            </a:r>
            <a:r>
              <a:rPr lang="tr-TR" sz="3600" dirty="0"/>
              <a:t> </a:t>
            </a:r>
            <a:r>
              <a:rPr lang="tr-TR" sz="3600" dirty="0" err="1"/>
              <a:t>biyosentezi</a:t>
            </a:r>
            <a:r>
              <a:rPr lang="tr-TR" sz="3600" dirty="0"/>
              <a:t> 1-deoksi-d-ksilüloz-5-fosfat (DOXP) yolu ile olmaktadır. Bu familya herbisitleri </a:t>
            </a:r>
            <a:r>
              <a:rPr lang="tr-TR" sz="3600" dirty="0" smtClean="0"/>
              <a:t>DOXP </a:t>
            </a:r>
            <a:r>
              <a:rPr lang="tr-TR" sz="3600" dirty="0" err="1" smtClean="0"/>
              <a:t>sentaz</a:t>
            </a:r>
            <a:r>
              <a:rPr lang="tr-TR" sz="3600" dirty="0" smtClean="0"/>
              <a:t> enzimini </a:t>
            </a:r>
            <a:r>
              <a:rPr lang="tr-TR" sz="3600" dirty="0"/>
              <a:t>bloke ederek ışıkta klorofil ve </a:t>
            </a:r>
            <a:r>
              <a:rPr lang="tr-TR" sz="3600" dirty="0" err="1"/>
              <a:t>karotenoid</a:t>
            </a:r>
            <a:r>
              <a:rPr lang="tr-TR" sz="3600" dirty="0"/>
              <a:t> birikimini </a:t>
            </a:r>
            <a:r>
              <a:rPr lang="tr-TR" sz="3600" dirty="0" err="1"/>
              <a:t>inhibe</a:t>
            </a:r>
            <a:r>
              <a:rPr lang="tr-TR" sz="3600" dirty="0"/>
              <a:t> ederler.</a:t>
            </a:r>
          </a:p>
          <a:p>
            <a:pPr>
              <a:buNone/>
            </a:pPr>
            <a:endParaRPr lang="tr-T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784976" cy="6552728"/>
          </a:xfrm>
        </p:spPr>
        <p:txBody>
          <a:bodyPr>
            <a:normAutofit fontScale="92500" lnSpcReduction="20000"/>
          </a:bodyPr>
          <a:lstStyle/>
          <a:p>
            <a:pPr marL="0" indent="0" algn="just">
              <a:buNone/>
            </a:pPr>
            <a:r>
              <a:rPr lang="tr-TR" sz="4400" dirty="0" err="1"/>
              <a:t>Karotenoidler</a:t>
            </a:r>
            <a:r>
              <a:rPr lang="tr-TR" sz="4400" dirty="0"/>
              <a:t> olmadan, </a:t>
            </a:r>
            <a:r>
              <a:rPr lang="tr-TR" sz="4400" dirty="0" smtClean="0"/>
              <a:t>herbisite maruz kalmış dokular </a:t>
            </a:r>
            <a:r>
              <a:rPr lang="tr-TR" sz="4400" dirty="0"/>
              <a:t>klorofillerini ve sudan O2 üretme yeteneklerini ve </a:t>
            </a:r>
            <a:r>
              <a:rPr lang="tr-TR" sz="4400" dirty="0" err="1"/>
              <a:t>fotosentetik</a:t>
            </a:r>
            <a:r>
              <a:rPr lang="tr-TR" sz="4400" dirty="0"/>
              <a:t> elektron akışını hızla kaybederler; bu da nispeten düşük ROS hasarına ve bu herbisitlerin neden olduğu müteakip </a:t>
            </a:r>
            <a:r>
              <a:rPr lang="tr-TR" sz="4400" dirty="0" err="1"/>
              <a:t>membran</a:t>
            </a:r>
            <a:r>
              <a:rPr lang="tr-TR" sz="4400" dirty="0"/>
              <a:t> bozulmasına neden olur. ROS </a:t>
            </a:r>
            <a:r>
              <a:rPr lang="tr-TR" sz="4400" dirty="0" smtClean="0"/>
              <a:t>üretimi </a:t>
            </a:r>
            <a:r>
              <a:rPr lang="tr-TR" sz="4400" dirty="0"/>
              <a:t>grup 13 </a:t>
            </a:r>
            <a:r>
              <a:rPr lang="tr-TR" sz="4400" dirty="0" smtClean="0"/>
              <a:t>inhibitörlerinin </a:t>
            </a:r>
            <a:r>
              <a:rPr lang="tr-TR" sz="4400" dirty="0"/>
              <a:t>PSII inhibitörleriyle (grup 5 veya 6) </a:t>
            </a:r>
            <a:r>
              <a:rPr lang="tr-TR" sz="4400" dirty="0" smtClean="0"/>
              <a:t>karıştırılarak büyük </a:t>
            </a:r>
            <a:r>
              <a:rPr lang="tr-TR" sz="4400" dirty="0"/>
              <a:t>ölçüde arttırılabilir.</a:t>
            </a:r>
          </a:p>
        </p:txBody>
      </p:sp>
    </p:spTree>
    <p:extLst>
      <p:ext uri="{BB962C8B-B14F-4D97-AF65-F5344CB8AC3E}">
        <p14:creationId xmlns:p14="http://schemas.microsoft.com/office/powerpoint/2010/main" val="571056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56984" cy="6624736"/>
          </a:xfrm>
        </p:spPr>
        <p:txBody>
          <a:bodyPr>
            <a:normAutofit/>
          </a:bodyPr>
          <a:lstStyle/>
          <a:p>
            <a:pPr marL="0" indent="0" algn="just">
              <a:buNone/>
            </a:pPr>
            <a:r>
              <a:rPr lang="tr-TR" sz="4000" dirty="0"/>
              <a:t>Bitkiler (ve diğer birçok organizma), çeşitli </a:t>
            </a:r>
            <a:r>
              <a:rPr lang="tr-TR" sz="4000" dirty="0" smtClean="0"/>
              <a:t>hücre </a:t>
            </a:r>
            <a:r>
              <a:rPr lang="tr-TR" sz="4000" dirty="0" err="1" smtClean="0"/>
              <a:t>organellerinde</a:t>
            </a:r>
            <a:r>
              <a:rPr lang="tr-TR" sz="4000" dirty="0" smtClean="0"/>
              <a:t> (</a:t>
            </a:r>
            <a:r>
              <a:rPr lang="tr-TR" sz="4000" dirty="0"/>
              <a:t>örneğin, kloroplastlar, mitokondriler ve </a:t>
            </a:r>
            <a:r>
              <a:rPr lang="tr-TR" sz="4000" dirty="0" err="1"/>
              <a:t>peroksisomlar</a:t>
            </a:r>
            <a:r>
              <a:rPr lang="tr-TR" sz="4000" dirty="0"/>
              <a:t>) normal fizyolojik süreçler aracılığıyla bazal düzeyde ROS üretirler, ancak bu </a:t>
            </a:r>
            <a:r>
              <a:rPr lang="tr-TR" sz="4000" dirty="0" err="1"/>
              <a:t>ROS'lar</a:t>
            </a:r>
            <a:r>
              <a:rPr lang="tr-TR" sz="4000" dirty="0"/>
              <a:t> ölümcül seviyelere ulaşmazlar çünkü güçlü bir </a:t>
            </a:r>
            <a:r>
              <a:rPr lang="tr-TR" sz="4000" dirty="0" err="1" smtClean="0"/>
              <a:t>antioksidant</a:t>
            </a:r>
            <a:r>
              <a:rPr lang="tr-TR" sz="4000" dirty="0" smtClean="0"/>
              <a:t> </a:t>
            </a:r>
            <a:r>
              <a:rPr lang="tr-TR" sz="4000" dirty="0"/>
              <a:t>mekanizma ağı tarafından temizlenirler.</a:t>
            </a:r>
          </a:p>
        </p:txBody>
      </p:sp>
    </p:spTree>
    <p:extLst>
      <p:ext uri="{BB962C8B-B14F-4D97-AF65-F5344CB8AC3E}">
        <p14:creationId xmlns:p14="http://schemas.microsoft.com/office/powerpoint/2010/main" val="3109880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856984" cy="6480720"/>
          </a:xfrm>
        </p:spPr>
        <p:txBody>
          <a:bodyPr>
            <a:normAutofit lnSpcReduction="10000"/>
          </a:bodyPr>
          <a:lstStyle/>
          <a:p>
            <a:pPr algn="just">
              <a:buNone/>
            </a:pPr>
            <a:r>
              <a:rPr lang="tr-TR" sz="3600" dirty="0"/>
              <a:t>	</a:t>
            </a:r>
            <a:r>
              <a:rPr lang="tr-TR" sz="3600" dirty="0" err="1"/>
              <a:t>Karotenoid</a:t>
            </a:r>
            <a:r>
              <a:rPr lang="tr-TR" sz="3600" dirty="0"/>
              <a:t> pigmentler klorofili güneş ışığından bozunmaya karşı korur. </a:t>
            </a:r>
            <a:r>
              <a:rPr lang="tr-TR" sz="3600"/>
              <a:t>Sonuç olarak </a:t>
            </a:r>
            <a:r>
              <a:rPr lang="tr-TR" sz="3600" dirty="0"/>
              <a:t>etkilenen bitki kısımları beyaz,  yarı saydam hale gelir ve beyazlamış şekilde görünürler. </a:t>
            </a:r>
          </a:p>
          <a:p>
            <a:pPr algn="just">
              <a:buNone/>
            </a:pPr>
            <a:r>
              <a:rPr lang="tr-TR" sz="3600" dirty="0"/>
              <a:t>	Pigment inhibitörleri çıkış öncesi ve çıkış sonrası aktiviteye sahiptir. Çıkış öncesi uygulamada bu herbisitler bitki kökleri ve sürgünler tarafından alınarak </a:t>
            </a:r>
            <a:r>
              <a:rPr lang="tr-TR" sz="3600" dirty="0" err="1"/>
              <a:t>ksilemde</a:t>
            </a:r>
            <a:r>
              <a:rPr lang="tr-TR" sz="3600" dirty="0"/>
              <a:t> yapraklara doğru hareket ederler. Hassas yabancı otlar ölmeden önce beyazlaşmışlardır.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80720"/>
          </a:xfrm>
        </p:spPr>
        <p:txBody>
          <a:bodyPr>
            <a:normAutofit/>
          </a:bodyPr>
          <a:lstStyle/>
          <a:p>
            <a:pPr algn="just">
              <a:buNone/>
            </a:pPr>
            <a:r>
              <a:rPr lang="tr-TR" dirty="0"/>
              <a:t>	</a:t>
            </a:r>
            <a:r>
              <a:rPr lang="tr-TR" sz="4000" b="1" dirty="0" err="1">
                <a:solidFill>
                  <a:srgbClr val="00B050"/>
                </a:solidFill>
              </a:rPr>
              <a:t>Simptomlar</a:t>
            </a:r>
            <a:endParaRPr lang="tr-TR" sz="4000" b="1" dirty="0">
              <a:solidFill>
                <a:srgbClr val="00B050"/>
              </a:solidFill>
            </a:endParaRPr>
          </a:p>
          <a:p>
            <a:pPr algn="just">
              <a:buNone/>
            </a:pPr>
            <a:r>
              <a:rPr lang="tr-TR" sz="4000" dirty="0"/>
              <a:t>	 </a:t>
            </a:r>
            <a:r>
              <a:rPr lang="tr-TR" sz="4000" dirty="0" err="1"/>
              <a:t>Karotenoid</a:t>
            </a:r>
            <a:r>
              <a:rPr lang="tr-TR" sz="4000" dirty="0"/>
              <a:t> </a:t>
            </a:r>
            <a:r>
              <a:rPr lang="tr-TR" sz="4000" dirty="0" err="1"/>
              <a:t>biyosentez</a:t>
            </a:r>
            <a:r>
              <a:rPr lang="tr-TR" sz="4000" dirty="0"/>
              <a:t> herbisitlerinden kaynaklanan </a:t>
            </a:r>
            <a:r>
              <a:rPr lang="tr-TR" sz="4000" dirty="0" err="1"/>
              <a:t>simptomlar</a:t>
            </a:r>
            <a:r>
              <a:rPr lang="tr-TR" sz="4000" dirty="0"/>
              <a:t> beyaz</a:t>
            </a:r>
            <a:r>
              <a:rPr lang="tr-TR" sz="4000"/>
              <a:t>,  yarı </a:t>
            </a:r>
            <a:r>
              <a:rPr lang="tr-TR" sz="4000" dirty="0"/>
              <a:t>saydam yapraklar şeklinde görülmektedir. Bitki yaprakları beyazlamış ve bazen yaprak kenarları morumsu görünürler. Ağaçlarda ve odunsu süs bitkilerinde belirtiler damar klorozu veya beyazlama olarak görünebilir. </a:t>
            </a:r>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408712"/>
          </a:xfrm>
        </p:spPr>
        <p:txBody>
          <a:bodyPr/>
          <a:lstStyle/>
          <a:p>
            <a:pPr algn="just">
              <a:buNone/>
            </a:pPr>
            <a:r>
              <a:rPr lang="tr-TR" dirty="0"/>
              <a:t>	</a:t>
            </a:r>
            <a:r>
              <a:rPr lang="tr-TR" sz="4000" dirty="0" err="1"/>
              <a:t>Karotenoid</a:t>
            </a:r>
            <a:r>
              <a:rPr lang="tr-TR" sz="4000" dirty="0"/>
              <a:t> </a:t>
            </a:r>
            <a:r>
              <a:rPr lang="tr-TR" sz="4000" dirty="0" err="1"/>
              <a:t>biyosentezinde</a:t>
            </a:r>
            <a:r>
              <a:rPr lang="tr-TR" sz="4000" dirty="0"/>
              <a:t>, herbisit sürüklenme vakalarında, oranlara ve bitki türlerine bağlı olarak </a:t>
            </a:r>
            <a:r>
              <a:rPr lang="tr-TR" sz="4000" dirty="0" err="1"/>
              <a:t>maruziyetten</a:t>
            </a:r>
            <a:r>
              <a:rPr lang="tr-TR" sz="4000" dirty="0"/>
              <a:t> sonraki 72 saat içinde beyazlama ve hafif kloroz gelişebilir, ardından en şiddetli vakalarda nekroz gelişebilir. İlaçlamadan sonra gelişen yapraklar kırışabilir ve şekli bozulabilir.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856984" cy="6480720"/>
          </a:xfrm>
        </p:spPr>
        <p:txBody>
          <a:bodyPr>
            <a:normAutofit lnSpcReduction="10000"/>
          </a:bodyPr>
          <a:lstStyle/>
          <a:p>
            <a:pPr algn="just">
              <a:buNone/>
            </a:pPr>
            <a:r>
              <a:rPr lang="tr-TR" dirty="0"/>
              <a:t>	</a:t>
            </a:r>
            <a:r>
              <a:rPr lang="tr-TR" sz="3800" dirty="0"/>
              <a:t>Çıkış sonrası uygulamalarda, herbisit yapraklar tarafından emilir ve </a:t>
            </a:r>
            <a:r>
              <a:rPr lang="tr-TR" sz="3800" dirty="0" err="1"/>
              <a:t>akropetal</a:t>
            </a:r>
            <a:r>
              <a:rPr lang="tr-TR" sz="3800" dirty="0"/>
              <a:t> olarak (yukarı doğru) yaprak kenarlarına doğru hareket eder; en çok küçük yabancı otlar üzerinde etkilidirler. </a:t>
            </a:r>
          </a:p>
          <a:p>
            <a:pPr algn="just">
              <a:buNone/>
            </a:pPr>
            <a:r>
              <a:rPr lang="tr-TR" sz="3800" dirty="0"/>
              <a:t>	Hedef dışı bitkilere hedef dışı hareket de yaprakların beyaza dönmesine neden olabilir. Bitkinin kaderi, bitkinin türüne ve büyüklüğüne bağlıdır; küçük bitkiler büyük bitkilerden daha hassastır.</a:t>
            </a:r>
          </a:p>
          <a:p>
            <a:pPr>
              <a:buNone/>
            </a:pPr>
            <a:endParaRPr lang="tr-TR" sz="3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856984" cy="6552728"/>
          </a:xfrm>
        </p:spPr>
        <p:txBody>
          <a:bodyPr>
            <a:normAutofit/>
          </a:bodyPr>
          <a:lstStyle/>
          <a:p>
            <a:pPr algn="just">
              <a:buNone/>
            </a:pPr>
            <a:r>
              <a:rPr lang="tr-TR" dirty="0"/>
              <a:t>	</a:t>
            </a:r>
            <a:r>
              <a:rPr lang="tr-TR" sz="4400" dirty="0"/>
              <a:t>Pigmentler görünür spektrumun belirli bölgelerinde ışığı güçlü bir şekilde emen bileşiklerdir. Emilmeyen ışık dalga boyları geri yansıtılır ve bu nedenle renkli görünür. Klorofil, mavi ve kırmızı spektrumdaki ışığı emdiği ve yeşil ışığı yansıttığı için bitkilerin insan gözüne yeşil görünmesini sağlar.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08712"/>
          </a:xfrm>
        </p:spPr>
        <p:txBody>
          <a:bodyPr/>
          <a:lstStyle/>
          <a:p>
            <a:pPr algn="just">
              <a:buNone/>
            </a:pPr>
            <a:r>
              <a:rPr lang="tr-TR" dirty="0"/>
              <a:t>	Pigment inhibitörlerinden kaynaklanan belirtiler </a:t>
            </a:r>
            <a:r>
              <a:rPr lang="tr-TR" dirty="0" err="1"/>
              <a:t>kimera</a:t>
            </a:r>
            <a:r>
              <a:rPr lang="tr-TR" dirty="0"/>
              <a:t> (bitkideki genetik anormallik) ile karıştırılabilir. </a:t>
            </a:r>
            <a:r>
              <a:rPr lang="tr-TR" dirty="0" err="1"/>
              <a:t>Kimeralar</a:t>
            </a:r>
            <a:r>
              <a:rPr lang="tr-TR" dirty="0"/>
              <a:t> gelişen bir bölgenin hücrelerindeki bir mutasyondan kaynaklanabilir.</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928992" cy="6696744"/>
          </a:xfrm>
        </p:spPr>
        <p:txBody>
          <a:bodyPr/>
          <a:lstStyle/>
          <a:p>
            <a:pPr algn="just">
              <a:buNone/>
            </a:pPr>
            <a:r>
              <a:rPr lang="tr-TR" sz="4800" dirty="0"/>
              <a:t>	</a:t>
            </a:r>
            <a:r>
              <a:rPr lang="tr-TR" sz="4800" b="1" dirty="0">
                <a:solidFill>
                  <a:srgbClr val="FFC000"/>
                </a:solidFill>
              </a:rPr>
              <a:t>Karotenoidler</a:t>
            </a:r>
            <a:r>
              <a:rPr lang="tr-TR" sz="4800" dirty="0"/>
              <a:t> sarı / turuncu renkli pigmentlerdir. Bu pigmentler klorofili </a:t>
            </a:r>
            <a:r>
              <a:rPr lang="tr-TR" sz="4800" dirty="0" err="1"/>
              <a:t>singlet</a:t>
            </a:r>
            <a:r>
              <a:rPr lang="tr-TR" sz="4800" dirty="0"/>
              <a:t> oksijenin (</a:t>
            </a:r>
            <a:r>
              <a:rPr lang="tr-TR" sz="4800" baseline="30000" dirty="0"/>
              <a:t>1</a:t>
            </a:r>
            <a:r>
              <a:rPr lang="tr-TR" sz="4800" dirty="0"/>
              <a:t>O2) </a:t>
            </a:r>
            <a:r>
              <a:rPr lang="tr-TR" sz="4800" dirty="0" err="1"/>
              <a:t>oksidatif</a:t>
            </a:r>
            <a:r>
              <a:rPr lang="tr-TR" sz="4800" dirty="0"/>
              <a:t> enerjisini dağıtarak korurlar. Yani, </a:t>
            </a:r>
            <a:r>
              <a:rPr lang="tr-TR" sz="4800" dirty="0" err="1"/>
              <a:t>karotenoidler</a:t>
            </a:r>
            <a:r>
              <a:rPr lang="tr-TR" sz="4800" dirty="0"/>
              <a:t> bir </a:t>
            </a:r>
            <a:r>
              <a:rPr lang="tr-TR" sz="4800" dirty="0" err="1"/>
              <a:t>antioksidant</a:t>
            </a:r>
            <a:r>
              <a:rPr lang="tr-TR" sz="4800" dirty="0"/>
              <a:t> görevi görürler.</a:t>
            </a:r>
          </a:p>
          <a:p>
            <a:pPr>
              <a:buNone/>
            </a:pPr>
            <a:endParaRPr lang="tr-TR" dirty="0"/>
          </a:p>
          <a:p>
            <a:pPr marL="0" indent="0">
              <a:buNone/>
            </a:pPr>
            <a:endParaRPr lang="tr-TR" dirty="0"/>
          </a:p>
        </p:txBody>
      </p:sp>
    </p:spTree>
    <p:extLst>
      <p:ext uri="{BB962C8B-B14F-4D97-AF65-F5344CB8AC3E}">
        <p14:creationId xmlns:p14="http://schemas.microsoft.com/office/powerpoint/2010/main" val="3801852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856984" cy="6624736"/>
          </a:xfrm>
        </p:spPr>
        <p:txBody>
          <a:bodyPr>
            <a:normAutofit/>
          </a:bodyPr>
          <a:lstStyle/>
          <a:p>
            <a:pPr algn="just">
              <a:buNone/>
            </a:pPr>
            <a:r>
              <a:rPr lang="tr-TR" dirty="0"/>
              <a:t>	</a:t>
            </a:r>
            <a:r>
              <a:rPr lang="tr-TR" sz="4400" dirty="0"/>
              <a:t>Bazı herbisitler bitki dokularını tahrip eden büyük miktarlarda tekli oksijen oluşumuna yol açarlar. Normal şekilde fotosentez geçiren sağlıklı bitkiler de bu süreçte bir miktar tekli oksijen üretirler ve </a:t>
            </a:r>
            <a:r>
              <a:rPr lang="tr-TR" sz="4400" dirty="0" err="1"/>
              <a:t>karotenoidler</a:t>
            </a:r>
            <a:r>
              <a:rPr lang="tr-TR" sz="4400" dirty="0"/>
              <a:t> de herhangi bir hasarı önlemeye yardımcı olur.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856984" cy="6624736"/>
          </a:xfrm>
        </p:spPr>
        <p:txBody>
          <a:bodyPr>
            <a:normAutofit fontScale="92500"/>
          </a:bodyPr>
          <a:lstStyle/>
          <a:p>
            <a:pPr algn="just">
              <a:buNone/>
            </a:pPr>
            <a:r>
              <a:rPr lang="tr-TR" sz="3600" dirty="0"/>
              <a:t>	</a:t>
            </a:r>
            <a:r>
              <a:rPr lang="tr-TR" sz="4100" dirty="0"/>
              <a:t>Burada tartışılan herbisitler </a:t>
            </a:r>
            <a:r>
              <a:rPr lang="tr-TR" sz="4100" dirty="0" err="1"/>
              <a:t>karotenoid</a:t>
            </a:r>
            <a:r>
              <a:rPr lang="tr-TR" sz="4100" dirty="0"/>
              <a:t> pigmentlerin veya klorofil pigmentlerinin oluşumunu engeller. Her iki durumda da </a:t>
            </a:r>
            <a:r>
              <a:rPr lang="tr-TR" sz="4100" dirty="0" err="1"/>
              <a:t>karotenoid</a:t>
            </a:r>
            <a:r>
              <a:rPr lang="tr-TR" sz="4100" dirty="0"/>
              <a:t> pigment kaybı klorofilin foto-tahribatına (ışıkla parçalanmasına) ve bitki dokusunun beyazlaşmasına neden olur. Genellikle bu herbisitler geniş yapraklı yabancı otları kontrol ederler, bununla birlikte bazı dar yapraklı yabancı otlara karşı da etkilidirler.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80720"/>
          </a:xfrm>
        </p:spPr>
        <p:txBody>
          <a:bodyPr>
            <a:normAutofit fontScale="92500" lnSpcReduction="10000"/>
          </a:bodyPr>
          <a:lstStyle/>
          <a:p>
            <a:endParaRPr lang="tr-TR" b="1" dirty="0"/>
          </a:p>
          <a:p>
            <a:pPr>
              <a:buNone/>
            </a:pPr>
            <a:r>
              <a:rPr lang="tr-TR" sz="4000" b="1" dirty="0"/>
              <a:t>Pigment inhibitörleri WSSA &amp; </a:t>
            </a:r>
            <a:r>
              <a:rPr lang="tr-TR" sz="4000" b="1" dirty="0" err="1"/>
              <a:t>HRAC’a</a:t>
            </a:r>
            <a:r>
              <a:rPr lang="tr-TR" sz="4000" b="1" dirty="0"/>
              <a:t> göre şu şekilde sınıflandırılırlar.  </a:t>
            </a:r>
          </a:p>
          <a:p>
            <a:pPr algn="just"/>
            <a:r>
              <a:rPr lang="tr-TR" sz="4000" b="1" dirty="0">
                <a:solidFill>
                  <a:srgbClr val="FF0000"/>
                </a:solidFill>
              </a:rPr>
              <a:t>WSSA &amp; HRAC Grup 12 (PDS, </a:t>
            </a:r>
            <a:r>
              <a:rPr lang="tr-TR" sz="4000" b="1" i="1" dirty="0">
                <a:solidFill>
                  <a:srgbClr val="FF0000"/>
                </a:solidFill>
              </a:rPr>
              <a:t>Phytoene </a:t>
            </a:r>
            <a:r>
              <a:rPr lang="tr-TR" sz="4000" b="1" i="1" dirty="0" err="1">
                <a:solidFill>
                  <a:srgbClr val="FF0000"/>
                </a:solidFill>
              </a:rPr>
              <a:t>Desaturase’nin</a:t>
            </a:r>
            <a:r>
              <a:rPr lang="tr-TR" sz="4000" b="1" i="1" dirty="0">
                <a:solidFill>
                  <a:srgbClr val="FF0000"/>
                </a:solidFill>
              </a:rPr>
              <a:t> </a:t>
            </a:r>
            <a:r>
              <a:rPr lang="tr-TR" sz="4000" b="1" i="1" dirty="0" err="1">
                <a:solidFill>
                  <a:srgbClr val="FF0000"/>
                </a:solidFill>
              </a:rPr>
              <a:t>inhibisyonu</a:t>
            </a:r>
            <a:r>
              <a:rPr lang="tr-TR" sz="4000" b="1" dirty="0">
                <a:solidFill>
                  <a:srgbClr val="FF0000"/>
                </a:solidFill>
              </a:rPr>
              <a:t>)</a:t>
            </a:r>
            <a:endParaRPr lang="tr-TR" sz="4000" dirty="0">
              <a:solidFill>
                <a:srgbClr val="FF0000"/>
              </a:solidFill>
            </a:endParaRPr>
          </a:p>
          <a:p>
            <a:pPr algn="just"/>
            <a:r>
              <a:rPr lang="tr-TR" sz="4000" b="1" dirty="0">
                <a:solidFill>
                  <a:srgbClr val="0070C0"/>
                </a:solidFill>
              </a:rPr>
              <a:t>WSSA &amp; HRAC Grup 13 (DOXP, Deoxy-D-</a:t>
            </a:r>
            <a:r>
              <a:rPr lang="tr-TR" sz="4000" b="1" dirty="0" err="1">
                <a:solidFill>
                  <a:srgbClr val="0070C0"/>
                </a:solidFill>
              </a:rPr>
              <a:t>Xylulose</a:t>
            </a:r>
            <a:r>
              <a:rPr lang="tr-TR" sz="4000" b="1" dirty="0">
                <a:solidFill>
                  <a:srgbClr val="0070C0"/>
                </a:solidFill>
              </a:rPr>
              <a:t> </a:t>
            </a:r>
            <a:r>
              <a:rPr lang="tr-TR" sz="4000" b="1" dirty="0" err="1">
                <a:solidFill>
                  <a:srgbClr val="0070C0"/>
                </a:solidFill>
              </a:rPr>
              <a:t>Phosphate</a:t>
            </a:r>
            <a:r>
              <a:rPr lang="tr-TR" sz="4000" b="1" dirty="0">
                <a:solidFill>
                  <a:srgbClr val="0070C0"/>
                </a:solidFill>
              </a:rPr>
              <a:t> </a:t>
            </a:r>
            <a:r>
              <a:rPr lang="tr-TR" sz="4000" b="1" dirty="0" err="1">
                <a:solidFill>
                  <a:srgbClr val="0070C0"/>
                </a:solidFill>
              </a:rPr>
              <a:t>Synthase’nin</a:t>
            </a:r>
            <a:r>
              <a:rPr lang="tr-TR" sz="4000" b="1" dirty="0">
                <a:solidFill>
                  <a:srgbClr val="0070C0"/>
                </a:solidFill>
              </a:rPr>
              <a:t> </a:t>
            </a:r>
            <a:r>
              <a:rPr lang="tr-TR" sz="4000" b="1" dirty="0" err="1">
                <a:solidFill>
                  <a:srgbClr val="0070C0"/>
                </a:solidFill>
              </a:rPr>
              <a:t>inhibisyonu</a:t>
            </a:r>
            <a:r>
              <a:rPr lang="tr-TR" sz="4000" b="1" dirty="0">
                <a:solidFill>
                  <a:srgbClr val="0070C0"/>
                </a:solidFill>
              </a:rPr>
              <a:t>)</a:t>
            </a:r>
            <a:endParaRPr lang="tr-TR" sz="4000" dirty="0">
              <a:solidFill>
                <a:srgbClr val="0070C0"/>
              </a:solidFill>
            </a:endParaRPr>
          </a:p>
          <a:p>
            <a:pPr algn="just"/>
            <a:r>
              <a:rPr lang="tr-TR" sz="4000" b="1" dirty="0">
                <a:solidFill>
                  <a:schemeClr val="accent6">
                    <a:lumMod val="50000"/>
                  </a:schemeClr>
                </a:solidFill>
              </a:rPr>
              <a:t>WSSA &amp; HRAC Grup 27 (HPPD, Hydroxyphenyl </a:t>
            </a:r>
            <a:r>
              <a:rPr lang="tr-TR" sz="4000" b="1" dirty="0" err="1">
                <a:solidFill>
                  <a:schemeClr val="accent6">
                    <a:lumMod val="50000"/>
                  </a:schemeClr>
                </a:solidFill>
              </a:rPr>
              <a:t>Pyruvate</a:t>
            </a:r>
            <a:r>
              <a:rPr lang="tr-TR" sz="4000" b="1" dirty="0">
                <a:solidFill>
                  <a:schemeClr val="accent6">
                    <a:lumMod val="50000"/>
                  </a:schemeClr>
                </a:solidFill>
              </a:rPr>
              <a:t> </a:t>
            </a:r>
            <a:r>
              <a:rPr lang="tr-TR" sz="4000" b="1" dirty="0" err="1">
                <a:solidFill>
                  <a:schemeClr val="accent6">
                    <a:lumMod val="50000"/>
                  </a:schemeClr>
                </a:solidFill>
              </a:rPr>
              <a:t>Dioxygenase’nin</a:t>
            </a:r>
            <a:r>
              <a:rPr lang="tr-TR" sz="4000" b="1" dirty="0">
                <a:solidFill>
                  <a:schemeClr val="accent6">
                    <a:lumMod val="50000"/>
                  </a:schemeClr>
                </a:solidFill>
              </a:rPr>
              <a:t> </a:t>
            </a:r>
            <a:r>
              <a:rPr lang="tr-TR" sz="4000" b="1" dirty="0" err="1">
                <a:solidFill>
                  <a:schemeClr val="accent6">
                    <a:lumMod val="50000"/>
                  </a:schemeClr>
                </a:solidFill>
              </a:rPr>
              <a:t>inhibisyonu</a:t>
            </a:r>
            <a:r>
              <a:rPr lang="tr-TR" sz="4000" b="1" dirty="0">
                <a:solidFill>
                  <a:schemeClr val="accent6">
                    <a:lumMod val="50000"/>
                  </a:schemeClr>
                </a:solidFill>
              </a:rPr>
              <a:t>)</a:t>
            </a:r>
            <a:endParaRPr lang="tr-TR" sz="4000" dirty="0">
              <a:solidFill>
                <a:schemeClr val="accent6">
                  <a:lumMod val="50000"/>
                </a:schemeClr>
              </a:solidFill>
            </a:endParaRP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a:extLst>
              <a:ext uri="{FF2B5EF4-FFF2-40B4-BE49-F238E27FC236}">
                <a16:creationId xmlns:a16="http://schemas.microsoft.com/office/drawing/2014/main" id="{F4B2C250-0192-3947-A165-969C08E87C3E}"/>
              </a:ext>
            </a:extLst>
          </p:cNvPr>
          <p:cNvSpPr>
            <a:spLocks noGrp="1"/>
          </p:cNvSpPr>
          <p:nvPr>
            <p:ph idx="1"/>
          </p:nvPr>
        </p:nvSpPr>
        <p:spPr>
          <a:xfrm>
            <a:off x="107504" y="188640"/>
            <a:ext cx="8856984" cy="6480720"/>
          </a:xfrm>
        </p:spPr>
        <p:txBody>
          <a:bodyPr>
            <a:noAutofit/>
          </a:bodyPr>
          <a:lstStyle/>
          <a:p>
            <a:pPr marL="0" indent="0" algn="just">
              <a:buNone/>
            </a:pPr>
            <a:r>
              <a:rPr lang="tr-TR" sz="3100" b="1" dirty="0">
                <a:solidFill>
                  <a:srgbClr val="FF0000"/>
                </a:solidFill>
              </a:rPr>
              <a:t>PDS, Phytoene </a:t>
            </a:r>
            <a:r>
              <a:rPr lang="tr-TR" sz="3100" b="1" dirty="0" err="1">
                <a:solidFill>
                  <a:srgbClr val="FF0000"/>
                </a:solidFill>
              </a:rPr>
              <a:t>Desaturase</a:t>
            </a:r>
            <a:r>
              <a:rPr lang="tr-TR" sz="3100" b="1" dirty="0">
                <a:solidFill>
                  <a:srgbClr val="FF0000"/>
                </a:solidFill>
              </a:rPr>
              <a:t> </a:t>
            </a:r>
            <a:r>
              <a:rPr lang="tr-TR" sz="3100" b="1" dirty="0"/>
              <a:t>(</a:t>
            </a:r>
            <a:r>
              <a:rPr lang="tr-TR" sz="3100" dirty="0"/>
              <a:t>fitoen </a:t>
            </a:r>
            <a:r>
              <a:rPr lang="tr-TR" sz="3100" dirty="0" err="1"/>
              <a:t>desatüraz</a:t>
            </a:r>
            <a:r>
              <a:rPr lang="tr-TR" sz="3100" dirty="0"/>
              <a:t>), </a:t>
            </a:r>
            <a:r>
              <a:rPr lang="tr-TR" sz="3100" dirty="0" err="1"/>
              <a:t>arkeler</a:t>
            </a:r>
            <a:r>
              <a:rPr lang="tr-TR" sz="3100" dirty="0"/>
              <a:t>, bakteri ve </a:t>
            </a:r>
            <a:r>
              <a:rPr lang="tr-TR" sz="3100" dirty="0" err="1"/>
              <a:t>funguslarda</a:t>
            </a:r>
            <a:r>
              <a:rPr lang="tr-TR" sz="3100" dirty="0"/>
              <a:t> bulunan ve </a:t>
            </a:r>
            <a:r>
              <a:rPr lang="tr-TR" sz="3100" dirty="0" err="1"/>
              <a:t>karotenoid</a:t>
            </a:r>
            <a:r>
              <a:rPr lang="tr-TR" sz="3100" dirty="0"/>
              <a:t> </a:t>
            </a:r>
            <a:r>
              <a:rPr lang="tr-TR" sz="3100" dirty="0" err="1"/>
              <a:t>biyosentezinde</a:t>
            </a:r>
            <a:r>
              <a:rPr lang="tr-TR" sz="3100" dirty="0"/>
              <a:t> yer alan enzimdir. Renksiz 15-cis-fitoenin </a:t>
            </a:r>
            <a:r>
              <a:rPr lang="tr-TR" sz="3100" dirty="0" err="1"/>
              <a:t>poli</a:t>
            </a:r>
            <a:r>
              <a:rPr lang="tr-TR" sz="3100" dirty="0"/>
              <a:t>-trans yolu adı verilen bir biyokimyasal yoldaki parlak kırmızı bir </a:t>
            </a:r>
            <a:r>
              <a:rPr lang="tr-TR" sz="3100" dirty="0" err="1"/>
              <a:t>likopene</a:t>
            </a:r>
            <a:r>
              <a:rPr lang="tr-TR" sz="3100" dirty="0"/>
              <a:t> dönüştürülmesini katalize eder.</a:t>
            </a:r>
          </a:p>
          <a:p>
            <a:pPr marL="0" indent="0" algn="just">
              <a:buNone/>
            </a:pPr>
            <a:endParaRPr lang="tr-TR" sz="3100" dirty="0"/>
          </a:p>
          <a:p>
            <a:pPr marL="0" indent="0" algn="just">
              <a:buNone/>
            </a:pPr>
            <a:r>
              <a:rPr lang="tr-TR" sz="3100" b="1" dirty="0">
                <a:solidFill>
                  <a:srgbClr val="0070C0"/>
                </a:solidFill>
              </a:rPr>
              <a:t>DOXP, Deoxy-D-</a:t>
            </a:r>
            <a:r>
              <a:rPr lang="tr-TR" sz="3100" b="1" dirty="0" err="1">
                <a:solidFill>
                  <a:srgbClr val="0070C0"/>
                </a:solidFill>
              </a:rPr>
              <a:t>Xylulose</a:t>
            </a:r>
            <a:r>
              <a:rPr lang="tr-TR" sz="3100" b="1" dirty="0">
                <a:solidFill>
                  <a:srgbClr val="0070C0"/>
                </a:solidFill>
              </a:rPr>
              <a:t> </a:t>
            </a:r>
            <a:r>
              <a:rPr lang="tr-TR" sz="3100" b="1" dirty="0" err="1">
                <a:solidFill>
                  <a:srgbClr val="0070C0"/>
                </a:solidFill>
              </a:rPr>
              <a:t>Phosphate</a:t>
            </a:r>
            <a:r>
              <a:rPr lang="tr-TR" sz="3100" b="1" dirty="0">
                <a:solidFill>
                  <a:srgbClr val="0070C0"/>
                </a:solidFill>
              </a:rPr>
              <a:t> </a:t>
            </a:r>
            <a:r>
              <a:rPr lang="tr-TR" sz="3100" b="1" dirty="0" err="1">
                <a:solidFill>
                  <a:srgbClr val="0070C0"/>
                </a:solidFill>
              </a:rPr>
              <a:t>Synthase</a:t>
            </a:r>
            <a:r>
              <a:rPr lang="tr-TR" sz="3100" b="1" dirty="0">
                <a:solidFill>
                  <a:srgbClr val="0070C0"/>
                </a:solidFill>
              </a:rPr>
              <a:t>  </a:t>
            </a:r>
            <a:r>
              <a:rPr lang="tr-TR" sz="3100" dirty="0"/>
              <a:t>(</a:t>
            </a:r>
            <a:r>
              <a:rPr lang="tr-TR" sz="3100" dirty="0" err="1"/>
              <a:t>deoksi</a:t>
            </a:r>
            <a:r>
              <a:rPr lang="tr-TR" sz="3100" dirty="0"/>
              <a:t>-d-</a:t>
            </a:r>
            <a:r>
              <a:rPr lang="tr-TR" sz="3100" dirty="0" err="1"/>
              <a:t>ksilulos</a:t>
            </a:r>
            <a:r>
              <a:rPr lang="tr-TR" sz="3100" dirty="0"/>
              <a:t> fosfat </a:t>
            </a:r>
            <a:r>
              <a:rPr lang="tr-TR" sz="3100" dirty="0" err="1"/>
              <a:t>sintaz</a:t>
            </a:r>
            <a:r>
              <a:rPr lang="tr-TR" sz="3100" dirty="0"/>
              <a:t>) bitkilerde </a:t>
            </a:r>
            <a:r>
              <a:rPr lang="tr-TR" sz="3100" dirty="0" err="1"/>
              <a:t>terpen</a:t>
            </a:r>
            <a:r>
              <a:rPr lang="tr-TR" sz="3100" dirty="0"/>
              <a:t> (</a:t>
            </a:r>
            <a:r>
              <a:rPr lang="tr-TR" sz="3100" dirty="0" err="1"/>
              <a:t>karetenoidler</a:t>
            </a:r>
            <a:r>
              <a:rPr lang="tr-TR" sz="3100" dirty="0"/>
              <a:t>, büyüme düzenleyicileri, steroller vb.) </a:t>
            </a:r>
            <a:r>
              <a:rPr lang="tr-TR" sz="3100" dirty="0" err="1"/>
              <a:t>biyosentezinin</a:t>
            </a:r>
            <a:r>
              <a:rPr lang="tr-TR" sz="3100" dirty="0"/>
              <a:t> </a:t>
            </a:r>
            <a:r>
              <a:rPr lang="tr-TR" sz="3100" dirty="0" err="1"/>
              <a:t>plastitlerde</a:t>
            </a:r>
            <a:r>
              <a:rPr lang="tr-TR" sz="3100" dirty="0"/>
              <a:t> gerçekleşen yolağında görev alan ilk enzimdir. </a:t>
            </a:r>
          </a:p>
        </p:txBody>
      </p:sp>
    </p:spTree>
    <p:extLst>
      <p:ext uri="{BB962C8B-B14F-4D97-AF65-F5344CB8AC3E}">
        <p14:creationId xmlns:p14="http://schemas.microsoft.com/office/powerpoint/2010/main" val="3662610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9C4F28E-4912-F249-B795-06C4E3E3020A}"/>
              </a:ext>
            </a:extLst>
          </p:cNvPr>
          <p:cNvSpPr>
            <a:spLocks noGrp="1"/>
          </p:cNvSpPr>
          <p:nvPr>
            <p:ph idx="1"/>
          </p:nvPr>
        </p:nvSpPr>
        <p:spPr>
          <a:xfrm>
            <a:off x="179512" y="116632"/>
            <a:ext cx="8712968" cy="6552728"/>
          </a:xfrm>
        </p:spPr>
        <p:txBody>
          <a:bodyPr>
            <a:normAutofit lnSpcReduction="10000"/>
          </a:bodyPr>
          <a:lstStyle/>
          <a:p>
            <a:pPr marL="0" indent="0" algn="just">
              <a:buNone/>
            </a:pPr>
            <a:r>
              <a:rPr lang="tr-TR" sz="3600" b="1" dirty="0">
                <a:solidFill>
                  <a:schemeClr val="accent6">
                    <a:lumMod val="50000"/>
                  </a:schemeClr>
                </a:solidFill>
              </a:rPr>
              <a:t>Hydroxyphenyl </a:t>
            </a:r>
            <a:r>
              <a:rPr lang="tr-TR" sz="3600" b="1" dirty="0" err="1">
                <a:solidFill>
                  <a:schemeClr val="accent6">
                    <a:lumMod val="50000"/>
                  </a:schemeClr>
                </a:solidFill>
              </a:rPr>
              <a:t>Pyruvate</a:t>
            </a:r>
            <a:r>
              <a:rPr lang="tr-TR" sz="3600" b="1" dirty="0">
                <a:solidFill>
                  <a:schemeClr val="accent6">
                    <a:lumMod val="50000"/>
                  </a:schemeClr>
                </a:solidFill>
              </a:rPr>
              <a:t> </a:t>
            </a:r>
            <a:r>
              <a:rPr lang="tr-TR" sz="3600" b="1" dirty="0" err="1">
                <a:solidFill>
                  <a:schemeClr val="accent6">
                    <a:lumMod val="50000"/>
                  </a:schemeClr>
                </a:solidFill>
              </a:rPr>
              <a:t>Dioxygenase</a:t>
            </a:r>
            <a:r>
              <a:rPr lang="tr-TR" sz="3600" b="1" dirty="0">
                <a:solidFill>
                  <a:schemeClr val="accent6">
                    <a:lumMod val="50000"/>
                  </a:schemeClr>
                </a:solidFill>
              </a:rPr>
              <a:t> </a:t>
            </a:r>
            <a:r>
              <a:rPr lang="tr-TR" sz="3600" dirty="0"/>
              <a:t>(</a:t>
            </a:r>
            <a:r>
              <a:rPr lang="tr-TR" sz="3600" dirty="0" err="1"/>
              <a:t>hidroksifenil</a:t>
            </a:r>
            <a:r>
              <a:rPr lang="tr-TR" sz="3600" dirty="0"/>
              <a:t> </a:t>
            </a:r>
            <a:r>
              <a:rPr lang="tr-TR" sz="3600" dirty="0" err="1"/>
              <a:t>piruvat</a:t>
            </a:r>
            <a:r>
              <a:rPr lang="tr-TR" sz="3600" dirty="0"/>
              <a:t> </a:t>
            </a:r>
            <a:r>
              <a:rPr lang="tr-TR" sz="3600" dirty="0" err="1"/>
              <a:t>dioksigenaz</a:t>
            </a:r>
            <a:r>
              <a:rPr lang="tr-TR" sz="3600" dirty="0"/>
              <a:t>)</a:t>
            </a:r>
            <a:r>
              <a:rPr lang="tr-TR" sz="3600" b="1" dirty="0">
                <a:solidFill>
                  <a:schemeClr val="accent6">
                    <a:lumMod val="50000"/>
                  </a:schemeClr>
                </a:solidFill>
              </a:rPr>
              <a:t> </a:t>
            </a:r>
            <a:r>
              <a:rPr lang="tr-TR" sz="3600" dirty="0"/>
              <a:t>çoğu organizmanın hem </a:t>
            </a:r>
            <a:r>
              <a:rPr lang="tr-TR" sz="3600" dirty="0" err="1"/>
              <a:t>Tyr</a:t>
            </a:r>
            <a:r>
              <a:rPr lang="tr-TR" sz="3600" dirty="0"/>
              <a:t> (</a:t>
            </a:r>
            <a:r>
              <a:rPr lang="tr-TR" sz="3600" dirty="0" err="1"/>
              <a:t>tirosin</a:t>
            </a:r>
            <a:r>
              <a:rPr lang="tr-TR" sz="3600" dirty="0"/>
              <a:t>) hem de </a:t>
            </a:r>
            <a:r>
              <a:rPr lang="tr-TR" sz="3600" dirty="0" err="1"/>
              <a:t>Phe</a:t>
            </a:r>
            <a:r>
              <a:rPr lang="tr-TR" sz="3600" dirty="0"/>
              <a:t> (</a:t>
            </a:r>
            <a:r>
              <a:rPr lang="tr-TR" sz="3600" dirty="0" err="1"/>
              <a:t>fenilalanin</a:t>
            </a:r>
            <a:r>
              <a:rPr lang="tr-TR" sz="3600" dirty="0"/>
              <a:t>) katabolizmasında ve bitkilerde </a:t>
            </a:r>
            <a:r>
              <a:rPr lang="tr-TR" sz="3600" b="1" dirty="0"/>
              <a:t>plastokinon </a:t>
            </a:r>
            <a:r>
              <a:rPr lang="tr-TR" sz="3600" dirty="0"/>
              <a:t>ve</a:t>
            </a:r>
            <a:r>
              <a:rPr lang="tr-TR" sz="3600" b="1" dirty="0"/>
              <a:t> tokoferollerin </a:t>
            </a:r>
            <a:r>
              <a:rPr lang="tr-TR" sz="3600" dirty="0" err="1"/>
              <a:t>biyosentezinde</a:t>
            </a:r>
            <a:r>
              <a:rPr lang="tr-TR" sz="3600" dirty="0"/>
              <a:t> önemli bir enzimdir. </a:t>
            </a:r>
            <a:r>
              <a:rPr lang="tr-TR" sz="3600" dirty="0" err="1"/>
              <a:t>Plastokinon</a:t>
            </a:r>
            <a:r>
              <a:rPr lang="tr-TR" sz="3600" dirty="0"/>
              <a:t> fotosentezin ışığa bağımlı reaksiyonlarında elektron taşıma zincirinde yer alan bir moleküldür. </a:t>
            </a:r>
            <a:r>
              <a:rPr lang="tr-TR" sz="3600" dirty="0" err="1"/>
              <a:t>Tokoferol’ün</a:t>
            </a:r>
            <a:r>
              <a:rPr lang="tr-TR" sz="3600" dirty="0"/>
              <a:t> (e vitamini) birincil işlevi hücre zarlarının lipit fazında bir serbest radikal temizleyici / antioksidan olmasıdır. </a:t>
            </a:r>
          </a:p>
          <a:p>
            <a:pPr marL="0" indent="0">
              <a:buNone/>
            </a:pPr>
            <a:endParaRPr lang="tr-TR" dirty="0"/>
          </a:p>
        </p:txBody>
      </p:sp>
    </p:spTree>
    <p:extLst>
      <p:ext uri="{BB962C8B-B14F-4D97-AF65-F5344CB8AC3E}">
        <p14:creationId xmlns:p14="http://schemas.microsoft.com/office/powerpoint/2010/main" val="727909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332656"/>
            <a:ext cx="8856984" cy="6264696"/>
          </a:xfrm>
        </p:spPr>
        <p:txBody>
          <a:bodyPr>
            <a:normAutofit/>
          </a:bodyPr>
          <a:lstStyle/>
          <a:p>
            <a:pPr algn="just">
              <a:buNone/>
            </a:pPr>
            <a:r>
              <a:rPr lang="tr-TR" sz="4400" b="1" dirty="0"/>
              <a:t>Fitoen </a:t>
            </a:r>
            <a:r>
              <a:rPr lang="tr-TR" sz="4400" b="1" dirty="0" err="1"/>
              <a:t>desatüraz’ın</a:t>
            </a:r>
            <a:r>
              <a:rPr lang="tr-TR" sz="4400" b="1" dirty="0"/>
              <a:t> (PDS) </a:t>
            </a:r>
            <a:r>
              <a:rPr lang="tr-TR" sz="4400" b="1" dirty="0" err="1"/>
              <a:t>inhibisyonu</a:t>
            </a:r>
            <a:r>
              <a:rPr lang="tr-TR" sz="4400" b="1" dirty="0"/>
              <a:t>  (12)</a:t>
            </a:r>
            <a:endParaRPr lang="tr-TR" sz="4400" dirty="0"/>
          </a:p>
          <a:p>
            <a:pPr algn="just">
              <a:buNone/>
            </a:pPr>
            <a:r>
              <a:rPr lang="tr-TR" sz="4400" dirty="0"/>
              <a:t>	Grup 12’ye giren herbisit familyaları:</a:t>
            </a:r>
          </a:p>
          <a:p>
            <a:pPr algn="just">
              <a:buNone/>
            </a:pPr>
            <a:r>
              <a:rPr lang="tr-TR" sz="4400" dirty="0"/>
              <a:t>	 N-</a:t>
            </a:r>
            <a:r>
              <a:rPr lang="tr-TR" sz="4400" dirty="0" err="1"/>
              <a:t>Phenyl</a:t>
            </a:r>
            <a:r>
              <a:rPr lang="tr-TR" sz="4400" dirty="0"/>
              <a:t> </a:t>
            </a:r>
            <a:r>
              <a:rPr lang="tr-TR" sz="4400" dirty="0" err="1"/>
              <a:t>heterocycles</a:t>
            </a:r>
            <a:r>
              <a:rPr lang="tr-TR" sz="4400" dirty="0"/>
              <a:t>, </a:t>
            </a:r>
            <a:r>
              <a:rPr lang="tr-TR" sz="4400" dirty="0" err="1"/>
              <a:t>Phenyl</a:t>
            </a:r>
            <a:r>
              <a:rPr lang="tr-TR" sz="4400" dirty="0"/>
              <a:t> </a:t>
            </a:r>
            <a:r>
              <a:rPr lang="tr-TR" sz="4400" dirty="0" err="1"/>
              <a:t>ether’ler</a:t>
            </a:r>
            <a:r>
              <a:rPr lang="tr-TR" sz="4400" dirty="0"/>
              <a:t>, </a:t>
            </a:r>
            <a:r>
              <a:rPr lang="tr-TR" sz="4400" dirty="0" err="1"/>
              <a:t>Diphenyl</a:t>
            </a:r>
            <a:r>
              <a:rPr lang="tr-TR" sz="4400" dirty="0"/>
              <a:t> </a:t>
            </a:r>
            <a:r>
              <a:rPr lang="tr-TR" sz="4400" dirty="0" err="1"/>
              <a:t>heterocycles</a:t>
            </a:r>
            <a:r>
              <a:rPr lang="tr-TR" sz="4400" dirty="0"/>
              <a:t>, N-</a:t>
            </a:r>
            <a:r>
              <a:rPr lang="tr-TR" sz="4400" dirty="0" err="1"/>
              <a:t>Phenyl</a:t>
            </a:r>
            <a:r>
              <a:rPr lang="tr-TR" sz="4400" dirty="0"/>
              <a:t> </a:t>
            </a:r>
            <a:r>
              <a:rPr lang="tr-TR" sz="4400" dirty="0" err="1"/>
              <a:t>heterocycles</a:t>
            </a:r>
            <a:r>
              <a:rPr lang="tr-TR" sz="4400" dirty="0"/>
              <a:t> ve </a:t>
            </a:r>
            <a:r>
              <a:rPr lang="tr-TR" sz="4400" dirty="0" err="1"/>
              <a:t>Diphenyl</a:t>
            </a:r>
            <a:r>
              <a:rPr lang="tr-TR" sz="4400" dirty="0"/>
              <a:t> </a:t>
            </a:r>
            <a:r>
              <a:rPr lang="tr-TR" sz="4400" dirty="0" err="1"/>
              <a:t>heterocycles</a:t>
            </a:r>
            <a:endParaRPr lang="tr-TR" sz="4400" dirty="0"/>
          </a:p>
          <a:p>
            <a:pPr algn="just">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458</TotalTime>
  <Words>946</Words>
  <Application>Microsoft Office PowerPoint</Application>
  <PresentationFormat>Ekran Gösterisi (4:3)</PresentationFormat>
  <Paragraphs>36</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Calibri</vt:lpstr>
      <vt:lpstr>Constantia</vt:lpstr>
      <vt:lpstr>Wingdings 2</vt:lpstr>
      <vt:lpstr>Akış</vt:lpstr>
      <vt:lpstr>PİGMENT İNHİBİTÖRLERİ WSSA &amp; HRAC 12, 13, 27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PİGMENT İNHİBİTÖRLERİ WSSA &amp; HRAC 12, 13, 27  </dc:title>
  <dc:creator>OZARFLOADA</dc:creator>
  <cp:lastModifiedBy>Özer</cp:lastModifiedBy>
  <cp:revision>44</cp:revision>
  <dcterms:created xsi:type="dcterms:W3CDTF">2021-03-30T06:30:55Z</dcterms:created>
  <dcterms:modified xsi:type="dcterms:W3CDTF">2024-04-30T12:29:42Z</dcterms:modified>
</cp:coreProperties>
</file>