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8" r:id="rId5"/>
    <p:sldId id="269" r:id="rId6"/>
    <p:sldId id="270" r:id="rId7"/>
    <p:sldId id="260" r:id="rId8"/>
    <p:sldId id="261" r:id="rId9"/>
    <p:sldId id="267" r:id="rId10"/>
    <p:sldId id="271" r:id="rId11"/>
    <p:sldId id="262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036BD-44E3-4ED5-85A6-775988D99A9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9BFBC-8C1E-4EB1-90D2-2902ADB386B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602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203AC-39E5-4EED-A51A-76B7CB60E80A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5E6862-816B-4CF9-82C3-BE7843E6EB5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9251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74472-4455-43CA-9CA7-20B32BE4F39F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4831F-D9B2-4C8B-B84C-DB5B1169630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1691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3DA706-6D2C-4DBC-BAF6-F66330CE8CD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BE8E6-D450-49A5-A9F8-BB712A06F98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654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26920-CCDE-4E88-9CD6-357B0CD36DCC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AF8F9-EE55-40E0-B480-AD783136741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036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FDEA5-8267-4234-91B9-85FDAB36339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1B7933-7168-4D9D-BEFD-319A947C902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1008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187EA-E104-4223-8D45-658FD9F04C1C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C5824-6A36-4E1A-B285-3518CF2D0DB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5831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F6A49-A7EF-431D-933B-498074A4A33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548AC-1391-40C0-9ABC-876755AFF33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461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5A366-9FB1-415F-BC44-EEC756060FD3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B38D0-2F93-4C3D-AFEE-529FFFA8D0C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708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A3CE49-A2B7-44D0-8C57-402A9FC185BE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E6460-9599-48DC-923E-269596200DC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613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04D9E-FDD5-483B-9D4F-8DB71AC1DF98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D3AD1-42A4-4AE6-8332-ADDC2884B23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667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88F4FA5-07EA-40DF-8F53-4AD90E95763D}" type="datetimeFigureOut">
              <a:rPr lang="tr-TR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28.11.2020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FC58A7-9B85-4A4B-B23E-07C5D88393F6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2199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Alt Başlık 2"/>
          <p:cNvSpPr>
            <a:spLocks noGrp="1"/>
          </p:cNvSpPr>
          <p:nvPr>
            <p:ph type="subTitle" idx="1"/>
          </p:nvPr>
        </p:nvSpPr>
        <p:spPr>
          <a:xfrm>
            <a:off x="1482725" y="1857375"/>
            <a:ext cx="9144000" cy="1655763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SHB-22</a:t>
            </a:r>
            <a:r>
              <a:rPr lang="en-US" altLang="tr-TR" b="1" dirty="0" smtClean="0"/>
              <a:t>7</a:t>
            </a:r>
            <a:r>
              <a:rPr lang="tr-TR" altLang="tr-TR" b="1" dirty="0" smtClean="0"/>
              <a:t> TÜRKİYE’NİN TOPLUMSAL VE EKONOMİK YAPISI</a:t>
            </a:r>
          </a:p>
          <a:p>
            <a:pPr eaLnBrk="1" hangingPunct="1"/>
            <a:r>
              <a:rPr lang="tr-TR" altLang="tr-TR" b="1" dirty="0" smtClean="0"/>
              <a:t>TÜRKİYE’DE KENTLEŞME VE KENTSEL DEĞİŞME</a:t>
            </a:r>
          </a:p>
          <a:p>
            <a:pPr eaLnBrk="1" hangingPunct="1"/>
            <a:r>
              <a:rPr lang="en-US" altLang="tr-TR" b="1" dirty="0" smtClean="0"/>
              <a:t>ARŞ</a:t>
            </a:r>
            <a:r>
              <a:rPr lang="tr-TR" altLang="tr-TR" b="1" dirty="0" smtClean="0"/>
              <a:t>.</a:t>
            </a:r>
            <a:r>
              <a:rPr lang="en-US" altLang="tr-TR" b="1" dirty="0" smtClean="0"/>
              <a:t> GÖR. </a:t>
            </a:r>
            <a:r>
              <a:rPr lang="tr-TR" altLang="tr-TR" b="1" dirty="0" smtClean="0"/>
              <a:t>DR.</a:t>
            </a:r>
            <a:r>
              <a:rPr lang="en-US" altLang="tr-TR" b="1" dirty="0" smtClean="0"/>
              <a:t> BURCU ÖZDEMİR OCAKLI</a:t>
            </a:r>
            <a:endParaRPr lang="tr-TR" altLang="tr-TR" b="1" dirty="0" smtClean="0"/>
          </a:p>
          <a:p>
            <a:pPr eaLnBrk="1" hangingPunct="1"/>
            <a:endParaRPr lang="tr-TR" altLang="tr-TR" b="1" dirty="0"/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9987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Hızlı</a:t>
            </a:r>
            <a:r>
              <a:rPr lang="en-US" dirty="0" smtClean="0"/>
              <a:t> </a:t>
            </a:r>
            <a:r>
              <a:rPr lang="en-US" dirty="0" err="1" smtClean="0"/>
              <a:t>Kentleşmeye</a:t>
            </a:r>
            <a:r>
              <a:rPr lang="en-US" dirty="0" smtClean="0"/>
              <a:t> </a:t>
            </a:r>
            <a:r>
              <a:rPr lang="en-US" dirty="0" err="1" smtClean="0"/>
              <a:t>Yönelik</a:t>
            </a:r>
            <a:r>
              <a:rPr lang="en-US" dirty="0" smtClean="0"/>
              <a:t> </a:t>
            </a:r>
            <a:r>
              <a:rPr lang="en-US" dirty="0" err="1" smtClean="0"/>
              <a:t>Çözüm</a:t>
            </a:r>
            <a:r>
              <a:rPr lang="en-US" dirty="0" smtClean="0"/>
              <a:t> </a:t>
            </a:r>
            <a:r>
              <a:rPr lang="en-US" dirty="0" err="1" smtClean="0"/>
              <a:t>Arayışları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Köylerin</a:t>
            </a:r>
            <a:r>
              <a:rPr lang="en-US" dirty="0" smtClean="0"/>
              <a:t>/</a:t>
            </a:r>
            <a:r>
              <a:rPr lang="en-US" dirty="0" err="1" smtClean="0"/>
              <a:t>kırsalın</a:t>
            </a:r>
            <a:r>
              <a:rPr lang="en-US" dirty="0" smtClean="0"/>
              <a:t> </a:t>
            </a:r>
            <a:r>
              <a:rPr lang="en-US" dirty="0" err="1" smtClean="0"/>
              <a:t>şartlarının</a:t>
            </a:r>
            <a:r>
              <a:rPr lang="en-US" dirty="0" smtClean="0"/>
              <a:t> </a:t>
            </a:r>
            <a:r>
              <a:rPr lang="en-US" dirty="0" err="1" smtClean="0"/>
              <a:t>düzenlenmesi</a:t>
            </a:r>
            <a:endParaRPr lang="en-US" dirty="0" smtClean="0"/>
          </a:p>
          <a:p>
            <a:r>
              <a:rPr lang="en-US" dirty="0" err="1" smtClean="0"/>
              <a:t>Kentlerin</a:t>
            </a:r>
            <a:r>
              <a:rPr lang="en-US" dirty="0" smtClean="0"/>
              <a:t> </a:t>
            </a:r>
            <a:r>
              <a:rPr lang="en-US" dirty="0" err="1" smtClean="0"/>
              <a:t>imkan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altyapılarının</a:t>
            </a:r>
            <a:r>
              <a:rPr lang="en-US" dirty="0" smtClean="0"/>
              <a:t> </a:t>
            </a:r>
            <a:r>
              <a:rPr lang="en-US" dirty="0" err="1" smtClean="0"/>
              <a:t>geliştirilmesi</a:t>
            </a:r>
            <a:endParaRPr lang="en-US" dirty="0" smtClean="0"/>
          </a:p>
          <a:p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yönetimlere</a:t>
            </a:r>
            <a:r>
              <a:rPr lang="en-US" dirty="0" smtClean="0"/>
              <a:t> </a:t>
            </a:r>
            <a:r>
              <a:rPr lang="en-US" dirty="0" err="1" smtClean="0"/>
              <a:t>daga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yetki</a:t>
            </a:r>
            <a:r>
              <a:rPr lang="en-US" dirty="0" smtClean="0"/>
              <a:t> </a:t>
            </a:r>
            <a:r>
              <a:rPr lang="en-US" dirty="0" err="1" smtClean="0"/>
              <a:t>verilmesi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54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Alt Başlık 2"/>
          <p:cNvSpPr>
            <a:spLocks noGrp="1"/>
          </p:cNvSpPr>
          <p:nvPr>
            <p:ph type="subTitle" idx="1"/>
          </p:nvPr>
        </p:nvSpPr>
        <p:spPr>
          <a:xfrm>
            <a:off x="1562238" y="1092062"/>
            <a:ext cx="9144000" cy="1655763"/>
          </a:xfrm>
        </p:spPr>
        <p:txBody>
          <a:bodyPr/>
          <a:lstStyle/>
          <a:p>
            <a:pPr eaLnBrk="1" hangingPunct="1"/>
            <a:r>
              <a:rPr lang="tr-TR" altLang="tr-TR" b="1" dirty="0" smtClean="0"/>
              <a:t>Kaynak</a:t>
            </a:r>
            <a:r>
              <a:rPr lang="en-US" altLang="tr-TR" b="1" dirty="0" err="1" smtClean="0"/>
              <a:t>ça</a:t>
            </a:r>
            <a:endParaRPr lang="tr-TR" altLang="tr-TR" b="1" dirty="0" smtClean="0"/>
          </a:p>
          <a:p>
            <a:pPr lvl="0" algn="just"/>
            <a:r>
              <a:rPr lang="tr-TR" altLang="tr-TR" dirty="0" smtClean="0">
                <a:solidFill>
                  <a:prstClr val="black"/>
                </a:solidFill>
              </a:rPr>
              <a:t>Özer, İ. (2017). Türkiye’de Kent, Kentleşme ve Kentsel Değişme. </a:t>
            </a:r>
            <a:r>
              <a:rPr lang="tr-TR" dirty="0">
                <a:solidFill>
                  <a:prstClr val="black"/>
                </a:solidFill>
              </a:rPr>
              <a:t>İçinde </a:t>
            </a:r>
            <a:r>
              <a:rPr lang="tr-TR" dirty="0" err="1">
                <a:solidFill>
                  <a:prstClr val="black"/>
                </a:solidFill>
              </a:rPr>
              <a:t>Memet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>
                <a:solidFill>
                  <a:prstClr val="black"/>
                </a:solidFill>
              </a:rPr>
              <a:t>Zencirkıran</a:t>
            </a:r>
            <a:r>
              <a:rPr lang="tr-TR" dirty="0">
                <a:solidFill>
                  <a:prstClr val="black"/>
                </a:solidFill>
              </a:rPr>
              <a:t> (</a:t>
            </a:r>
            <a:r>
              <a:rPr lang="tr-TR" dirty="0" err="1">
                <a:solidFill>
                  <a:prstClr val="black"/>
                </a:solidFill>
              </a:rPr>
              <a:t>Edt</a:t>
            </a:r>
            <a:r>
              <a:rPr lang="tr-TR" dirty="0">
                <a:solidFill>
                  <a:prstClr val="black"/>
                </a:solidFill>
              </a:rPr>
              <a:t>.), Türkiye’nin Toplumsal Yapısı (</a:t>
            </a:r>
            <a:r>
              <a:rPr lang="tr-TR" dirty="0" smtClean="0">
                <a:solidFill>
                  <a:prstClr val="black"/>
                </a:solidFill>
              </a:rPr>
              <a:t>s. 249-277). </a:t>
            </a:r>
            <a:r>
              <a:rPr lang="tr-TR" dirty="0">
                <a:solidFill>
                  <a:prstClr val="black"/>
                </a:solidFill>
              </a:rPr>
              <a:t>Bursa: </a:t>
            </a:r>
            <a:r>
              <a:rPr lang="tr-TR" dirty="0" smtClean="0">
                <a:solidFill>
                  <a:prstClr val="black"/>
                </a:solidFill>
              </a:rPr>
              <a:t>Dora</a:t>
            </a:r>
            <a:endParaRPr lang="en-US" dirty="0">
              <a:solidFill>
                <a:prstClr val="black"/>
              </a:solidFill>
            </a:endParaRPr>
          </a:p>
          <a:p>
            <a:pPr lvl="0" algn="just"/>
            <a:r>
              <a:rPr lang="en-US" dirty="0" smtClean="0">
                <a:solidFill>
                  <a:prstClr val="black"/>
                </a:solidFill>
              </a:rPr>
              <a:t>Zencirkıran, M. </a:t>
            </a:r>
            <a:r>
              <a:rPr lang="en-US" dirty="0" err="1" smtClean="0">
                <a:solidFill>
                  <a:prstClr val="black"/>
                </a:solidFill>
              </a:rPr>
              <a:t>Türkiye’nin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Toplumsal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Yapısı</a:t>
            </a:r>
            <a:r>
              <a:rPr lang="en-US" dirty="0" smtClean="0">
                <a:solidFill>
                  <a:prstClr val="black"/>
                </a:solidFill>
              </a:rPr>
              <a:t>. </a:t>
            </a:r>
            <a:r>
              <a:rPr lang="en-US" dirty="0" err="1" smtClean="0">
                <a:solidFill>
                  <a:prstClr val="black"/>
                </a:solidFill>
              </a:rPr>
              <a:t>Anadolu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Üniversitesi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Yayınları</a:t>
            </a:r>
            <a:r>
              <a:rPr lang="en-US" dirty="0" smtClean="0">
                <a:solidFill>
                  <a:prstClr val="black"/>
                </a:solidFill>
              </a:rPr>
              <a:t>.  </a:t>
            </a:r>
            <a:endParaRPr lang="tr-TR" dirty="0">
              <a:solidFill>
                <a:prstClr val="black"/>
              </a:solidFill>
            </a:endParaRPr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b="1" dirty="0"/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35061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Kent </a:t>
            </a:r>
            <a:r>
              <a:rPr lang="en-US" dirty="0" err="1" smtClean="0"/>
              <a:t>Kavramının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Tanımları</a:t>
            </a:r>
            <a:endParaRPr lang="en-US" dirty="0"/>
          </a:p>
        </p:txBody>
      </p:sp>
      <p:sp>
        <p:nvSpPr>
          <p:cNvPr id="272386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AutoNum type="arabicPeriod"/>
            </a:pPr>
            <a:r>
              <a:rPr lang="tr-TR" altLang="tr-TR" dirty="0" smtClean="0"/>
              <a:t>Demografik açıdan</a:t>
            </a:r>
          </a:p>
          <a:p>
            <a:pPr marL="457200" indent="-457200" eaLnBrk="1" hangingPunct="1">
              <a:buAutoNum type="arabicPeriod"/>
            </a:pPr>
            <a:r>
              <a:rPr lang="tr-TR" altLang="tr-TR" dirty="0" smtClean="0"/>
              <a:t>İşlevsel ya da ekonomik ölçüte göre</a:t>
            </a:r>
          </a:p>
          <a:p>
            <a:pPr marL="457200" indent="-457200" eaLnBrk="1" hangingPunct="1">
              <a:buAutoNum type="arabicPeriod"/>
            </a:pPr>
            <a:r>
              <a:rPr lang="tr-TR" altLang="tr-TR" dirty="0" err="1" smtClean="0"/>
              <a:t>Toplumbilimsel</a:t>
            </a:r>
            <a:r>
              <a:rPr lang="tr-TR" altLang="tr-TR" dirty="0" smtClean="0"/>
              <a:t> ölçüte göre</a:t>
            </a:r>
          </a:p>
          <a:p>
            <a:pPr marL="457200" indent="-457200" eaLnBrk="1" hangingPunct="1">
              <a:buAutoNum type="arabicPeriod"/>
            </a:pPr>
            <a:r>
              <a:rPr lang="tr-TR" altLang="tr-TR" dirty="0" smtClean="0"/>
              <a:t>Yönetimsel ölçüte göre</a:t>
            </a:r>
          </a:p>
          <a:p>
            <a:pPr eaLnBrk="1" hangingPunct="1"/>
            <a:endParaRPr lang="tr-TR" altLang="tr-TR" b="1" dirty="0"/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593092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Türkiye’de</a:t>
            </a:r>
            <a:r>
              <a:rPr lang="en-US" dirty="0"/>
              <a:t> </a:t>
            </a:r>
            <a:r>
              <a:rPr lang="en-US" dirty="0" err="1"/>
              <a:t>Kentleşmenin</a:t>
            </a:r>
            <a:r>
              <a:rPr lang="en-US" dirty="0"/>
              <a:t> </a:t>
            </a:r>
            <a:r>
              <a:rPr lang="en-US" dirty="0" err="1"/>
              <a:t>Nedenleri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72386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AutoNum type="arabicPeriod"/>
            </a:pPr>
            <a:r>
              <a:rPr lang="en-US" altLang="tr-TR" b="1" dirty="0" err="1" smtClean="0"/>
              <a:t>İtici</a:t>
            </a:r>
            <a:r>
              <a:rPr lang="en-US" altLang="tr-TR" b="1" dirty="0" smtClean="0"/>
              <a:t> </a:t>
            </a:r>
            <a:r>
              <a:rPr lang="en-US" altLang="tr-TR" b="1" dirty="0" err="1" smtClean="0"/>
              <a:t>nedenler</a:t>
            </a:r>
            <a:endParaRPr lang="en-US" altLang="tr-TR" b="1" dirty="0" smtClean="0"/>
          </a:p>
          <a:p>
            <a:pPr marL="457200" indent="-457200" eaLnBrk="1" hangingPunct="1">
              <a:buAutoNum type="arabicPeriod"/>
            </a:pPr>
            <a:endParaRPr lang="tr-TR" altLang="tr-TR" dirty="0" smtClean="0"/>
          </a:p>
          <a:p>
            <a:pPr eaLnBrk="1" hangingPunct="1"/>
            <a:r>
              <a:rPr lang="en-US" altLang="tr-TR" dirty="0" err="1" smtClean="0"/>
              <a:t>Tarımda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makineleşme</a:t>
            </a:r>
            <a:endParaRPr lang="en-US" altLang="tr-TR" dirty="0" smtClean="0"/>
          </a:p>
          <a:p>
            <a:pPr eaLnBrk="1" hangingPunct="1"/>
            <a:r>
              <a:rPr lang="en-US" altLang="tr-TR" dirty="0" err="1" smtClean="0"/>
              <a:t>Hızlı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nüfus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artışı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toprakların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bölünmesi</a:t>
            </a:r>
            <a:endParaRPr lang="en-US" altLang="tr-TR" dirty="0" smtClean="0"/>
          </a:p>
          <a:p>
            <a:pPr eaLnBrk="1" hangingPunct="1"/>
            <a:r>
              <a:rPr lang="en-US" altLang="tr-TR" dirty="0" err="1" smtClean="0"/>
              <a:t>Toprakların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büyük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sermaye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sahiplerinin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elinde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bulunması</a:t>
            </a:r>
            <a:endParaRPr lang="en-US" altLang="tr-TR" dirty="0" smtClean="0"/>
          </a:p>
          <a:p>
            <a:pPr eaLnBrk="1" hangingPunct="1"/>
            <a:r>
              <a:rPr lang="en-US" altLang="tr-TR" dirty="0" err="1" smtClean="0"/>
              <a:t>Yatırım</a:t>
            </a:r>
            <a:r>
              <a:rPr lang="en-US" altLang="tr-TR" dirty="0" smtClean="0"/>
              <a:t>, </a:t>
            </a:r>
            <a:r>
              <a:rPr lang="en-US" altLang="tr-TR" dirty="0" err="1"/>
              <a:t>g</a:t>
            </a:r>
            <a:r>
              <a:rPr lang="en-US" altLang="tr-TR" dirty="0" err="1" smtClean="0"/>
              <a:t>üvenlik</a:t>
            </a:r>
            <a:r>
              <a:rPr lang="en-US" altLang="tr-TR" dirty="0" smtClean="0"/>
              <a:t> </a:t>
            </a:r>
            <a:r>
              <a:rPr lang="en-US" altLang="tr-TR" dirty="0" smtClean="0"/>
              <a:t>vb. </a:t>
            </a:r>
            <a:r>
              <a:rPr lang="en-US" altLang="tr-TR" dirty="0" err="1" smtClean="0"/>
              <a:t>nedenlerle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köylerin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boşaltılması</a:t>
            </a:r>
            <a:endParaRPr lang="tr-TR" altLang="tr-TR" dirty="0" smtClean="0"/>
          </a:p>
          <a:p>
            <a:pPr eaLnBrk="1" hangingPunct="1"/>
            <a:endParaRPr lang="tr-TR" altLang="tr-TR" b="1" dirty="0"/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65196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</a:t>
            </a:r>
            <a:r>
              <a:rPr lang="en-US" b="1" dirty="0" err="1" smtClean="0"/>
              <a:t>Çekici</a:t>
            </a:r>
            <a:r>
              <a:rPr lang="en-US" b="1" dirty="0" smtClean="0"/>
              <a:t> </a:t>
            </a:r>
            <a:r>
              <a:rPr lang="en-US" b="1" dirty="0" err="1" smtClean="0"/>
              <a:t>Nedenler</a:t>
            </a:r>
            <a:endParaRPr lang="en-US" b="1" dirty="0" smtClean="0"/>
          </a:p>
          <a:p>
            <a:endParaRPr lang="en-US" dirty="0"/>
          </a:p>
          <a:p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iş</a:t>
            </a:r>
            <a:r>
              <a:rPr lang="en-US" dirty="0" smtClean="0"/>
              <a:t> </a:t>
            </a:r>
            <a:r>
              <a:rPr lang="en-US" dirty="0" err="1" smtClean="0"/>
              <a:t>olanakları</a:t>
            </a:r>
            <a:endParaRPr lang="en-US" dirty="0" smtClean="0"/>
          </a:p>
          <a:p>
            <a:r>
              <a:rPr lang="en-US" dirty="0" err="1" smtClean="0"/>
              <a:t>Yoksulluğu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ırma</a:t>
            </a:r>
            <a:r>
              <a:rPr lang="en-US" dirty="0" smtClean="0"/>
              <a:t> </a:t>
            </a:r>
            <a:r>
              <a:rPr lang="en-US" dirty="0" err="1" smtClean="0"/>
              <a:t>imkanları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eğitim</a:t>
            </a:r>
            <a:r>
              <a:rPr lang="en-US" dirty="0" smtClean="0"/>
              <a:t> </a:t>
            </a:r>
            <a:r>
              <a:rPr lang="en-US" dirty="0" err="1" smtClean="0"/>
              <a:t>fırsatları</a:t>
            </a:r>
            <a:endParaRPr lang="en-US" dirty="0" smtClean="0"/>
          </a:p>
          <a:p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zengin</a:t>
            </a:r>
            <a:r>
              <a:rPr lang="en-US" dirty="0" smtClean="0"/>
              <a:t> </a:t>
            </a: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sportif</a:t>
            </a:r>
            <a:r>
              <a:rPr lang="en-US" dirty="0" smtClean="0"/>
              <a:t> </a:t>
            </a:r>
            <a:r>
              <a:rPr lang="en-US" dirty="0" err="1" smtClean="0"/>
              <a:t>imkanlar</a:t>
            </a:r>
            <a:endParaRPr lang="en-US" dirty="0" smtClean="0"/>
          </a:p>
          <a:p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sağlık</a:t>
            </a:r>
            <a:r>
              <a:rPr lang="en-US" dirty="0" smtClean="0"/>
              <a:t> </a:t>
            </a:r>
            <a:r>
              <a:rPr lang="en-US" dirty="0" err="1" smtClean="0"/>
              <a:t>olanakları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92862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</a:t>
            </a:r>
            <a:r>
              <a:rPr lang="en-US" b="1" dirty="0" err="1" smtClean="0"/>
              <a:t>İletici</a:t>
            </a:r>
            <a:r>
              <a:rPr lang="en-US" b="1" dirty="0" smtClean="0"/>
              <a:t> </a:t>
            </a:r>
            <a:r>
              <a:rPr lang="en-US" b="1" dirty="0" err="1" smtClean="0"/>
              <a:t>Nedenler</a:t>
            </a:r>
            <a:r>
              <a:rPr lang="en-US" b="1" dirty="0" smtClean="0"/>
              <a:t> </a:t>
            </a:r>
          </a:p>
          <a:p>
            <a:endParaRPr lang="en-US" dirty="0"/>
          </a:p>
          <a:p>
            <a:r>
              <a:rPr lang="en-US" dirty="0" err="1" smtClean="0"/>
              <a:t>Ulaşım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lanındaki</a:t>
            </a:r>
            <a:r>
              <a:rPr lang="en-US" dirty="0" smtClean="0"/>
              <a:t> </a:t>
            </a:r>
            <a:r>
              <a:rPr lang="en-US" dirty="0" err="1"/>
              <a:t>g</a:t>
            </a:r>
            <a:r>
              <a:rPr lang="en-US" dirty="0" err="1" smtClean="0"/>
              <a:t>elişmeler</a:t>
            </a:r>
            <a:endParaRPr lang="en-US" dirty="0" smtClean="0"/>
          </a:p>
          <a:p>
            <a:r>
              <a:rPr lang="en-US" dirty="0" err="1" smtClean="0"/>
              <a:t>Haberleşme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 err="1" smtClean="0"/>
              <a:t>letişim</a:t>
            </a:r>
            <a:r>
              <a:rPr lang="en-US" dirty="0" smtClean="0"/>
              <a:t> </a:t>
            </a:r>
            <a:r>
              <a:rPr lang="en-US" dirty="0" err="1" smtClean="0"/>
              <a:t>alanındaki</a:t>
            </a:r>
            <a:r>
              <a:rPr lang="en-US" dirty="0" smtClean="0"/>
              <a:t> </a:t>
            </a:r>
            <a:r>
              <a:rPr lang="en-US" dirty="0" err="1" smtClean="0"/>
              <a:t>gelişmeler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16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dirty="0" err="1" smtClean="0"/>
              <a:t>Sosyo-psikolojik</a:t>
            </a:r>
            <a:r>
              <a:rPr lang="en-US" dirty="0" smtClean="0"/>
              <a:t> </a:t>
            </a:r>
            <a:r>
              <a:rPr lang="en-US" dirty="0" err="1" smtClean="0"/>
              <a:t>nedenler</a:t>
            </a:r>
            <a:endParaRPr lang="en-US" dirty="0" smtClean="0"/>
          </a:p>
          <a:p>
            <a:pPr lvl="1"/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tabakalaşma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Statü</a:t>
            </a:r>
            <a:endParaRPr lang="en-US" dirty="0" smtClean="0"/>
          </a:p>
          <a:p>
            <a:pPr lvl="1"/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değişim</a:t>
            </a:r>
            <a:endParaRPr lang="en-US" dirty="0"/>
          </a:p>
          <a:p>
            <a:r>
              <a:rPr lang="en-US" dirty="0" smtClean="0"/>
              <a:t>5.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Nedenler</a:t>
            </a:r>
            <a:endParaRPr lang="en-US" dirty="0" smtClean="0"/>
          </a:p>
          <a:p>
            <a:pPr lvl="1"/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konjonktür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555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2386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b="1" dirty="0" smtClean="0"/>
              <a:t>Türkiye’de Kentleşmenin Özellikleri</a:t>
            </a:r>
          </a:p>
          <a:p>
            <a:pPr marL="457200" indent="-457200" eaLnBrk="1" hangingPunct="1">
              <a:buAutoNum type="arabicPeriod"/>
            </a:pPr>
            <a:r>
              <a:rPr lang="tr-TR" altLang="tr-TR" b="1" dirty="0" smtClean="0"/>
              <a:t>Kentleşmenin Niteliği</a:t>
            </a:r>
          </a:p>
          <a:p>
            <a:pPr lvl="0" algn="just" eaLnBrk="1" hangingPunct="1"/>
            <a:r>
              <a:rPr lang="tr-TR" altLang="tr-TR" dirty="0" smtClean="0"/>
              <a:t>Türkiye’de kentleşme büyük kentlerin daha çok büyümelerine neden olmaktadır. Nüfusun bir yandan büyük kentlere göç etmesi diğer yandan da kentlerin çevrelerine doğru kaçması, kapitalist ülke kentleşmesinin tipik eğilimi olarak bilinmektedir</a:t>
            </a:r>
            <a:r>
              <a:rPr lang="en-US" altLang="tr-TR" dirty="0" smtClean="0"/>
              <a:t>.</a:t>
            </a:r>
          </a:p>
          <a:p>
            <a:pPr marL="0" lvl="0" indent="0" algn="just" eaLnBrk="1" hangingPunct="1">
              <a:buNone/>
            </a:pPr>
            <a:r>
              <a:rPr lang="en-US" altLang="tr-TR" b="1" dirty="0" smtClean="0"/>
              <a:t>2. </a:t>
            </a:r>
            <a:r>
              <a:rPr lang="tr-TR" altLang="tr-TR" b="1" dirty="0" smtClean="0"/>
              <a:t>Kentleşmenin Hızı</a:t>
            </a:r>
          </a:p>
          <a:p>
            <a:pPr lvl="0" algn="just" eaLnBrk="1" hangingPunct="1"/>
            <a:r>
              <a:rPr lang="tr-TR" altLang="tr-TR" dirty="0" smtClean="0"/>
              <a:t>Kentleşme hızının nüfus artış hızından daha yüksek bir hıza sahip olması, kentleşme oranının, kentli nüfusun doğal artışından çok, yerleşmeler arasında kent nüfusu yararına bir hareketten kaynaklandığını göstermektedir</a:t>
            </a:r>
            <a:r>
              <a:rPr lang="en-US" altLang="tr-TR" dirty="0" smtClean="0"/>
              <a:t>.</a:t>
            </a:r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marL="457200" indent="-457200" eaLnBrk="1" hangingPunct="1">
              <a:buAutoNum type="arabicPeriod"/>
            </a:pPr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b="1" dirty="0"/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36510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Türkiye’de</a:t>
            </a:r>
            <a:r>
              <a:rPr lang="en-US" dirty="0"/>
              <a:t> </a:t>
            </a:r>
            <a:r>
              <a:rPr lang="en-US" dirty="0" err="1"/>
              <a:t>Kentleşme</a:t>
            </a:r>
            <a:r>
              <a:rPr lang="en-US" dirty="0"/>
              <a:t> </a:t>
            </a:r>
            <a:r>
              <a:rPr lang="en-US" dirty="0" err="1"/>
              <a:t>Sorunları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72386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eaLnBrk="1" hangingPunct="1">
              <a:buAutoNum type="arabicPeriod"/>
            </a:pPr>
            <a:r>
              <a:rPr lang="tr-TR" altLang="tr-TR" dirty="0" smtClean="0"/>
              <a:t>Altyapı ve Ulaşım Sorunu </a:t>
            </a:r>
            <a:endParaRPr lang="en-US" altLang="tr-TR" dirty="0" smtClean="0"/>
          </a:p>
          <a:p>
            <a:pPr marL="457200" indent="-457200" eaLnBrk="1" hangingPunct="1">
              <a:buAutoNum type="arabicPeriod"/>
            </a:pPr>
            <a:r>
              <a:rPr lang="tr-TR" altLang="tr-TR" dirty="0" smtClean="0"/>
              <a:t>Arsa </a:t>
            </a:r>
            <a:r>
              <a:rPr lang="tr-TR" altLang="tr-TR" dirty="0" smtClean="0"/>
              <a:t>Sorunu</a:t>
            </a:r>
            <a:endParaRPr lang="en-US" altLang="tr-TR" dirty="0" smtClean="0"/>
          </a:p>
          <a:p>
            <a:pPr marL="457200" indent="-457200" eaLnBrk="1" hangingPunct="1">
              <a:buAutoNum type="arabicPeriod"/>
            </a:pPr>
            <a:r>
              <a:rPr lang="tr-TR" altLang="tr-TR" dirty="0" smtClean="0"/>
              <a:t>Konut </a:t>
            </a:r>
            <a:r>
              <a:rPr lang="tr-TR" altLang="tr-TR" dirty="0" smtClean="0"/>
              <a:t>Sorunu</a:t>
            </a:r>
            <a:endParaRPr lang="en-US" altLang="tr-TR" dirty="0" smtClean="0"/>
          </a:p>
          <a:p>
            <a:pPr marL="457200" indent="-457200" eaLnBrk="1" hangingPunct="1">
              <a:buAutoNum type="arabicPeriod"/>
            </a:pPr>
            <a:r>
              <a:rPr lang="tr-TR" altLang="tr-TR" dirty="0" smtClean="0"/>
              <a:t>Gecekondu Sorunu</a:t>
            </a:r>
            <a:endParaRPr lang="en-US" altLang="tr-TR" dirty="0"/>
          </a:p>
          <a:p>
            <a:pPr marL="457200" indent="-457200" eaLnBrk="1" hangingPunct="1">
              <a:buAutoNum type="arabicPeriod"/>
            </a:pPr>
            <a:r>
              <a:rPr lang="en-US" altLang="tr-TR" dirty="0" err="1" smtClean="0"/>
              <a:t>Kayıtdışı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ekonominin</a:t>
            </a:r>
            <a:r>
              <a:rPr lang="en-US" altLang="tr-TR" dirty="0" smtClean="0"/>
              <a:t>/</a:t>
            </a:r>
            <a:r>
              <a:rPr lang="en-US" altLang="tr-TR" dirty="0" err="1" smtClean="0"/>
              <a:t>çalışmanın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artışı</a:t>
            </a:r>
            <a:endParaRPr lang="tr-TR" altLang="tr-TR" dirty="0" smtClean="0"/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b="1" dirty="0"/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251850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Kentle</a:t>
            </a:r>
            <a:r>
              <a:rPr lang="en-US" dirty="0" smtClean="0"/>
              <a:t> </a:t>
            </a:r>
            <a:r>
              <a:rPr lang="en-US" dirty="0" err="1" smtClean="0"/>
              <a:t>Yaşayamama,Kentle</a:t>
            </a:r>
            <a:r>
              <a:rPr lang="en-US" dirty="0" smtClean="0"/>
              <a:t> </a:t>
            </a:r>
            <a:r>
              <a:rPr lang="en-US" dirty="0" err="1"/>
              <a:t>Bütünleşme</a:t>
            </a:r>
            <a:r>
              <a:rPr lang="en-US" dirty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72386" name="Alt Başlık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/>
              <a:t>“</a:t>
            </a:r>
            <a:r>
              <a:rPr lang="en-US" altLang="tr-TR" dirty="0"/>
              <a:t>K</a:t>
            </a:r>
            <a:r>
              <a:rPr lang="tr-TR" altLang="tr-TR" dirty="0" err="1" smtClean="0"/>
              <a:t>entli</a:t>
            </a:r>
            <a:r>
              <a:rPr lang="tr-TR" altLang="tr-TR" dirty="0" smtClean="0"/>
              <a:t> </a:t>
            </a:r>
            <a:r>
              <a:rPr lang="tr-TR" altLang="tr-TR" dirty="0"/>
              <a:t>nüfus” </a:t>
            </a:r>
            <a:r>
              <a:rPr lang="en-US" altLang="tr-TR" dirty="0" err="1" smtClean="0"/>
              <a:t>kavramı</a:t>
            </a:r>
            <a:endParaRPr lang="en-US" altLang="tr-TR" dirty="0" smtClean="0"/>
          </a:p>
          <a:p>
            <a:pPr eaLnBrk="1" hangingPunct="1"/>
            <a:r>
              <a:rPr lang="tr-TR" altLang="tr-TR" dirty="0" smtClean="0"/>
              <a:t>“</a:t>
            </a:r>
            <a:r>
              <a:rPr lang="en-US" altLang="tr-TR" dirty="0"/>
              <a:t>Y</a:t>
            </a:r>
            <a:r>
              <a:rPr lang="tr-TR" altLang="tr-TR" dirty="0" smtClean="0"/>
              <a:t>eni kentliler”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kavramı</a:t>
            </a:r>
            <a:endParaRPr lang="en-US" altLang="tr-TR" dirty="0" smtClean="0"/>
          </a:p>
          <a:p>
            <a:pPr eaLnBrk="1" hangingPunct="1"/>
            <a:r>
              <a:rPr lang="tr-TR" altLang="tr-TR" dirty="0" smtClean="0"/>
              <a:t>Kente eklemle</a:t>
            </a:r>
            <a:r>
              <a:rPr lang="en-US" altLang="tr-TR" dirty="0" err="1" smtClean="0"/>
              <a:t>nme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</a:t>
            </a:r>
            <a:r>
              <a:rPr lang="tr-TR" altLang="tr-TR" dirty="0" smtClean="0"/>
              <a:t> kentten kopuş</a:t>
            </a:r>
            <a:endParaRPr lang="en-US" altLang="tr-TR" dirty="0"/>
          </a:p>
          <a:p>
            <a:pPr eaLnBrk="1" hangingPunct="1"/>
            <a:r>
              <a:rPr lang="en-US" altLang="tr-TR" dirty="0" smtClean="0"/>
              <a:t>“</a:t>
            </a:r>
            <a:r>
              <a:rPr lang="en-US" altLang="tr-TR" dirty="0" err="1" smtClean="0"/>
              <a:t>Kentte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ama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kentli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değil</a:t>
            </a:r>
            <a:r>
              <a:rPr lang="en-US" altLang="tr-TR" dirty="0" smtClean="0"/>
              <a:t>”</a:t>
            </a:r>
            <a:endParaRPr lang="tr-TR" altLang="tr-TR" dirty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b="1" dirty="0" smtClean="0"/>
          </a:p>
          <a:p>
            <a:pPr eaLnBrk="1" hangingPunct="1"/>
            <a:endParaRPr lang="tr-TR" altLang="tr-TR" b="1" dirty="0"/>
          </a:p>
          <a:p>
            <a:pPr eaLnBrk="1" hangingPunct="1"/>
            <a:endParaRPr lang="tr-TR" alt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183786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1220</TotalTime>
  <Words>300</Words>
  <Application>Microsoft Office PowerPoint</Application>
  <PresentationFormat>Geniş ekran</PresentationFormat>
  <Paragraphs>65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1_Office Teması</vt:lpstr>
      <vt:lpstr>PowerPoint Sunusu</vt:lpstr>
      <vt:lpstr>Kent Kavramının Farklı Tanımları</vt:lpstr>
      <vt:lpstr>Türkiye’de Kentleşmenin Nedenleri </vt:lpstr>
      <vt:lpstr>PowerPoint Sunusu</vt:lpstr>
      <vt:lpstr>PowerPoint Sunusu</vt:lpstr>
      <vt:lpstr>PowerPoint Sunusu</vt:lpstr>
      <vt:lpstr>PowerPoint Sunusu</vt:lpstr>
      <vt:lpstr>Türkiye’de Kentleşme Sorunları </vt:lpstr>
      <vt:lpstr>Kentle Yaşayamama,Kentle Bütünleşme Sorunu  </vt:lpstr>
      <vt:lpstr>Hızlı Kentleşmeye Yönelik Çözüm Arayışları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</dc:creator>
  <cp:lastModifiedBy>Burcu</cp:lastModifiedBy>
  <cp:revision>27</cp:revision>
  <dcterms:created xsi:type="dcterms:W3CDTF">2017-10-29T15:28:07Z</dcterms:created>
  <dcterms:modified xsi:type="dcterms:W3CDTF">2020-11-28T17:50:36Z</dcterms:modified>
</cp:coreProperties>
</file>