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304" r:id="rId2"/>
    <p:sldId id="298" r:id="rId3"/>
    <p:sldId id="262" r:id="rId4"/>
    <p:sldId id="358" r:id="rId5"/>
    <p:sldId id="307" r:id="rId6"/>
    <p:sldId id="336" r:id="rId7"/>
    <p:sldId id="264" r:id="rId8"/>
    <p:sldId id="309" r:id="rId9"/>
    <p:sldId id="265" r:id="rId10"/>
    <p:sldId id="310" r:id="rId11"/>
    <p:sldId id="296" r:id="rId12"/>
    <p:sldId id="351" r:id="rId13"/>
    <p:sldId id="333" r:id="rId14"/>
    <p:sldId id="311" r:id="rId15"/>
    <p:sldId id="312" r:id="rId16"/>
    <p:sldId id="357" r:id="rId17"/>
    <p:sldId id="313" r:id="rId18"/>
    <p:sldId id="359" r:id="rId19"/>
    <p:sldId id="360" r:id="rId20"/>
    <p:sldId id="361" r:id="rId21"/>
    <p:sldId id="318" r:id="rId22"/>
    <p:sldId id="352" r:id="rId23"/>
    <p:sldId id="353" r:id="rId24"/>
    <p:sldId id="319" r:id="rId25"/>
    <p:sldId id="321" r:id="rId26"/>
    <p:sldId id="341" r:id="rId27"/>
    <p:sldId id="342" r:id="rId28"/>
    <p:sldId id="343" r:id="rId29"/>
    <p:sldId id="355" r:id="rId30"/>
    <p:sldId id="356" r:id="rId31"/>
    <p:sldId id="344" r:id="rId32"/>
    <p:sldId id="345" r:id="rId33"/>
    <p:sldId id="346" r:id="rId34"/>
    <p:sldId id="347" r:id="rId35"/>
    <p:sldId id="350" r:id="rId36"/>
    <p:sldId id="286" r:id="rId3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742535-FA3B-4094-A21E-D97A3347E0AD}" type="datetimeFigureOut">
              <a:rPr lang="tr-TR" smtClean="0"/>
              <a:t>9 Mar 2021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CF65F-87A3-4AF3-8479-D8A5ED88A7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62596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530A9B-D354-4426-AB0E-1E968149D152}" type="slidenum">
              <a:rPr lang="tr-TR"/>
              <a:pPr/>
              <a:t>1</a:t>
            </a:fld>
            <a:endParaRPr lang="tr-TR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35958C-032E-4ACF-A6A9-9D27E4F61AC7}" type="slidenum">
              <a:rPr lang="tr-TR" altLang="tr-TR"/>
              <a:pPr/>
              <a:t>35</a:t>
            </a:fld>
            <a:endParaRPr lang="tr-TR" altLang="tr-TR"/>
          </a:p>
        </p:txBody>
      </p:sp>
      <p:sp>
        <p:nvSpPr>
          <p:cNvPr id="175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 alt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96F8B-0D2C-41D9-85F9-594DD44133C3}" type="datetime1">
              <a:rPr lang="tr-TR" smtClean="0"/>
              <a:t>9 Mar 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9845388"/>
      </p:ext>
    </p:extLst>
  </p:cSld>
  <p:clrMapOvr>
    <a:masterClrMapping/>
  </p:clrMapOvr>
  <p:transition spd="slow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6712E-A5ED-48EB-8569-208C28500711}" type="datetime1">
              <a:rPr lang="tr-TR" smtClean="0"/>
              <a:t>9 Mar 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9060092"/>
      </p:ext>
    </p:extLst>
  </p:cSld>
  <p:clrMapOvr>
    <a:masterClrMapping/>
  </p:clrMapOvr>
  <p:transition spd="slow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FEDFC-6374-4317-BB22-022101B0F633}" type="datetime1">
              <a:rPr lang="tr-TR" smtClean="0"/>
              <a:t>9 Mar 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5503792"/>
      </p:ext>
    </p:extLst>
  </p:cSld>
  <p:clrMapOvr>
    <a:masterClrMapping/>
  </p:clrMapOvr>
  <p:transition spd="slow">
    <p:pull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92101"/>
            <a:ext cx="8229600" cy="13843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4648200" y="1905000"/>
            <a:ext cx="4038600" cy="1981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4648200" y="4038600"/>
            <a:ext cx="4038600" cy="1981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222D49-2931-41F1-800B-C0CE7B23FD2E}" type="datetime1">
              <a:rPr lang="tr-TR" smtClean="0"/>
              <a:t>9 Mar 2021</a:t>
            </a:fld>
            <a:endParaRPr lang="tr-T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7E1B45-460E-4E6E-8133-F54D62CB62C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458694"/>
      </p:ext>
    </p:extLst>
  </p:cSld>
  <p:clrMapOvr>
    <a:masterClrMapping/>
  </p:clrMapOvr>
  <p:transition spd="slow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EC1B4-DF52-49CA-B8B4-CAE8E5ABCB75}" type="datetime1">
              <a:rPr lang="tr-TR" smtClean="0"/>
              <a:t>9 Mar 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235677"/>
      </p:ext>
    </p:extLst>
  </p:cSld>
  <p:clrMapOvr>
    <a:masterClrMapping/>
  </p:clrMapOvr>
  <p:transition spd="slow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77A42-E483-42CD-AC5C-2F74C52425EB}" type="datetime1">
              <a:rPr lang="tr-TR" smtClean="0"/>
              <a:t>9 Mar 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0879602"/>
      </p:ext>
    </p:extLst>
  </p:cSld>
  <p:clrMapOvr>
    <a:masterClrMapping/>
  </p:clrMapOvr>
  <p:transition spd="slow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A4129-2631-44D3-B6BB-5500E4A798EA}" type="datetime1">
              <a:rPr lang="tr-TR" smtClean="0"/>
              <a:t>9 Mar 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3916557"/>
      </p:ext>
    </p:extLst>
  </p:cSld>
  <p:clrMapOvr>
    <a:masterClrMapping/>
  </p:clrMapOvr>
  <p:transition spd="slow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37F5E-A9AB-476A-8E69-38AC7B0E2042}" type="datetime1">
              <a:rPr lang="tr-TR" smtClean="0"/>
              <a:t>9 Mar 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7078528"/>
      </p:ext>
    </p:extLst>
  </p:cSld>
  <p:clrMapOvr>
    <a:masterClrMapping/>
  </p:clrMapOvr>
  <p:transition spd="slow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FF8BC-9116-49A0-B90F-B731AC1BB56C}" type="datetime1">
              <a:rPr lang="tr-TR" smtClean="0"/>
              <a:t>9 Mar 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932554"/>
      </p:ext>
    </p:extLst>
  </p:cSld>
  <p:clrMapOvr>
    <a:masterClrMapping/>
  </p:clrMapOvr>
  <p:transition spd="slow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85BBA-0E3A-4B6D-A57B-3BCA443E0833}" type="datetime1">
              <a:rPr lang="tr-TR" smtClean="0"/>
              <a:t>9 Mar 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4607761"/>
      </p:ext>
    </p:extLst>
  </p:cSld>
  <p:clrMapOvr>
    <a:masterClrMapping/>
  </p:clrMapOvr>
  <p:transition spd="slow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3B7BF-64B8-49FB-B058-D4E8054A28FE}" type="datetime1">
              <a:rPr lang="tr-TR" smtClean="0"/>
              <a:t>9 Mar 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9904274"/>
      </p:ext>
    </p:extLst>
  </p:cSld>
  <p:clrMapOvr>
    <a:masterClrMapping/>
  </p:clrMapOvr>
  <p:transition spd="slow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759C-5A7B-4D4C-9380-854EF1D1B11B}" type="datetime1">
              <a:rPr lang="tr-TR" smtClean="0"/>
              <a:t>9 Mar 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2006179"/>
      </p:ext>
    </p:extLst>
  </p:cSld>
  <p:clrMapOvr>
    <a:masterClrMapping/>
  </p:clrMapOvr>
  <p:transition spd="slow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5A53A-2064-4854-B326-1B4386FA1A50}" type="datetime1">
              <a:rPr lang="tr-TR" smtClean="0"/>
              <a:t>9 Mar 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55456D-EDC7-4268-BE3E-5964AA3AA6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5926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pull/>
  </p:transition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hyperlink" Target="#_Toc280018259"/><Relationship Id="rId13" Type="http://schemas.openxmlformats.org/officeDocument/2006/relationships/hyperlink" Target="#_Toc280018264"/><Relationship Id="rId18" Type="http://schemas.openxmlformats.org/officeDocument/2006/relationships/hyperlink" Target="#_Toc280018272"/><Relationship Id="rId26" Type="http://schemas.openxmlformats.org/officeDocument/2006/relationships/hyperlink" Target="#_Toc280018315"/><Relationship Id="rId3" Type="http://schemas.openxmlformats.org/officeDocument/2006/relationships/hyperlink" Target="#_Toc280018254"/><Relationship Id="rId21" Type="http://schemas.openxmlformats.org/officeDocument/2006/relationships/hyperlink" Target="#_Toc280018291"/><Relationship Id="rId7" Type="http://schemas.openxmlformats.org/officeDocument/2006/relationships/hyperlink" Target="#_Toc280018258"/><Relationship Id="rId12" Type="http://schemas.openxmlformats.org/officeDocument/2006/relationships/hyperlink" Target="#_Toc280018263"/><Relationship Id="rId17" Type="http://schemas.openxmlformats.org/officeDocument/2006/relationships/hyperlink" Target="#_Toc280018268"/><Relationship Id="rId25" Type="http://schemas.openxmlformats.org/officeDocument/2006/relationships/hyperlink" Target="#_Toc280018310"/><Relationship Id="rId2" Type="http://schemas.openxmlformats.org/officeDocument/2006/relationships/hyperlink" Target="#_Toc280018253"/><Relationship Id="rId16" Type="http://schemas.openxmlformats.org/officeDocument/2006/relationships/hyperlink" Target="#_Toc280018267"/><Relationship Id="rId20" Type="http://schemas.openxmlformats.org/officeDocument/2006/relationships/hyperlink" Target="#_Toc280018288"/><Relationship Id="rId1" Type="http://schemas.openxmlformats.org/officeDocument/2006/relationships/slideLayout" Target="../slideLayouts/slideLayout2.xml"/><Relationship Id="rId6" Type="http://schemas.openxmlformats.org/officeDocument/2006/relationships/hyperlink" Target="#_Toc280018257"/><Relationship Id="rId11" Type="http://schemas.openxmlformats.org/officeDocument/2006/relationships/hyperlink" Target="#_Toc280018262"/><Relationship Id="rId24" Type="http://schemas.openxmlformats.org/officeDocument/2006/relationships/hyperlink" Target="#_Toc280018309"/><Relationship Id="rId5" Type="http://schemas.openxmlformats.org/officeDocument/2006/relationships/hyperlink" Target="#_Toc280018256"/><Relationship Id="rId15" Type="http://schemas.openxmlformats.org/officeDocument/2006/relationships/hyperlink" Target="#_Toc280018266"/><Relationship Id="rId23" Type="http://schemas.openxmlformats.org/officeDocument/2006/relationships/hyperlink" Target="#_Toc280018308"/><Relationship Id="rId10" Type="http://schemas.openxmlformats.org/officeDocument/2006/relationships/hyperlink" Target="#_Toc280018261"/><Relationship Id="rId19" Type="http://schemas.openxmlformats.org/officeDocument/2006/relationships/hyperlink" Target="#_Toc280018287"/><Relationship Id="rId4" Type="http://schemas.openxmlformats.org/officeDocument/2006/relationships/hyperlink" Target="#_Toc280018255"/><Relationship Id="rId9" Type="http://schemas.openxmlformats.org/officeDocument/2006/relationships/hyperlink" Target="#_Toc280018260"/><Relationship Id="rId14" Type="http://schemas.openxmlformats.org/officeDocument/2006/relationships/hyperlink" Target="#_Toc280018265"/><Relationship Id="rId22" Type="http://schemas.openxmlformats.org/officeDocument/2006/relationships/hyperlink" Target="#_Toc280018294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images.google.com.tr/imgres?imgurl=http://www.rhfm.org/images/eller.jpg&amp;imgrefurl=http://www.rhfm.org/membersh.htm&amp;h=158&amp;w=210&amp;sz=11&amp;hl=tr&amp;start=11&amp;tbnid=3_iGe_KMFEW8SM:&amp;tbnh=80&amp;tbnw=106&amp;prev=/images?q%3Deller%26svnum%3D10%26hl%3Dtr%26lr%3D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40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9815" y="96714"/>
            <a:ext cx="8748464" cy="1460078"/>
          </a:xfrm>
        </p:spPr>
        <p:txBody>
          <a:bodyPr>
            <a:noAutofit/>
          </a:bodyPr>
          <a:lstStyle/>
          <a:p>
            <a:pPr algn="ctr">
              <a:buNone/>
              <a:defRPr/>
            </a:pPr>
            <a:r>
              <a:rPr lang="tr-T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«Bilimsel Araştırma Hazırlama ve Sunum Teknikleri» Dersi</a:t>
            </a:r>
          </a:p>
          <a:p>
            <a:pPr algn="ctr">
              <a:buNone/>
              <a:defRPr/>
            </a:pPr>
            <a:r>
              <a:rPr lang="tr-TR" sz="48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«ARAŞTIRMA TASARIMI»</a:t>
            </a:r>
          </a:p>
        </p:txBody>
      </p:sp>
      <p:sp>
        <p:nvSpPr>
          <p:cNvPr id="142341" name="Rectangle 5"/>
          <p:cNvSpPr>
            <a:spLocks noChangeArrowheads="1"/>
          </p:cNvSpPr>
          <p:nvPr/>
        </p:nvSpPr>
        <p:spPr bwMode="auto">
          <a:xfrm>
            <a:off x="4679949" y="4854059"/>
            <a:ext cx="4356547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0" algn="ctr"/>
            <a:r>
              <a:rPr lang="tr-TR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Doç. Dr. Yener ATASEVEN</a:t>
            </a:r>
          </a:p>
          <a:p>
            <a:pPr lvl="0" algn="ctr"/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Ankara Üniversitesi</a:t>
            </a:r>
          </a:p>
          <a:p>
            <a:pPr lvl="0" algn="ctr"/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Ziraat Fakültesi</a:t>
            </a:r>
          </a:p>
          <a:p>
            <a:pPr lvl="0" algn="ctr"/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Tarım Ekonomisi Bölümü</a:t>
            </a:r>
          </a:p>
          <a:p>
            <a:pPr algn="ctr">
              <a:defRPr/>
            </a:pPr>
            <a:r>
              <a:rPr lang="en-US" sz="1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yenerataseven</a:t>
            </a:r>
            <a:r>
              <a:rPr lang="en-US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@</a:t>
            </a:r>
            <a:r>
              <a:rPr lang="tr-TR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hotmail.com</a:t>
            </a:r>
          </a:p>
          <a:p>
            <a:pPr algn="ctr">
              <a:defRPr/>
            </a:pPr>
            <a:endParaRPr lang="en-US" sz="1400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09 MART 2021</a:t>
            </a:r>
          </a:p>
        </p:txBody>
      </p:sp>
      <p:sp>
        <p:nvSpPr>
          <p:cNvPr id="2" name="AutoShape 2" descr="http://www.gthbhaber.com/wp-content/uploads/2015/05/%C3%BC%C3%BC%C3%BC%C3%BC%C3%BC%C3%BC%C3%BC%C3%BC%C3%BC%C3%BC%C3%BC%C3%BC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" name="AutoShape 4" descr="http://www.gthbhaber.com/wp-content/uploads/2015/05/%C3%BC%C3%BC%C3%BC%C3%BC%C3%BC%C3%BC%C3%BC%C3%BC%C3%BC%C3%BC%C3%BC%C3%BC.jpg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4" name="AutoShape 6" descr="http://www.gthbhaber.com/wp-content/uploads/2015/05/%C3%BC%C3%BC%C3%BC%C3%BC%C3%BC%C3%BC%C3%BC%C3%BC%C3%BC%C3%BC%C3%BC%C3%BC.jpg"/>
          <p:cNvSpPr>
            <a:spLocks noChangeAspect="1" noChangeArrowheads="1"/>
          </p:cNvSpPr>
          <p:nvPr/>
        </p:nvSpPr>
        <p:spPr bwMode="auto">
          <a:xfrm>
            <a:off x="460375" y="1603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7E1B45-460E-4E6E-8133-F54D62CB62C7}" type="slidenum">
              <a:rPr lang="tr-TR" smtClean="0"/>
              <a:pPr>
                <a:defRPr/>
              </a:pPr>
              <a:t>1</a:t>
            </a:fld>
            <a:endParaRPr lang="tr-TR" dirty="0"/>
          </a:p>
        </p:txBody>
      </p:sp>
      <p:pic>
        <p:nvPicPr>
          <p:cNvPr id="1026" name="Picture 2" descr="İlgili resi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474" y="2708920"/>
            <a:ext cx="4439526" cy="388843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araştırma yöntemleri ile ilgili görsel sonucu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2489" y="2132857"/>
            <a:ext cx="4186057" cy="273630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5818330"/>
      </p:ext>
    </p:extLst>
  </p:cSld>
  <p:clrMapOvr>
    <a:masterClrMapping/>
  </p:clrMapOvr>
  <p:transition spd="slow">
    <p:pull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tr-TR" sz="43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Araştırmanın Önemi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10</a:t>
            </a:fld>
            <a:endParaRPr lang="tr-TR"/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67544" y="1304764"/>
            <a:ext cx="8136904" cy="151216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sz="4400" dirty="0"/>
              <a:t>Konuya hangi açıdan bakıldığına göre değişir…</a:t>
            </a:r>
            <a:endParaRPr lang="tr-TR" sz="4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İçerik Yer Tutucusu 2"/>
          <p:cNvSpPr txBox="1">
            <a:spLocks/>
          </p:cNvSpPr>
          <p:nvPr/>
        </p:nvSpPr>
        <p:spPr>
          <a:xfrm>
            <a:off x="107504" y="4653136"/>
            <a:ext cx="1656184" cy="143480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sz="2400" b="1" dirty="0">
                <a:solidFill>
                  <a:schemeClr val="tx1"/>
                </a:solidFill>
                <a:cs typeface="Times New Roman" panose="02020603050405020304" pitchFamily="18" charset="0"/>
              </a:rPr>
              <a:t>Ekonomik ve ticari açıdan</a:t>
            </a:r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2123728" y="4653135"/>
            <a:ext cx="2376264" cy="144015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sz="2400" b="1" dirty="0">
                <a:solidFill>
                  <a:schemeClr val="tx1"/>
                </a:solidFill>
                <a:cs typeface="Times New Roman" panose="02020603050405020304" pitchFamily="18" charset="0"/>
              </a:rPr>
              <a:t>Topluma olan faydası bakımından</a:t>
            </a:r>
          </a:p>
        </p:txBody>
      </p:sp>
      <p:sp>
        <p:nvSpPr>
          <p:cNvPr id="3" name="Aşağı Ok 2"/>
          <p:cNvSpPr/>
          <p:nvPr/>
        </p:nvSpPr>
        <p:spPr>
          <a:xfrm>
            <a:off x="530462" y="3356992"/>
            <a:ext cx="576064" cy="864096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FF0000"/>
              </a:solidFill>
            </a:endParaRPr>
          </a:p>
        </p:txBody>
      </p:sp>
      <p:sp>
        <p:nvSpPr>
          <p:cNvPr id="8" name="Aşağı Ok 7"/>
          <p:cNvSpPr/>
          <p:nvPr/>
        </p:nvSpPr>
        <p:spPr>
          <a:xfrm>
            <a:off x="2759975" y="3429000"/>
            <a:ext cx="576064" cy="864096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Aşağı Ok 9"/>
          <p:cNvSpPr/>
          <p:nvPr/>
        </p:nvSpPr>
        <p:spPr>
          <a:xfrm>
            <a:off x="5436096" y="3456033"/>
            <a:ext cx="576064" cy="864096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İçerik Yer Tutucusu 2"/>
          <p:cNvSpPr txBox="1">
            <a:spLocks/>
          </p:cNvSpPr>
          <p:nvPr/>
        </p:nvSpPr>
        <p:spPr>
          <a:xfrm>
            <a:off x="4788024" y="4653135"/>
            <a:ext cx="2052228" cy="143480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sz="2000" b="1" dirty="0">
                <a:solidFill>
                  <a:schemeClr val="tx1"/>
                </a:solidFill>
                <a:cs typeface="Times New Roman" panose="02020603050405020304" pitchFamily="18" charset="0"/>
              </a:rPr>
              <a:t>Yerel, ulusal, uluslararası değer bakımından</a:t>
            </a:r>
          </a:p>
        </p:txBody>
      </p:sp>
      <p:sp>
        <p:nvSpPr>
          <p:cNvPr id="12" name="Aşağı Ok 11"/>
          <p:cNvSpPr/>
          <p:nvPr/>
        </p:nvSpPr>
        <p:spPr>
          <a:xfrm>
            <a:off x="7622308" y="3429000"/>
            <a:ext cx="576064" cy="864096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İçerik Yer Tutucusu 2"/>
          <p:cNvSpPr txBox="1">
            <a:spLocks/>
          </p:cNvSpPr>
          <p:nvPr/>
        </p:nvSpPr>
        <p:spPr>
          <a:xfrm>
            <a:off x="7093843" y="4653134"/>
            <a:ext cx="1870645" cy="143480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sz="2400" b="1" dirty="0">
                <a:solidFill>
                  <a:schemeClr val="tx1"/>
                </a:solidFill>
                <a:cs typeface="Times New Roman" panose="02020603050405020304" pitchFamily="18" charset="0"/>
              </a:rPr>
              <a:t>Bilime katkısı bakımından</a:t>
            </a:r>
          </a:p>
        </p:txBody>
      </p:sp>
    </p:spTree>
    <p:extLst>
      <p:ext uri="{BB962C8B-B14F-4D97-AF65-F5344CB8AC3E}">
        <p14:creationId xmlns:p14="http://schemas.microsoft.com/office/powerpoint/2010/main" val="104763187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9" grpId="0" animBg="1"/>
      <p:bldP spid="7" grpId="0" animBg="1"/>
      <p:bldP spid="3" grpId="0" animBg="1"/>
      <p:bldP spid="8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395536" y="908720"/>
            <a:ext cx="8229600" cy="5112568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tr-TR" sz="5400" b="1" u="sng" dirty="0">
                <a:solidFill>
                  <a:srgbClr val="C0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ARAŞTIRMANIN SINIRLILIKLARI NELER OLABİLİR</a:t>
            </a:r>
            <a:br>
              <a:rPr lang="tr-TR" sz="5400" b="1" u="sng" dirty="0">
                <a:solidFill>
                  <a:srgbClr val="C0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</a:br>
            <a:r>
              <a:rPr lang="tr-TR" sz="5400" b="1" u="sng" dirty="0">
                <a:solidFill>
                  <a:srgbClr val="C0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?????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4552140"/>
      </p:ext>
    </p:extLst>
  </p:cSld>
  <p:clrMapOvr>
    <a:masterClrMapping/>
  </p:clrMapOvr>
  <p:transition spd="slow">
    <p:pul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490066"/>
          </a:xfrm>
        </p:spPr>
        <p:txBody>
          <a:bodyPr>
            <a:noAutofit/>
          </a:bodyPr>
          <a:lstStyle/>
          <a:p>
            <a:r>
              <a:rPr lang="tr-TR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Araştırmanın Sınırlılıkları</a:t>
            </a:r>
          </a:p>
        </p:txBody>
      </p:sp>
      <p:sp>
        <p:nvSpPr>
          <p:cNvPr id="5" name="Dikdörtgen 4"/>
          <p:cNvSpPr/>
          <p:nvPr/>
        </p:nvSpPr>
        <p:spPr>
          <a:xfrm>
            <a:off x="467544" y="1052736"/>
            <a:ext cx="8352928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lang="tr-TR" altLang="tr-TR" sz="2800" b="1" dirty="0">
                <a:solidFill>
                  <a:srgbClr val="000000"/>
                </a:solidFill>
              </a:rPr>
              <a:t>Zaman</a:t>
            </a:r>
            <a:endParaRPr lang="tr-TR" altLang="tr-TR" sz="2800" dirty="0">
              <a:solidFill>
                <a:srgbClr val="000000"/>
              </a:solidFill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467544" y="1681644"/>
            <a:ext cx="8352928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lang="tr-TR" altLang="tr-TR" sz="2800" b="1" dirty="0">
                <a:solidFill>
                  <a:srgbClr val="000000"/>
                </a:solidFill>
              </a:rPr>
              <a:t>Maliyet</a:t>
            </a:r>
          </a:p>
        </p:txBody>
      </p:sp>
      <p:sp>
        <p:nvSpPr>
          <p:cNvPr id="7" name="Dikdörtgen 6"/>
          <p:cNvSpPr/>
          <p:nvPr/>
        </p:nvSpPr>
        <p:spPr>
          <a:xfrm>
            <a:off x="467544" y="2276872"/>
            <a:ext cx="8352928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lang="tr-TR" altLang="tr-TR" sz="2800" b="1" dirty="0">
                <a:solidFill>
                  <a:srgbClr val="000000"/>
                </a:solidFill>
              </a:rPr>
              <a:t>İşgücü</a:t>
            </a:r>
            <a:endParaRPr lang="tr-TR" altLang="tr-TR" sz="2800" dirty="0">
              <a:solidFill>
                <a:srgbClr val="000000"/>
              </a:solidFill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12</a:t>
            </a:fld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467544" y="2937138"/>
            <a:ext cx="8352928" cy="52322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lang="tr-TR" altLang="tr-TR" sz="2800" b="1" dirty="0">
                <a:solidFill>
                  <a:srgbClr val="000000"/>
                </a:solidFill>
              </a:rPr>
              <a:t>Teknik zorluklar</a:t>
            </a:r>
            <a:endParaRPr lang="tr-TR" altLang="tr-TR" sz="2800" dirty="0">
              <a:solidFill>
                <a:srgbClr val="000000"/>
              </a:solidFill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467544" y="3573016"/>
            <a:ext cx="8352928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lang="tr-TR" altLang="tr-TR" sz="3200" b="1" dirty="0">
                <a:solidFill>
                  <a:srgbClr val="000000"/>
                </a:solidFill>
              </a:rPr>
              <a:t>Veri, kaynak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467544" y="4310191"/>
            <a:ext cx="8352928" cy="206210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tr-TR" altLang="tr-TR" sz="3200" b="1" dirty="0">
                <a:solidFill>
                  <a:srgbClr val="000000"/>
                </a:solidFill>
              </a:rPr>
              <a:t>Araştırmanın sınırlılıklarını belirlemek ve önceden bunları açıklamak hem araştırmanın bitirilmesinde hem de elde edilecek sonuçların yorumlanmasında </a:t>
            </a:r>
            <a:r>
              <a:rPr lang="tr-TR" altLang="tr-TR" sz="3200" b="1" u="sng" dirty="0">
                <a:solidFill>
                  <a:srgbClr val="C00000"/>
                </a:solidFill>
              </a:rPr>
              <a:t>kolaylık ve gerçeklik </a:t>
            </a:r>
            <a:r>
              <a:rPr lang="tr-TR" altLang="tr-TR" sz="3200" b="1" dirty="0">
                <a:solidFill>
                  <a:srgbClr val="000000"/>
                </a:solidFill>
              </a:rPr>
              <a:t>sağlar.</a:t>
            </a:r>
            <a:endParaRPr lang="tr-TR" altLang="tr-TR" sz="3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684747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tr-TR" sz="20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Saha Çalışması Yoluyla Yapılacak Bir Araştırmanın Zaman Planlaması</a:t>
            </a:r>
            <a:br>
              <a:rPr lang="tr-TR" sz="18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18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(12 aylık bir çalışma için)</a:t>
            </a:r>
            <a:endParaRPr lang="tr-TR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67544" y="1700808"/>
            <a:ext cx="8229600" cy="57606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b="1" u="sng" dirty="0"/>
              <a:t>Kaynak araştırması:</a:t>
            </a:r>
            <a:r>
              <a:rPr lang="tr-TR" b="1" dirty="0"/>
              <a:t> 2 ay</a:t>
            </a:r>
            <a:endParaRPr lang="tr-TR" dirty="0"/>
          </a:p>
        </p:txBody>
      </p:sp>
      <p:sp>
        <p:nvSpPr>
          <p:cNvPr id="10" name="Slayt Numarası Yer Tutucus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13</a:t>
            </a:fld>
            <a:endParaRPr lang="tr-TR"/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467544" y="2564904"/>
            <a:ext cx="8229600" cy="64807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b="1" u="sng" dirty="0"/>
              <a:t>Kaynakların okunması ve veri toplama:</a:t>
            </a:r>
            <a:r>
              <a:rPr lang="tr-TR" b="1" dirty="0"/>
              <a:t> 3 ay</a:t>
            </a:r>
            <a:endParaRPr lang="tr-TR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467544" y="3356992"/>
            <a:ext cx="8229600" cy="6480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tr-TR" b="1" u="sng" dirty="0"/>
              <a:t>Anketlerin uygulanması:</a:t>
            </a:r>
            <a:r>
              <a:rPr lang="tr-TR" b="1" dirty="0"/>
              <a:t> 2 ay</a:t>
            </a:r>
            <a:endParaRPr lang="tr-TR" dirty="0"/>
          </a:p>
        </p:txBody>
      </p:sp>
      <p:sp>
        <p:nvSpPr>
          <p:cNvPr id="12" name="İçerik Yer Tutucusu 2"/>
          <p:cNvSpPr txBox="1">
            <a:spLocks/>
          </p:cNvSpPr>
          <p:nvPr/>
        </p:nvSpPr>
        <p:spPr>
          <a:xfrm>
            <a:off x="467544" y="4149080"/>
            <a:ext cx="8229600" cy="64807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b="1" u="sng" dirty="0"/>
              <a:t>Verilerin analizi:</a:t>
            </a:r>
            <a:r>
              <a:rPr lang="tr-TR" b="1" dirty="0"/>
              <a:t> 2 ay</a:t>
            </a:r>
            <a:endParaRPr lang="tr-TR" dirty="0"/>
          </a:p>
        </p:txBody>
      </p:sp>
      <p:sp>
        <p:nvSpPr>
          <p:cNvPr id="13" name="İçerik Yer Tutucusu 2"/>
          <p:cNvSpPr txBox="1">
            <a:spLocks/>
          </p:cNvSpPr>
          <p:nvPr/>
        </p:nvSpPr>
        <p:spPr>
          <a:xfrm>
            <a:off x="467544" y="4941168"/>
            <a:ext cx="8229600" cy="64807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b="1" u="sng" dirty="0"/>
              <a:t>Verilerin gözden geçirilmesi</a:t>
            </a:r>
            <a:r>
              <a:rPr lang="tr-TR" b="1" dirty="0"/>
              <a:t>: 1 ay</a:t>
            </a:r>
            <a:endParaRPr lang="tr-TR" dirty="0"/>
          </a:p>
        </p:txBody>
      </p:sp>
      <p:sp>
        <p:nvSpPr>
          <p:cNvPr id="14" name="İçerik Yer Tutucusu 2"/>
          <p:cNvSpPr txBox="1">
            <a:spLocks/>
          </p:cNvSpPr>
          <p:nvPr/>
        </p:nvSpPr>
        <p:spPr>
          <a:xfrm>
            <a:off x="467544" y="5733256"/>
            <a:ext cx="8229600" cy="64807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b="1" u="sng" dirty="0"/>
              <a:t>Metin/Rapor yazımı:</a:t>
            </a:r>
            <a:r>
              <a:rPr lang="tr-TR" b="1" dirty="0"/>
              <a:t> 2 ay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3858178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2" grpId="0" animBg="1"/>
      <p:bldP spid="13" grpId="0" animBg="1"/>
      <p:bldP spid="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562074"/>
          </a:xfrm>
        </p:spPr>
        <p:txBody>
          <a:bodyPr>
            <a:noAutofit/>
          </a:bodyPr>
          <a:lstStyle/>
          <a:p>
            <a:pPr marL="0" lvl="0" indent="0"/>
            <a:r>
              <a:rPr lang="tr-TR" sz="36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Araştırma Probleminin Tanımlanması</a:t>
            </a: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67544" y="1232756"/>
            <a:ext cx="8229600" cy="11881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b="1" dirty="0"/>
              <a:t>Araştırma problemi ne kadar iyi belirlenirse araştırma da o derece başarılı olur !!!</a:t>
            </a:r>
            <a:endParaRPr lang="tr-TR" b="1" u="sng" dirty="0">
              <a:solidFill>
                <a:schemeClr val="tx1"/>
              </a:solidFill>
            </a:endParaRPr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67544" y="2996952"/>
            <a:ext cx="8229600" cy="10801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tr-TR" dirty="0"/>
              <a:t>Gıda enflasyonunun kaynağı tarım mıdır?</a:t>
            </a:r>
            <a:endParaRPr lang="tr-TR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Slayt Numarası Yer Tutucus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14</a:t>
            </a:fld>
            <a:endParaRPr lang="tr-TR"/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467544" y="4221088"/>
            <a:ext cx="8229600" cy="10801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tr-TR" dirty="0"/>
              <a:t>Kırmızı et fiyatlarının düşmemesinin nedenleri nelerdir?</a:t>
            </a:r>
            <a:endParaRPr lang="tr-TR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467544" y="5445224"/>
            <a:ext cx="82296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tr-TR" dirty="0"/>
              <a:t>Tarımdaki başarısızlık nedenleri yönetimsel sorunlar mıdır?</a:t>
            </a:r>
            <a:endParaRPr lang="tr-TR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1928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467544" y="188640"/>
            <a:ext cx="8352928" cy="461665"/>
          </a:xfrm>
          <a:prstGeom prst="rect">
            <a:avLst/>
          </a:prstGeom>
          <a:solidFill>
            <a:srgbClr val="C000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ctr"/>
            <a:r>
              <a:rPr lang="tr-TR" sz="24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Araştırma Fikri Nasıl Bulunur?</a:t>
            </a:r>
          </a:p>
        </p:txBody>
      </p:sp>
      <p:sp>
        <p:nvSpPr>
          <p:cNvPr id="6" name="Dikdörtgen 5"/>
          <p:cNvSpPr/>
          <p:nvPr/>
        </p:nvSpPr>
        <p:spPr>
          <a:xfrm>
            <a:off x="467544" y="1321604"/>
            <a:ext cx="8352928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tr-TR" sz="2800" b="1" dirty="0"/>
              <a:t>Literatürü iyi inceleyerek, takip ederek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467544" y="1988840"/>
            <a:ext cx="8352928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tr-TR" sz="2800" b="1" dirty="0"/>
              <a:t>Konferanslara, panellere, kongrelere vs. katılarak</a:t>
            </a:r>
          </a:p>
        </p:txBody>
      </p:sp>
      <p:sp>
        <p:nvSpPr>
          <p:cNvPr id="9" name="Aşağı Ok 8"/>
          <p:cNvSpPr/>
          <p:nvPr/>
        </p:nvSpPr>
        <p:spPr>
          <a:xfrm>
            <a:off x="4139952" y="740316"/>
            <a:ext cx="504056" cy="5284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15</a:t>
            </a:fld>
            <a:endParaRPr lang="tr-TR"/>
          </a:p>
        </p:txBody>
      </p:sp>
      <p:sp>
        <p:nvSpPr>
          <p:cNvPr id="12" name="Dikdörtgen 11"/>
          <p:cNvSpPr/>
          <p:nvPr/>
        </p:nvSpPr>
        <p:spPr>
          <a:xfrm>
            <a:off x="492240" y="2617748"/>
            <a:ext cx="8352928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tr-TR" sz="2800" b="1" dirty="0"/>
              <a:t>Uzman/danışman görüşü alarak</a:t>
            </a:r>
          </a:p>
        </p:txBody>
      </p:sp>
      <p:sp>
        <p:nvSpPr>
          <p:cNvPr id="14" name="Dikdörtgen 13"/>
          <p:cNvSpPr/>
          <p:nvPr/>
        </p:nvSpPr>
        <p:spPr>
          <a:xfrm>
            <a:off x="467544" y="3212976"/>
            <a:ext cx="8352928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tr-TR" sz="2800" b="1" dirty="0"/>
              <a:t>İyi gözlem yaparak</a:t>
            </a:r>
          </a:p>
        </p:txBody>
      </p:sp>
      <p:sp>
        <p:nvSpPr>
          <p:cNvPr id="16" name="Dikdörtgen 15"/>
          <p:cNvSpPr/>
          <p:nvPr/>
        </p:nvSpPr>
        <p:spPr>
          <a:xfrm>
            <a:off x="497314" y="3789040"/>
            <a:ext cx="8352928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tr-TR" sz="2800" b="1" dirty="0"/>
              <a:t>Araştırmacının ilgi alanına göre konu seçerek</a:t>
            </a:r>
          </a:p>
        </p:txBody>
      </p:sp>
      <p:sp>
        <p:nvSpPr>
          <p:cNvPr id="17" name="Dikdörtgen 16"/>
          <p:cNvSpPr/>
          <p:nvPr/>
        </p:nvSpPr>
        <p:spPr>
          <a:xfrm>
            <a:off x="539552" y="4417948"/>
            <a:ext cx="8352928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tr-TR" sz="2800" b="1" dirty="0"/>
              <a:t>Seyahat esnasında</a:t>
            </a:r>
          </a:p>
        </p:txBody>
      </p:sp>
      <p:sp>
        <p:nvSpPr>
          <p:cNvPr id="18" name="Dikdörtgen 17"/>
          <p:cNvSpPr/>
          <p:nvPr/>
        </p:nvSpPr>
        <p:spPr>
          <a:xfrm>
            <a:off x="539552" y="4994012"/>
            <a:ext cx="8352928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tr-TR" sz="2800" b="1" dirty="0"/>
              <a:t>Ders anlatırken, soru sorarken</a:t>
            </a:r>
          </a:p>
        </p:txBody>
      </p:sp>
      <p:sp>
        <p:nvSpPr>
          <p:cNvPr id="19" name="Dikdörtgen 18"/>
          <p:cNvSpPr/>
          <p:nvPr/>
        </p:nvSpPr>
        <p:spPr>
          <a:xfrm>
            <a:off x="539552" y="5570076"/>
            <a:ext cx="8352928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tr-TR" sz="2800" b="1" dirty="0"/>
              <a:t>Makale, kitap, gazete, dergi vb. okurken</a:t>
            </a:r>
          </a:p>
        </p:txBody>
      </p:sp>
      <p:sp>
        <p:nvSpPr>
          <p:cNvPr id="20" name="Dikdörtgen 19"/>
          <p:cNvSpPr/>
          <p:nvPr/>
        </p:nvSpPr>
        <p:spPr>
          <a:xfrm>
            <a:off x="539552" y="6146140"/>
            <a:ext cx="8352928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tr-TR" sz="2800" b="1" dirty="0"/>
              <a:t>Hayal ederken</a:t>
            </a:r>
          </a:p>
        </p:txBody>
      </p:sp>
    </p:spTree>
    <p:extLst>
      <p:ext uri="{BB962C8B-B14F-4D97-AF65-F5344CB8AC3E}">
        <p14:creationId xmlns:p14="http://schemas.microsoft.com/office/powerpoint/2010/main" val="301358961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  <p:bldP spid="12" grpId="0" animBg="1"/>
      <p:bldP spid="14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562074"/>
          </a:xfrm>
        </p:spPr>
        <p:txBody>
          <a:bodyPr>
            <a:noAutofit/>
          </a:bodyPr>
          <a:lstStyle/>
          <a:p>
            <a:pPr marL="0" lvl="0" indent="0"/>
            <a:r>
              <a:rPr lang="tr-TR" sz="36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Öneriler…</a:t>
            </a: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67544" y="1592796"/>
            <a:ext cx="8229600" cy="11881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tr-TR" altLang="tr-TR" dirty="0"/>
              <a:t>Aklınıza fikir geldiğinde not edin ya da kayda alın.</a:t>
            </a:r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67544" y="2852936"/>
            <a:ext cx="8229600" cy="10801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tr-TR" dirty="0"/>
              <a:t>Notlarınıza ya da kayıtlarınıza belli aralıklarla geri dönün</a:t>
            </a:r>
            <a:endParaRPr lang="tr-TR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Slayt Numarası Yer Tutucus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16</a:t>
            </a:fld>
            <a:endParaRPr lang="tr-TR"/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467544" y="4077072"/>
            <a:ext cx="8229600" cy="10801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tr-TR" dirty="0"/>
              <a:t>Kongreler, seminerler, fuarlar, toplantılar fikir bulmak için iyi ortamlardır.</a:t>
            </a:r>
            <a:endParaRPr lang="tr-TR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677396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562074"/>
          </a:xfrm>
        </p:spPr>
        <p:txBody>
          <a:bodyPr>
            <a:noAutofit/>
          </a:bodyPr>
          <a:lstStyle/>
          <a:p>
            <a:r>
              <a:rPr lang="tr-TR" sz="22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Araştırma Problemi Belirlenirken Dikkat Edilmesi Gerekenler</a:t>
            </a:r>
            <a:endParaRPr lang="tr-TR" sz="22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67544" y="980728"/>
            <a:ext cx="8229600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b="1" dirty="0"/>
              <a:t>Bu problemin önemi nedir?</a:t>
            </a:r>
            <a:endParaRPr lang="tr-TR" dirty="0"/>
          </a:p>
        </p:txBody>
      </p:sp>
      <p:sp>
        <p:nvSpPr>
          <p:cNvPr id="10" name="Slayt Numarası Yer Tutucus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17</a:t>
            </a:fld>
            <a:endParaRPr lang="tr-TR"/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467544" y="1628800"/>
            <a:ext cx="8229600" cy="6480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b="1" dirty="0"/>
              <a:t>Neden bu problem araştırılmalıdır?</a:t>
            </a:r>
            <a:endParaRPr lang="tr-TR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467544" y="2348880"/>
            <a:ext cx="8229600" cy="64807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tr-TR" b="1" dirty="0"/>
              <a:t>Problem hangi hedef kitleyi ilgilendiriyor?</a:t>
            </a:r>
            <a:endParaRPr lang="tr-TR" dirty="0"/>
          </a:p>
        </p:txBody>
      </p:sp>
      <p:sp>
        <p:nvSpPr>
          <p:cNvPr id="12" name="İçerik Yer Tutucusu 2"/>
          <p:cNvSpPr txBox="1">
            <a:spLocks/>
          </p:cNvSpPr>
          <p:nvPr/>
        </p:nvSpPr>
        <p:spPr>
          <a:xfrm>
            <a:off x="467544" y="3068960"/>
            <a:ext cx="8229600" cy="648072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b="1" dirty="0"/>
              <a:t>Problem güncel mi?</a:t>
            </a:r>
            <a:endParaRPr lang="tr-TR" dirty="0"/>
          </a:p>
        </p:txBody>
      </p:sp>
      <p:sp>
        <p:nvSpPr>
          <p:cNvPr id="13" name="İçerik Yer Tutucusu 2"/>
          <p:cNvSpPr txBox="1">
            <a:spLocks/>
          </p:cNvSpPr>
          <p:nvPr/>
        </p:nvSpPr>
        <p:spPr>
          <a:xfrm>
            <a:off x="467544" y="3789040"/>
            <a:ext cx="8229600" cy="64807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b="1" dirty="0"/>
              <a:t>Problem ilginç mi, araştırılabilir mi?</a:t>
            </a:r>
            <a:endParaRPr lang="tr-TR" dirty="0"/>
          </a:p>
        </p:txBody>
      </p:sp>
      <p:sp>
        <p:nvSpPr>
          <p:cNvPr id="14" name="İçerik Yer Tutucusu 2"/>
          <p:cNvSpPr txBox="1">
            <a:spLocks/>
          </p:cNvSpPr>
          <p:nvPr/>
        </p:nvSpPr>
        <p:spPr>
          <a:xfrm>
            <a:off x="467544" y="4509120"/>
            <a:ext cx="8229600" cy="6480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b="1" dirty="0"/>
              <a:t>Kaynaklar ve veriler yeterli mi?</a:t>
            </a:r>
            <a:endParaRPr lang="tr-TR" dirty="0"/>
          </a:p>
        </p:txBody>
      </p:sp>
      <p:sp>
        <p:nvSpPr>
          <p:cNvPr id="15" name="İçerik Yer Tutucusu 2"/>
          <p:cNvSpPr txBox="1">
            <a:spLocks/>
          </p:cNvSpPr>
          <p:nvPr/>
        </p:nvSpPr>
        <p:spPr>
          <a:xfrm>
            <a:off x="467544" y="5229200"/>
            <a:ext cx="8229600" cy="64807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b="1" dirty="0"/>
              <a:t>Problem etik değerleri içeriyor mu?</a:t>
            </a:r>
            <a:endParaRPr lang="tr-TR" dirty="0"/>
          </a:p>
        </p:txBody>
      </p:sp>
      <p:sp>
        <p:nvSpPr>
          <p:cNvPr id="11" name="İçerik Yer Tutucusu 2"/>
          <p:cNvSpPr txBox="1">
            <a:spLocks/>
          </p:cNvSpPr>
          <p:nvPr/>
        </p:nvSpPr>
        <p:spPr>
          <a:xfrm>
            <a:off x="467544" y="5949280"/>
            <a:ext cx="8229600" cy="7200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defPPr>
              <a:defRPr lang="tr-TR"/>
            </a:defPPr>
            <a:lvl1pPr indent="0">
              <a:spcBef>
                <a:spcPct val="20000"/>
              </a:spcBef>
              <a:buFont typeface="Arial" panose="020B0604020202020204" pitchFamily="34" charset="0"/>
              <a:buNone/>
              <a:defRPr sz="3200" b="1"/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r>
              <a:rPr lang="tr-TR" altLang="tr-TR" sz="2400" dirty="0"/>
              <a:t>Araştırmacının bilgisi, eğitimi, yeteneği ve olanakları konu ile uyumlu mu?</a:t>
            </a:r>
          </a:p>
        </p:txBody>
      </p:sp>
    </p:spTree>
    <p:extLst>
      <p:ext uri="{BB962C8B-B14F-4D97-AF65-F5344CB8AC3E}">
        <p14:creationId xmlns:p14="http://schemas.microsoft.com/office/powerpoint/2010/main" val="106787548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2" grpId="0" animBg="1"/>
      <p:bldP spid="13" grpId="0" animBg="1"/>
      <p:bldP spid="14" grpId="0" animBg="1"/>
      <p:bldP spid="15" grpId="0" animBg="1"/>
      <p:bldP spid="1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346646"/>
            <a:ext cx="8229600" cy="490066"/>
          </a:xfrm>
        </p:spPr>
        <p:txBody>
          <a:bodyPr>
            <a:noAutofit/>
          </a:bodyPr>
          <a:lstStyle/>
          <a:p>
            <a:r>
              <a:rPr lang="tr-TR" sz="48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Varsayım</a:t>
            </a:r>
          </a:p>
        </p:txBody>
      </p:sp>
      <p:sp>
        <p:nvSpPr>
          <p:cNvPr id="5" name="Dikdörtgen 4"/>
          <p:cNvSpPr/>
          <p:nvPr/>
        </p:nvSpPr>
        <p:spPr>
          <a:xfrm>
            <a:off x="467544" y="1772816"/>
            <a:ext cx="8352928" cy="21852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ts val="800"/>
              </a:spcBef>
            </a:pPr>
            <a:r>
              <a:rPr lang="tr-TR" sz="3200" dirty="0"/>
              <a:t>Gerçekte var olmayan bir durumun </a:t>
            </a:r>
            <a:r>
              <a:rPr lang="tr-TR" sz="3600" b="1" i="1" u="sng" dirty="0">
                <a:solidFill>
                  <a:srgbClr val="FF0000"/>
                </a:solidFill>
              </a:rPr>
              <a:t>varmış gibi kabul edilerek</a:t>
            </a:r>
            <a:r>
              <a:rPr lang="tr-TR" sz="3200" dirty="0"/>
              <a:t> geleceğe yönelik daha isabetli kestirmelerde bulunma amacıyla kurulan cümlelerdir.</a:t>
            </a:r>
            <a:endParaRPr lang="tr-TR" altLang="tr-TR" sz="3200" dirty="0">
              <a:solidFill>
                <a:srgbClr val="000000"/>
              </a:solidFill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467544" y="4365104"/>
            <a:ext cx="8352928" cy="1631216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ts val="800"/>
              </a:spcBef>
            </a:pPr>
            <a:r>
              <a:rPr lang="tr-TR" sz="3200" i="1" dirty="0"/>
              <a:t>TANIM: Henüz deneylerle yeteri kadar gerçekliği doğrulanmamış; fakat geçerli olduğu umut edilen </a:t>
            </a:r>
            <a:r>
              <a:rPr lang="tr-TR" sz="3600" b="1" i="1" u="sng" dirty="0">
                <a:solidFill>
                  <a:srgbClr val="FF0000"/>
                </a:solidFill>
              </a:rPr>
              <a:t>teorik düşünce</a:t>
            </a:r>
            <a:endParaRPr lang="tr-TR" altLang="tr-TR" sz="3600" b="1" u="sng" dirty="0">
              <a:solidFill>
                <a:srgbClr val="FF0000"/>
              </a:solidFill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027931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490066"/>
          </a:xfrm>
        </p:spPr>
        <p:txBody>
          <a:bodyPr>
            <a:noAutofit/>
          </a:bodyPr>
          <a:lstStyle/>
          <a:p>
            <a:r>
              <a:rPr lang="tr-TR" sz="48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Hipotez</a:t>
            </a:r>
          </a:p>
        </p:txBody>
      </p:sp>
      <p:sp>
        <p:nvSpPr>
          <p:cNvPr id="5" name="Dikdörtgen 4"/>
          <p:cNvSpPr/>
          <p:nvPr/>
        </p:nvSpPr>
        <p:spPr>
          <a:xfrm>
            <a:off x="467544" y="1052736"/>
            <a:ext cx="8352928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ts val="800"/>
              </a:spcBef>
            </a:pPr>
            <a:r>
              <a:rPr lang="tr-TR" sz="3200" dirty="0"/>
              <a:t>Araştırma sorusuna </a:t>
            </a:r>
            <a:r>
              <a:rPr lang="tr-TR" sz="3200" b="1" u="sng" dirty="0">
                <a:solidFill>
                  <a:srgbClr val="FF0000"/>
                </a:solidFill>
              </a:rPr>
              <a:t>önceden verilmiş YANIT</a:t>
            </a:r>
            <a:r>
              <a:rPr lang="tr-TR" sz="3200" u="sng" dirty="0">
                <a:solidFill>
                  <a:srgbClr val="FF0000"/>
                </a:solidFill>
              </a:rPr>
              <a:t> </a:t>
            </a:r>
            <a:r>
              <a:rPr lang="tr-TR" sz="3200" dirty="0"/>
              <a:t>!!</a:t>
            </a:r>
            <a:endParaRPr lang="tr-TR" altLang="tr-TR" sz="3200" dirty="0">
              <a:solidFill>
                <a:srgbClr val="000000"/>
              </a:solidFill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467544" y="1772816"/>
            <a:ext cx="8352928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ts val="800"/>
              </a:spcBef>
            </a:pPr>
            <a:r>
              <a:rPr lang="tr-TR" sz="3200" dirty="0"/>
              <a:t>Hipotezin doğruluğu kanıtlanmamıştır.</a:t>
            </a:r>
            <a:endParaRPr lang="tr-TR" altLang="tr-TR" sz="3200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19</a:t>
            </a:fld>
            <a:endParaRPr lang="tr-TR"/>
          </a:p>
        </p:txBody>
      </p:sp>
      <p:sp>
        <p:nvSpPr>
          <p:cNvPr id="7" name="Dikdörtgen 6"/>
          <p:cNvSpPr/>
          <p:nvPr/>
        </p:nvSpPr>
        <p:spPr>
          <a:xfrm>
            <a:off x="467544" y="2492896"/>
            <a:ext cx="8352928" cy="584775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ts val="800"/>
              </a:spcBef>
            </a:pPr>
            <a:r>
              <a:rPr lang="tr-TR" sz="3200" dirty="0"/>
              <a:t>Eğer hipotez kesinleşiyor ise, </a:t>
            </a:r>
            <a:r>
              <a:rPr lang="tr-TR" sz="3200" b="1" u="sng" dirty="0">
                <a:solidFill>
                  <a:srgbClr val="FF0000"/>
                </a:solidFill>
              </a:rPr>
              <a:t>teori</a:t>
            </a:r>
            <a:r>
              <a:rPr lang="tr-TR" sz="3200" dirty="0"/>
              <a:t> adını alır.</a:t>
            </a:r>
            <a:endParaRPr lang="tr-TR" altLang="tr-TR" sz="3200" dirty="0"/>
          </a:p>
        </p:txBody>
      </p:sp>
      <p:sp>
        <p:nvSpPr>
          <p:cNvPr id="8" name="Dikdörtgen 7"/>
          <p:cNvSpPr/>
          <p:nvPr/>
        </p:nvSpPr>
        <p:spPr>
          <a:xfrm>
            <a:off x="469306" y="3227492"/>
            <a:ext cx="8352928" cy="1569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ts val="800"/>
              </a:spcBef>
            </a:pPr>
            <a:r>
              <a:rPr lang="tr-TR" sz="3200" b="1" u="sng" dirty="0">
                <a:solidFill>
                  <a:srgbClr val="FF0000"/>
                </a:solidFill>
              </a:rPr>
              <a:t>Teori</a:t>
            </a:r>
            <a:r>
              <a:rPr lang="tr-TR" sz="3200" dirty="0"/>
              <a:t> ise bir çok bilim adamı tarafından deneyler ve gözlemler sonucunda doğru bilgi olarak kabul edilen bilimsel ifadelerdir.</a:t>
            </a:r>
            <a:endParaRPr lang="tr-TR" altLang="tr-TR" sz="3200" dirty="0"/>
          </a:p>
        </p:txBody>
      </p:sp>
      <p:sp>
        <p:nvSpPr>
          <p:cNvPr id="9" name="Dikdörtgen 8"/>
          <p:cNvSpPr/>
          <p:nvPr/>
        </p:nvSpPr>
        <p:spPr>
          <a:xfrm>
            <a:off x="467544" y="4964497"/>
            <a:ext cx="8352928" cy="1569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tr-TR" sz="3200" dirty="0"/>
              <a:t>Bir varsayımın bilimsel hipotez olabilmesi için</a:t>
            </a:r>
            <a:r>
              <a:rPr lang="tr-TR" sz="3200" b="1" dirty="0"/>
              <a:t> </a:t>
            </a:r>
            <a:r>
              <a:rPr lang="tr-TR" sz="3200" b="1" u="sng" dirty="0">
                <a:solidFill>
                  <a:srgbClr val="FF0000"/>
                </a:solidFill>
              </a:rPr>
              <a:t>sınanabilmesi</a:t>
            </a:r>
            <a:r>
              <a:rPr lang="tr-TR" sz="3200" dirty="0"/>
              <a:t> gerekir. Deneyle veya gözlemle test edilebilen varsayıma hipotez denir.</a:t>
            </a:r>
          </a:p>
        </p:txBody>
      </p:sp>
    </p:spTree>
    <p:extLst>
      <p:ext uri="{BB962C8B-B14F-4D97-AF65-F5344CB8AC3E}">
        <p14:creationId xmlns:p14="http://schemas.microsoft.com/office/powerpoint/2010/main" val="179417172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1484784"/>
            <a:ext cx="8229600" cy="504056"/>
          </a:xfrm>
          <a:solidFill>
            <a:schemeClr val="bg1">
              <a:lumMod val="95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tr-TR" sz="2800" dirty="0"/>
              <a:t>Araştırma Konusunun ve Başlığının Belirlenmesi</a:t>
            </a: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r>
              <a:rPr lang="tr-TR" sz="32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Araştırmanın Tasarımı/Planlanması/Kurgusu</a:t>
            </a:r>
            <a:endParaRPr lang="en-US" sz="3200" b="1" u="sng" dirty="0">
              <a:solidFill>
                <a:srgbClr val="FF010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591522" y="2060848"/>
            <a:ext cx="8229600" cy="504056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buNone/>
            </a:pPr>
            <a:r>
              <a:rPr lang="tr-TR" sz="2800" dirty="0"/>
              <a:t>Araştırma Probleminin Tanımlanması</a:t>
            </a: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591522" y="2636912"/>
            <a:ext cx="8229600" cy="5760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sz="2800" dirty="0"/>
              <a:t>Araştırmanın Amacı, Önemi, Sınırlılıkları</a:t>
            </a: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591522" y="3284984"/>
            <a:ext cx="8229600" cy="6766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buNone/>
            </a:pPr>
            <a:r>
              <a:rPr lang="tr-TR" sz="2800" dirty="0"/>
              <a:t>Araştırmanın Hipotezi</a:t>
            </a: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2</a:t>
            </a:fld>
            <a:endParaRPr lang="tr-TR"/>
          </a:p>
        </p:txBody>
      </p:sp>
      <p:sp>
        <p:nvSpPr>
          <p:cNvPr id="9" name="İçerik Yer Tutucusu 2"/>
          <p:cNvSpPr txBox="1">
            <a:spLocks/>
          </p:cNvSpPr>
          <p:nvPr/>
        </p:nvSpPr>
        <p:spPr>
          <a:xfrm>
            <a:off x="584982" y="4005064"/>
            <a:ext cx="8229600" cy="57606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buNone/>
            </a:pPr>
            <a:r>
              <a:rPr lang="tr-TR" sz="2800" dirty="0"/>
              <a:t>Araştırmanın Yöntemi</a:t>
            </a: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İçerik Yer Tutucusu 2"/>
          <p:cNvSpPr txBox="1">
            <a:spLocks/>
          </p:cNvSpPr>
          <p:nvPr/>
        </p:nvSpPr>
        <p:spPr>
          <a:xfrm>
            <a:off x="591522" y="4653136"/>
            <a:ext cx="8229600" cy="50405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altLang="tr-TR" sz="2800" dirty="0"/>
              <a:t>Verileri elde etme ve analiz</a:t>
            </a:r>
            <a:endParaRPr lang="tr-TR" sz="2800" dirty="0"/>
          </a:p>
        </p:txBody>
      </p:sp>
      <p:sp>
        <p:nvSpPr>
          <p:cNvPr id="11" name="İçerik Yer Tutucusu 2"/>
          <p:cNvSpPr txBox="1">
            <a:spLocks/>
          </p:cNvSpPr>
          <p:nvPr/>
        </p:nvSpPr>
        <p:spPr>
          <a:xfrm>
            <a:off x="573032" y="5229200"/>
            <a:ext cx="8229600" cy="50405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sz="2800" dirty="0"/>
              <a:t>Araştırmanın Kaynakçası</a:t>
            </a:r>
            <a:endParaRPr lang="tr-TR" sz="2800" b="1" dirty="0"/>
          </a:p>
        </p:txBody>
      </p:sp>
      <p:sp>
        <p:nvSpPr>
          <p:cNvPr id="12" name="İçerik Yer Tutucusu 2"/>
          <p:cNvSpPr txBox="1">
            <a:spLocks/>
          </p:cNvSpPr>
          <p:nvPr/>
        </p:nvSpPr>
        <p:spPr>
          <a:xfrm>
            <a:off x="573032" y="5805264"/>
            <a:ext cx="8229600" cy="5760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sz="2800" dirty="0"/>
              <a:t>Araştırma Raporunun Yazılması ve Sunulması</a:t>
            </a:r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276710991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490066"/>
          </a:xfrm>
        </p:spPr>
        <p:txBody>
          <a:bodyPr>
            <a:noAutofit/>
          </a:bodyPr>
          <a:lstStyle/>
          <a:p>
            <a:r>
              <a:rPr lang="tr-TR" sz="48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Hipotez</a:t>
            </a:r>
          </a:p>
        </p:txBody>
      </p:sp>
      <p:sp>
        <p:nvSpPr>
          <p:cNvPr id="5" name="Dikdörtgen 4"/>
          <p:cNvSpPr/>
          <p:nvPr/>
        </p:nvSpPr>
        <p:spPr>
          <a:xfrm>
            <a:off x="467544" y="1052736"/>
            <a:ext cx="8352928" cy="1569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tr-TR" sz="3200" dirty="0"/>
              <a:t>Bir varsayımın bilimsel hipotez olabilmesi için</a:t>
            </a:r>
            <a:r>
              <a:rPr lang="tr-TR" sz="3200" b="1" dirty="0"/>
              <a:t> </a:t>
            </a:r>
            <a:r>
              <a:rPr lang="tr-TR" sz="3200" b="1" u="sng" dirty="0">
                <a:solidFill>
                  <a:srgbClr val="FF0000"/>
                </a:solidFill>
              </a:rPr>
              <a:t>sınanabilmesi</a:t>
            </a:r>
            <a:r>
              <a:rPr lang="tr-TR" sz="3200" dirty="0"/>
              <a:t> gerekir. Deneyle veya gözlemle test edilebilen varsayıma hipotez denir.</a:t>
            </a:r>
          </a:p>
        </p:txBody>
      </p:sp>
      <p:sp>
        <p:nvSpPr>
          <p:cNvPr id="6" name="Dikdörtgen 5"/>
          <p:cNvSpPr/>
          <p:nvPr/>
        </p:nvSpPr>
        <p:spPr>
          <a:xfrm>
            <a:off x="436970" y="2780928"/>
            <a:ext cx="8352928" cy="17748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ts val="800"/>
              </a:spcBef>
            </a:pPr>
            <a:r>
              <a:rPr lang="tr-TR" altLang="tr-TR" sz="3200" dirty="0"/>
              <a:t>Bir hipotez testinde </a:t>
            </a:r>
            <a:r>
              <a:rPr lang="tr-TR" altLang="tr-TR" sz="3200" b="1" u="sng" dirty="0">
                <a:solidFill>
                  <a:srgbClr val="FF0000"/>
                </a:solidFill>
              </a:rPr>
              <a:t>iki hipotez </a:t>
            </a:r>
            <a:r>
              <a:rPr lang="tr-TR" altLang="tr-TR" sz="3200" dirty="0"/>
              <a:t>yer alır:</a:t>
            </a:r>
          </a:p>
          <a:p>
            <a:pPr algn="just">
              <a:spcBef>
                <a:spcPts val="800"/>
              </a:spcBef>
            </a:pPr>
            <a:r>
              <a:rPr lang="tr-TR" altLang="tr-TR" sz="3200" dirty="0"/>
              <a:t>*H</a:t>
            </a:r>
            <a:r>
              <a:rPr lang="tr-TR" altLang="tr-TR" sz="3200" baseline="-25000" dirty="0"/>
              <a:t>0</a:t>
            </a:r>
            <a:r>
              <a:rPr lang="tr-TR" altLang="tr-TR" sz="3200" dirty="0"/>
              <a:t>: Sıfır hipotezi</a:t>
            </a:r>
          </a:p>
          <a:p>
            <a:pPr algn="just">
              <a:spcBef>
                <a:spcPts val="800"/>
              </a:spcBef>
            </a:pPr>
            <a:r>
              <a:rPr lang="tr-TR" altLang="tr-TR" sz="3200" dirty="0"/>
              <a:t>*H</a:t>
            </a:r>
            <a:r>
              <a:rPr lang="tr-TR" altLang="tr-TR" sz="3200" baseline="-25000" dirty="0"/>
              <a:t>1</a:t>
            </a:r>
            <a:r>
              <a:rPr lang="tr-TR" altLang="tr-TR" sz="3200" dirty="0"/>
              <a:t>: Alternatif hipotez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20</a:t>
            </a:fld>
            <a:endParaRPr lang="tr-TR"/>
          </a:p>
        </p:txBody>
      </p:sp>
      <p:sp>
        <p:nvSpPr>
          <p:cNvPr id="10" name="Dikdörtgen 9"/>
          <p:cNvSpPr/>
          <p:nvPr/>
        </p:nvSpPr>
        <p:spPr>
          <a:xfrm>
            <a:off x="436165" y="4708173"/>
            <a:ext cx="8352928" cy="202106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ts val="800"/>
              </a:spcBef>
            </a:pPr>
            <a:r>
              <a:rPr lang="tr-TR" altLang="tr-TR" sz="2800" dirty="0"/>
              <a:t>Daha önce doğru olduğu ispatlanan veya ortak kabul görmüş yargılara H</a:t>
            </a:r>
            <a:r>
              <a:rPr lang="tr-TR" altLang="tr-TR" sz="2800" baseline="-25000" dirty="0"/>
              <a:t>0</a:t>
            </a:r>
            <a:r>
              <a:rPr lang="tr-TR" altLang="tr-TR" sz="2800" dirty="0"/>
              <a:t> denir.</a:t>
            </a:r>
          </a:p>
          <a:p>
            <a:pPr algn="just">
              <a:spcBef>
                <a:spcPts val="800"/>
              </a:spcBef>
            </a:pPr>
            <a:r>
              <a:rPr lang="tr-TR" altLang="tr-TR" sz="2800" dirty="0"/>
              <a:t>*</a:t>
            </a:r>
            <a:r>
              <a:rPr lang="tr-TR" altLang="tr-TR" sz="2800" b="1" u="sng" dirty="0">
                <a:solidFill>
                  <a:srgbClr val="FF0000"/>
                </a:solidFill>
              </a:rPr>
              <a:t>İnanılan durum </a:t>
            </a:r>
            <a:r>
              <a:rPr lang="tr-TR" altLang="tr-TR" sz="2800" dirty="0"/>
              <a:t>H</a:t>
            </a:r>
            <a:r>
              <a:rPr lang="tr-TR" altLang="tr-TR" sz="2800" baseline="-25000" dirty="0"/>
              <a:t>0</a:t>
            </a:r>
            <a:r>
              <a:rPr lang="tr-TR" altLang="tr-TR" sz="2800" dirty="0"/>
              <a:t> hipotezinde yer alır.</a:t>
            </a:r>
          </a:p>
          <a:p>
            <a:pPr algn="just">
              <a:spcBef>
                <a:spcPts val="800"/>
              </a:spcBef>
            </a:pPr>
            <a:r>
              <a:rPr lang="tr-TR" sz="2800" dirty="0"/>
              <a:t>*</a:t>
            </a:r>
            <a:r>
              <a:rPr lang="tr-TR" sz="2800" b="1" u="sng" dirty="0">
                <a:solidFill>
                  <a:srgbClr val="FF0000"/>
                </a:solidFill>
              </a:rPr>
              <a:t>İddia edilen durum </a:t>
            </a:r>
            <a:r>
              <a:rPr lang="tr-TR" sz="2800" dirty="0"/>
              <a:t>H</a:t>
            </a:r>
            <a:r>
              <a:rPr lang="tr-TR" sz="2800" baseline="-25000" dirty="0"/>
              <a:t>1</a:t>
            </a:r>
            <a:r>
              <a:rPr lang="tr-TR" sz="2800" dirty="0"/>
              <a:t> hipotezinde ele alınır. </a:t>
            </a:r>
            <a:endParaRPr lang="tr-TR" altLang="tr-TR" sz="2800" dirty="0"/>
          </a:p>
        </p:txBody>
      </p:sp>
    </p:spTree>
    <p:extLst>
      <p:ext uri="{BB962C8B-B14F-4D97-AF65-F5344CB8AC3E}">
        <p14:creationId xmlns:p14="http://schemas.microsoft.com/office/powerpoint/2010/main" val="89398389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21</a:t>
            </a:fld>
            <a:endParaRPr lang="tr-TR"/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67544" y="1340768"/>
            <a:ext cx="8064896" cy="410445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tr-TR" sz="2800" b="1" u="sng" dirty="0">
              <a:solidFill>
                <a:srgbClr val="C00000"/>
              </a:solidFill>
              <a:latin typeface="Bookman Old Style" panose="020506040505050202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tr-TR" sz="5400" b="1" u="sng" dirty="0">
                <a:solidFill>
                  <a:srgbClr val="C0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Bir Araştırmanın Yöntemi Ne Olabilir</a:t>
            </a:r>
          </a:p>
          <a:p>
            <a:pPr marL="0" indent="0" algn="ctr">
              <a:buNone/>
            </a:pPr>
            <a:r>
              <a:rPr lang="tr-TR" sz="5400" b="1" u="sng" dirty="0">
                <a:solidFill>
                  <a:srgbClr val="C0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???</a:t>
            </a:r>
            <a:endParaRPr lang="tr-TR" sz="5400" b="1" dirty="0">
              <a:solidFill>
                <a:srgbClr val="C00000"/>
              </a:solidFill>
              <a:latin typeface="Bookman Old Style" panose="0205060405050502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922066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22</a:t>
            </a:fld>
            <a:endParaRPr lang="tr-TR"/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67544" y="188640"/>
            <a:ext cx="8064896" cy="75608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sz="44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Araştırmanın Yöntemi</a:t>
            </a:r>
            <a:endParaRPr lang="tr-TR" sz="4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İçerik Yer Tutucusu 2"/>
          <p:cNvSpPr txBox="1">
            <a:spLocks/>
          </p:cNvSpPr>
          <p:nvPr/>
        </p:nvSpPr>
        <p:spPr>
          <a:xfrm>
            <a:off x="527594" y="2564904"/>
            <a:ext cx="2028182" cy="1512168"/>
          </a:xfrm>
          <a:prstGeom prst="rect">
            <a:avLst/>
          </a:prstGeom>
          <a:solidFill>
            <a:srgbClr val="C000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sz="3600" b="1" u="sng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Literatür tarama</a:t>
            </a:r>
          </a:p>
        </p:txBody>
      </p:sp>
      <p:sp>
        <p:nvSpPr>
          <p:cNvPr id="3" name="Aşağı Ok 2"/>
          <p:cNvSpPr/>
          <p:nvPr/>
        </p:nvSpPr>
        <p:spPr>
          <a:xfrm>
            <a:off x="1031650" y="1268760"/>
            <a:ext cx="576064" cy="864096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FF0000"/>
              </a:solidFill>
            </a:endParaRPr>
          </a:p>
        </p:txBody>
      </p:sp>
      <p:sp>
        <p:nvSpPr>
          <p:cNvPr id="8" name="Aşağı Ok 7"/>
          <p:cNvSpPr/>
          <p:nvPr/>
        </p:nvSpPr>
        <p:spPr>
          <a:xfrm>
            <a:off x="3491880" y="1340768"/>
            <a:ext cx="576064" cy="864096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İçerik Yer Tutucusu 2"/>
          <p:cNvSpPr txBox="1">
            <a:spLocks/>
          </p:cNvSpPr>
          <p:nvPr/>
        </p:nvSpPr>
        <p:spPr>
          <a:xfrm>
            <a:off x="2759842" y="2564904"/>
            <a:ext cx="2028182" cy="15121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b="1" dirty="0">
                <a:solidFill>
                  <a:schemeClr val="tx1"/>
                </a:solidFill>
                <a:cs typeface="Times New Roman" panose="02020603050405020304" pitchFamily="18" charset="0"/>
              </a:rPr>
              <a:t>Arşiv ve doküman inceleme</a:t>
            </a:r>
          </a:p>
        </p:txBody>
      </p:sp>
      <p:sp>
        <p:nvSpPr>
          <p:cNvPr id="14" name="Aşağı Ok 13"/>
          <p:cNvSpPr/>
          <p:nvPr/>
        </p:nvSpPr>
        <p:spPr>
          <a:xfrm>
            <a:off x="5508104" y="1340768"/>
            <a:ext cx="576064" cy="864096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İçerik Yer Tutucusu 2"/>
          <p:cNvSpPr txBox="1">
            <a:spLocks/>
          </p:cNvSpPr>
          <p:nvPr/>
        </p:nvSpPr>
        <p:spPr>
          <a:xfrm>
            <a:off x="5070077" y="2348880"/>
            <a:ext cx="2028182" cy="1726792"/>
          </a:xfrm>
          <a:prstGeom prst="rect">
            <a:avLst/>
          </a:prstGeom>
          <a:solidFill>
            <a:srgbClr val="C000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sz="5400" b="1" u="sng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Anket !</a:t>
            </a:r>
          </a:p>
        </p:txBody>
      </p:sp>
      <p:sp>
        <p:nvSpPr>
          <p:cNvPr id="20" name="Aşağı Ok 19"/>
          <p:cNvSpPr/>
          <p:nvPr/>
        </p:nvSpPr>
        <p:spPr>
          <a:xfrm>
            <a:off x="7740352" y="1366671"/>
            <a:ext cx="576064" cy="864096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1" name="İçerik Yer Tutucusu 2"/>
          <p:cNvSpPr txBox="1">
            <a:spLocks/>
          </p:cNvSpPr>
          <p:nvPr/>
        </p:nvSpPr>
        <p:spPr>
          <a:xfrm>
            <a:off x="7262091" y="2582751"/>
            <a:ext cx="1774405" cy="1512168"/>
          </a:xfrm>
          <a:prstGeom prst="rect">
            <a:avLst/>
          </a:prstGeom>
          <a:solidFill>
            <a:srgbClr val="C000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sz="3800" b="1" u="sng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Gözlem</a:t>
            </a:r>
          </a:p>
        </p:txBody>
      </p:sp>
      <p:sp>
        <p:nvSpPr>
          <p:cNvPr id="22" name="Aşağı Ok 21"/>
          <p:cNvSpPr/>
          <p:nvPr/>
        </p:nvSpPr>
        <p:spPr>
          <a:xfrm>
            <a:off x="3203848" y="4293096"/>
            <a:ext cx="576064" cy="864096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3" name="İçerik Yer Tutucusu 2"/>
          <p:cNvSpPr txBox="1">
            <a:spLocks/>
          </p:cNvSpPr>
          <p:nvPr/>
        </p:nvSpPr>
        <p:spPr>
          <a:xfrm>
            <a:off x="2555776" y="5229200"/>
            <a:ext cx="1774405" cy="15121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b="1" dirty="0">
                <a:solidFill>
                  <a:schemeClr val="tx1"/>
                </a:solidFill>
                <a:cs typeface="Times New Roman" panose="02020603050405020304" pitchFamily="18" charset="0"/>
              </a:rPr>
              <a:t>Deneysel yöntem</a:t>
            </a:r>
          </a:p>
        </p:txBody>
      </p:sp>
      <p:sp>
        <p:nvSpPr>
          <p:cNvPr id="27" name="Aşağı Ok 26"/>
          <p:cNvSpPr/>
          <p:nvPr/>
        </p:nvSpPr>
        <p:spPr>
          <a:xfrm>
            <a:off x="6057200" y="4293096"/>
            <a:ext cx="576064" cy="864096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8" name="İçerik Yer Tutucusu 2"/>
          <p:cNvSpPr txBox="1">
            <a:spLocks/>
          </p:cNvSpPr>
          <p:nvPr/>
        </p:nvSpPr>
        <p:spPr>
          <a:xfrm>
            <a:off x="5447654" y="5229200"/>
            <a:ext cx="1774405" cy="15121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b="1" dirty="0">
                <a:solidFill>
                  <a:schemeClr val="tx1"/>
                </a:solidFill>
                <a:cs typeface="Times New Roman" panose="02020603050405020304" pitchFamily="18" charset="0"/>
              </a:rPr>
              <a:t>Örnek olay inceleme</a:t>
            </a:r>
          </a:p>
        </p:txBody>
      </p:sp>
    </p:spTree>
    <p:extLst>
      <p:ext uri="{BB962C8B-B14F-4D97-AF65-F5344CB8AC3E}">
        <p14:creationId xmlns:p14="http://schemas.microsoft.com/office/powerpoint/2010/main" val="49762732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9" grpId="0" animBg="1"/>
      <p:bldP spid="3" grpId="0" animBg="1"/>
      <p:bldP spid="8" grpId="0" animBg="1"/>
      <p:bldP spid="13" grpId="0" animBg="1"/>
      <p:bldP spid="14" grpId="0" animBg="1"/>
      <p:bldP spid="15" grpId="0" animBg="1"/>
      <p:bldP spid="20" grpId="0" animBg="1"/>
      <p:bldP spid="21" grpId="0" animBg="1"/>
      <p:bldP spid="22" grpId="0" animBg="1"/>
      <p:bldP spid="23" grpId="0" animBg="1"/>
      <p:bldP spid="27" grpId="0" animBg="1"/>
      <p:bldP spid="2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23</a:t>
            </a:fld>
            <a:endParaRPr lang="tr-TR"/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611560" y="2204864"/>
            <a:ext cx="8064896" cy="165618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sz="4800" b="1" dirty="0">
                <a:solidFill>
                  <a:srgbClr val="C0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Anket Uygulama Yolları</a:t>
            </a:r>
          </a:p>
          <a:p>
            <a:pPr marL="0" indent="0" algn="ctr">
              <a:buNone/>
            </a:pPr>
            <a:r>
              <a:rPr lang="tr-TR" sz="4800" b="1" dirty="0">
                <a:solidFill>
                  <a:srgbClr val="C0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???</a:t>
            </a:r>
          </a:p>
        </p:txBody>
      </p:sp>
    </p:spTree>
    <p:extLst>
      <p:ext uri="{BB962C8B-B14F-4D97-AF65-F5344CB8AC3E}">
        <p14:creationId xmlns:p14="http://schemas.microsoft.com/office/powerpoint/2010/main" val="326830692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24</a:t>
            </a:fld>
            <a:endParaRPr lang="tr-TR"/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67544" y="188640"/>
            <a:ext cx="8064896" cy="75608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sz="4400" b="1" dirty="0">
                <a:solidFill>
                  <a:srgbClr val="FF0000"/>
                </a:solidFill>
                <a:cs typeface="Times New Roman" panose="02020603050405020304" pitchFamily="18" charset="0"/>
              </a:rPr>
              <a:t>Anket Uygulama Yolları</a:t>
            </a:r>
          </a:p>
        </p:txBody>
      </p:sp>
      <p:sp>
        <p:nvSpPr>
          <p:cNvPr id="19" name="İçerik Yer Tutucusu 2"/>
          <p:cNvSpPr txBox="1">
            <a:spLocks/>
          </p:cNvSpPr>
          <p:nvPr/>
        </p:nvSpPr>
        <p:spPr>
          <a:xfrm>
            <a:off x="467544" y="2564904"/>
            <a:ext cx="1584176" cy="86409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sz="2800" b="1" dirty="0">
                <a:solidFill>
                  <a:schemeClr val="tx1"/>
                </a:solidFill>
                <a:cs typeface="Times New Roman" panose="02020603050405020304" pitchFamily="18" charset="0"/>
              </a:rPr>
              <a:t>Yüz yüze anket</a:t>
            </a:r>
          </a:p>
        </p:txBody>
      </p:sp>
      <p:sp>
        <p:nvSpPr>
          <p:cNvPr id="3" name="Aşağı Ok 2"/>
          <p:cNvSpPr/>
          <p:nvPr/>
        </p:nvSpPr>
        <p:spPr>
          <a:xfrm>
            <a:off x="1108612" y="1268760"/>
            <a:ext cx="576064" cy="990286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FF0000"/>
              </a:solidFill>
            </a:endParaRPr>
          </a:p>
        </p:txBody>
      </p:sp>
      <p:sp>
        <p:nvSpPr>
          <p:cNvPr id="8" name="Aşağı Ok 7"/>
          <p:cNvSpPr/>
          <p:nvPr/>
        </p:nvSpPr>
        <p:spPr>
          <a:xfrm>
            <a:off x="3008237" y="1419460"/>
            <a:ext cx="576064" cy="864096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İçerik Yer Tutucusu 2"/>
          <p:cNvSpPr txBox="1">
            <a:spLocks/>
          </p:cNvSpPr>
          <p:nvPr/>
        </p:nvSpPr>
        <p:spPr>
          <a:xfrm>
            <a:off x="2411760" y="2564904"/>
            <a:ext cx="1800200" cy="86409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sz="2000" b="1" dirty="0">
                <a:solidFill>
                  <a:schemeClr val="tx1"/>
                </a:solidFill>
                <a:cs typeface="Times New Roman" panose="02020603050405020304" pitchFamily="18" charset="0"/>
              </a:rPr>
              <a:t>Derinlemesine mülakat</a:t>
            </a:r>
          </a:p>
        </p:txBody>
      </p:sp>
      <p:sp>
        <p:nvSpPr>
          <p:cNvPr id="14" name="Aşağı Ok 13"/>
          <p:cNvSpPr/>
          <p:nvPr/>
        </p:nvSpPr>
        <p:spPr>
          <a:xfrm>
            <a:off x="5298059" y="1394950"/>
            <a:ext cx="576064" cy="864096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İçerik Yer Tutucusu 2"/>
          <p:cNvSpPr txBox="1">
            <a:spLocks/>
          </p:cNvSpPr>
          <p:nvPr/>
        </p:nvSpPr>
        <p:spPr>
          <a:xfrm>
            <a:off x="4572000" y="2583306"/>
            <a:ext cx="2028182" cy="84569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sz="2400" b="1" dirty="0">
                <a:solidFill>
                  <a:schemeClr val="tx1"/>
                </a:solidFill>
                <a:cs typeface="Times New Roman" panose="02020603050405020304" pitchFamily="18" charset="0"/>
              </a:rPr>
              <a:t>Posta yoluyla anket</a:t>
            </a:r>
          </a:p>
        </p:txBody>
      </p:sp>
      <p:sp>
        <p:nvSpPr>
          <p:cNvPr id="16" name="Aşağı Ok 15"/>
          <p:cNvSpPr/>
          <p:nvPr/>
        </p:nvSpPr>
        <p:spPr>
          <a:xfrm>
            <a:off x="7524328" y="1444954"/>
            <a:ext cx="576064" cy="864096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7" name="İçerik Yer Tutucusu 2"/>
          <p:cNvSpPr txBox="1">
            <a:spLocks/>
          </p:cNvSpPr>
          <p:nvPr/>
        </p:nvSpPr>
        <p:spPr>
          <a:xfrm>
            <a:off x="6798269" y="2583306"/>
            <a:ext cx="2028182" cy="845694"/>
          </a:xfrm>
          <a:prstGeom prst="rect">
            <a:avLst/>
          </a:prstGeom>
          <a:solidFill>
            <a:schemeClr val="accent6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sz="2400" b="1" dirty="0">
                <a:solidFill>
                  <a:schemeClr val="tx1"/>
                </a:solidFill>
                <a:cs typeface="Times New Roman" panose="02020603050405020304" pitchFamily="18" charset="0"/>
              </a:rPr>
              <a:t>İnternet yoluyla anket</a:t>
            </a:r>
          </a:p>
        </p:txBody>
      </p:sp>
      <p:sp>
        <p:nvSpPr>
          <p:cNvPr id="18" name="Aşağı Ok 17"/>
          <p:cNvSpPr/>
          <p:nvPr/>
        </p:nvSpPr>
        <p:spPr>
          <a:xfrm>
            <a:off x="3023828" y="3933056"/>
            <a:ext cx="576064" cy="864096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İçerik Yer Tutucusu 2"/>
          <p:cNvSpPr txBox="1">
            <a:spLocks/>
          </p:cNvSpPr>
          <p:nvPr/>
        </p:nvSpPr>
        <p:spPr>
          <a:xfrm>
            <a:off x="2282178" y="5157192"/>
            <a:ext cx="2028182" cy="84569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sz="2400" b="1" dirty="0">
                <a:solidFill>
                  <a:schemeClr val="tx1"/>
                </a:solidFill>
                <a:cs typeface="Times New Roman" panose="02020603050405020304" pitchFamily="18" charset="0"/>
              </a:rPr>
              <a:t>Telefonla anket</a:t>
            </a:r>
          </a:p>
        </p:txBody>
      </p:sp>
      <p:sp>
        <p:nvSpPr>
          <p:cNvPr id="22" name="Aşağı Ok 21"/>
          <p:cNvSpPr/>
          <p:nvPr/>
        </p:nvSpPr>
        <p:spPr>
          <a:xfrm>
            <a:off x="6060001" y="3933056"/>
            <a:ext cx="576064" cy="864096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8" name="İçerik Yer Tutucusu 2"/>
          <p:cNvSpPr txBox="1">
            <a:spLocks/>
          </p:cNvSpPr>
          <p:nvPr/>
        </p:nvSpPr>
        <p:spPr>
          <a:xfrm>
            <a:off x="5333942" y="5157192"/>
            <a:ext cx="2028182" cy="8456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sz="2400" b="1" dirty="0">
                <a:solidFill>
                  <a:schemeClr val="tx1"/>
                </a:solidFill>
                <a:cs typeface="Times New Roman" panose="02020603050405020304" pitchFamily="18" charset="0"/>
              </a:rPr>
              <a:t>Odak grup toplantıları</a:t>
            </a:r>
          </a:p>
        </p:txBody>
      </p:sp>
    </p:spTree>
    <p:extLst>
      <p:ext uri="{BB962C8B-B14F-4D97-AF65-F5344CB8AC3E}">
        <p14:creationId xmlns:p14="http://schemas.microsoft.com/office/powerpoint/2010/main" val="205771255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9" grpId="0" animBg="1"/>
      <p:bldP spid="3" grpId="0" animBg="1"/>
      <p:bldP spid="8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20" grpId="0" animBg="1"/>
      <p:bldP spid="22" grpId="0" animBg="1"/>
      <p:bldP spid="28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25</a:t>
            </a:fld>
            <a:endParaRPr lang="tr-TR"/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67544" y="2060848"/>
            <a:ext cx="2448272" cy="86409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sz="2400" b="1" dirty="0"/>
              <a:t>Metin/Rapor yazma kuralları</a:t>
            </a:r>
            <a:endParaRPr lang="tr-TR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67544" y="332656"/>
            <a:ext cx="8229600" cy="7200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sz="4800" b="1" u="sng" dirty="0">
                <a:solidFill>
                  <a:srgbClr val="FF33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Araştırma Metni/Raporu</a:t>
            </a:r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467543" y="3100772"/>
            <a:ext cx="2448273" cy="83228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sz="2400" b="1" dirty="0"/>
              <a:t>Metin/Raporun okunması</a:t>
            </a:r>
            <a:endParaRPr lang="tr-TR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488472" y="4221088"/>
            <a:ext cx="2427344" cy="10801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sz="2000" b="1" dirty="0"/>
              <a:t>Metin/Raporun sunum haline getirilmesi</a:t>
            </a:r>
            <a:endParaRPr lang="tr-TR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İçerik Yer Tutucusu 2"/>
          <p:cNvSpPr txBox="1">
            <a:spLocks/>
          </p:cNvSpPr>
          <p:nvPr/>
        </p:nvSpPr>
        <p:spPr>
          <a:xfrm>
            <a:off x="467544" y="5373216"/>
            <a:ext cx="2448272" cy="10801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sz="2400" b="1" dirty="0"/>
              <a:t>Sunum üzerinde çalışma</a:t>
            </a:r>
            <a:endParaRPr lang="tr-TR" sz="1800" dirty="0"/>
          </a:p>
        </p:txBody>
      </p:sp>
      <p:sp>
        <p:nvSpPr>
          <p:cNvPr id="11" name="Dikdörtgen 10"/>
          <p:cNvSpPr/>
          <p:nvPr/>
        </p:nvSpPr>
        <p:spPr>
          <a:xfrm>
            <a:off x="5220072" y="2636912"/>
            <a:ext cx="3734660" cy="3477875"/>
          </a:xfrm>
          <a:prstGeom prst="rect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tr-TR" sz="4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Araştırma Metninin-Raporunun Yazılması ve Sunulması</a:t>
            </a:r>
          </a:p>
        </p:txBody>
      </p:sp>
      <p:cxnSp>
        <p:nvCxnSpPr>
          <p:cNvPr id="14" name="Dirsek Bağlayıcısı 13"/>
          <p:cNvCxnSpPr/>
          <p:nvPr/>
        </p:nvCxnSpPr>
        <p:spPr>
          <a:xfrm>
            <a:off x="3065206" y="2400790"/>
            <a:ext cx="1905120" cy="69998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Dirsek Bağlayıcısı 14"/>
          <p:cNvCxnSpPr/>
          <p:nvPr/>
        </p:nvCxnSpPr>
        <p:spPr>
          <a:xfrm>
            <a:off x="3062204" y="3524855"/>
            <a:ext cx="1911125" cy="51244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Dirsek Bağlayıcısı 15"/>
          <p:cNvCxnSpPr/>
          <p:nvPr/>
        </p:nvCxnSpPr>
        <p:spPr>
          <a:xfrm>
            <a:off x="3044160" y="4432920"/>
            <a:ext cx="1989290" cy="440432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Dirsek Bağlayıcısı 16"/>
          <p:cNvCxnSpPr/>
          <p:nvPr/>
        </p:nvCxnSpPr>
        <p:spPr>
          <a:xfrm flipV="1">
            <a:off x="3006917" y="5085184"/>
            <a:ext cx="1966930" cy="706709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47956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1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95536" y="2420888"/>
            <a:ext cx="8229600" cy="490066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tr-TR" sz="80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Örnek Araştırma Tasarımı</a:t>
            </a:r>
            <a:endParaRPr lang="tr-TR" sz="8000" dirty="0">
              <a:solidFill>
                <a:srgbClr val="C00000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26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4676380"/>
      </p:ext>
    </p:extLst>
  </p:cSld>
  <p:clrMapOvr>
    <a:masterClrMapping/>
  </p:clrMapOvr>
  <p:transition spd="slow">
    <p:pull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1556792"/>
            <a:ext cx="8229600" cy="1152128"/>
          </a:xfr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ctr">
              <a:buNone/>
            </a:pPr>
            <a:r>
              <a:rPr lang="tr-TR" sz="3600" b="1" i="1" u="sng" dirty="0">
                <a:solidFill>
                  <a:srgbClr val="FF0000"/>
                </a:solidFill>
              </a:rPr>
              <a:t>KONU: </a:t>
            </a:r>
            <a:r>
              <a:rPr lang="tr-TR" sz="3600" dirty="0"/>
              <a:t>İçme suyu havzalarında kirlilik unsurları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pPr marL="0" indent="0"/>
            <a:r>
              <a:rPr lang="tr-TR" sz="40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Araştırma Konusunun Belirlenmesi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27</a:t>
            </a:fld>
            <a:endParaRPr lang="tr-TR"/>
          </a:p>
        </p:txBody>
      </p:sp>
      <p:sp>
        <p:nvSpPr>
          <p:cNvPr id="12" name="İçerik Yer Tutucusu 2"/>
          <p:cNvSpPr txBox="1">
            <a:spLocks/>
          </p:cNvSpPr>
          <p:nvPr/>
        </p:nvSpPr>
        <p:spPr>
          <a:xfrm>
            <a:off x="539552" y="4035640"/>
            <a:ext cx="8229600" cy="230425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tr-TR" b="1" i="1" u="sng" dirty="0">
                <a:solidFill>
                  <a:srgbClr val="FF0000"/>
                </a:solidFill>
              </a:rPr>
              <a:t>BAŞLIK:</a:t>
            </a:r>
            <a:r>
              <a:rPr lang="tr-TR" b="1" dirty="0"/>
              <a:t>TARIMSAL FAALİYETLERİN İÇME SUYU HAVZALARINDAKİ ETKİLERİNİN ARAŞTIRILMASI: ANKARA İLİ ÖRNEĞİ</a:t>
            </a:r>
            <a:endParaRPr lang="tr-TR" dirty="0"/>
          </a:p>
        </p:txBody>
      </p:sp>
      <p:sp>
        <p:nvSpPr>
          <p:cNvPr id="13" name="Aşağı Ok 12"/>
          <p:cNvSpPr/>
          <p:nvPr/>
        </p:nvSpPr>
        <p:spPr>
          <a:xfrm>
            <a:off x="4211960" y="2996952"/>
            <a:ext cx="1080120" cy="864096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799446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12" grpId="0" build="p" animBg="1"/>
      <p:bldP spid="13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pPr marL="0" lvl="0" indent="0"/>
            <a:r>
              <a:rPr lang="tr-TR" sz="36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Araştırma Probleminin Tanımlanması</a:t>
            </a: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591522" y="1844824"/>
            <a:ext cx="8229600" cy="216024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buNone/>
            </a:pPr>
            <a:r>
              <a:rPr lang="tr-TR" sz="4400" dirty="0"/>
              <a:t>Ankara’daki içme suyu havzalarında tarımsal faaliyetler neticesinde kirlilik görülebilir.</a:t>
            </a:r>
            <a:endParaRPr lang="tr-TR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28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430636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29</a:t>
            </a:fld>
            <a:endParaRPr lang="tr-TR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95536" y="319291"/>
            <a:ext cx="8496944" cy="6494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539432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539432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539432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539432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539432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539432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539432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539432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539432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4325" algn="r"/>
              </a:tabLst>
            </a:pPr>
            <a:r>
              <a:rPr kumimoji="0" lang="tr-TR" altLang="tr-TR" sz="1600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İÇİNDEKİLER</a:t>
            </a:r>
            <a:endParaRPr kumimoji="0" lang="tr-TR" altLang="tr-TR" sz="10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4325" algn="r"/>
              </a:tabLst>
            </a:pPr>
            <a:r>
              <a:rPr kumimoji="0" lang="tr-TR" altLang="tr-TR" sz="1600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  <a:hlinkClick r:id="rId2"/>
              </a:rPr>
              <a:t>ÖZET</a:t>
            </a:r>
            <a:endParaRPr kumimoji="0" lang="tr-TR" altLang="tr-TR" sz="10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4325" algn="r"/>
              </a:tabLst>
            </a:pPr>
            <a:r>
              <a:rPr kumimoji="0" lang="en-US" altLang="tr-TR" sz="1600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  <a:hlinkClick r:id="rId3"/>
              </a:rPr>
              <a:t>ABSTRACT</a:t>
            </a:r>
            <a:endParaRPr kumimoji="0" lang="tr-TR" altLang="tr-TR" sz="10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4325" algn="r"/>
              </a:tabLst>
            </a:pPr>
            <a:r>
              <a:rPr kumimoji="0" lang="tr-TR" altLang="tr-TR" sz="1600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  <a:hlinkClick r:id="rId4"/>
              </a:rPr>
              <a:t>TEŞEKKÜR</a:t>
            </a:r>
            <a:endParaRPr kumimoji="0" lang="tr-TR" altLang="tr-TR" sz="10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4325" algn="r"/>
              </a:tabLst>
            </a:pPr>
            <a:r>
              <a:rPr kumimoji="0" lang="tr-TR" altLang="tr-TR" sz="1600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  <a:hlinkClick r:id="rId5"/>
              </a:rPr>
              <a:t>SİMGELER ve KISALTMALAR DİZİNİ</a:t>
            </a:r>
            <a:endParaRPr kumimoji="0" lang="tr-TR" altLang="tr-TR" sz="10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4325" algn="r"/>
              </a:tabLst>
            </a:pPr>
            <a:r>
              <a:rPr kumimoji="0" lang="tr-TR" altLang="tr-TR" sz="1600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  <a:hlinkClick r:id="rId6"/>
              </a:rPr>
              <a:t>ŞEKİLLER DİZİNİ</a:t>
            </a:r>
            <a:endParaRPr kumimoji="0" lang="tr-TR" altLang="tr-TR" sz="10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4325" algn="r"/>
              </a:tabLst>
            </a:pPr>
            <a:r>
              <a:rPr kumimoji="0" lang="tr-TR" altLang="tr-TR" sz="1600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  <a:hlinkClick r:id="rId7"/>
              </a:rPr>
              <a:t>ÇİZELGELER DİZİNİ</a:t>
            </a:r>
            <a:endParaRPr kumimoji="0" lang="tr-TR" altLang="tr-TR" sz="10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4325" algn="r"/>
              </a:tabLst>
            </a:pPr>
            <a:r>
              <a:rPr kumimoji="0" lang="tr-TR" altLang="tr-TR" sz="1600" b="1" i="0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Times New Roman" pitchFamily="18" charset="0"/>
                <a:cs typeface="Arial" pitchFamily="34" charset="0"/>
                <a:hlinkClick r:id="rId8"/>
              </a:rPr>
              <a:t>1. GİRİŞ</a:t>
            </a:r>
            <a:endParaRPr kumimoji="0" lang="tr-TR" altLang="tr-TR" sz="1000" b="0" i="0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4325" algn="r"/>
              </a:tabLst>
            </a:pPr>
            <a:r>
              <a:rPr kumimoji="0" lang="tr-TR" altLang="tr-TR" sz="1600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  <a:hlinkClick r:id="rId9"/>
              </a:rPr>
              <a:t>1.1 Araştırma Konusunun Ortaya Çıkışı</a:t>
            </a:r>
            <a:endParaRPr kumimoji="0" lang="tr-TR" altLang="tr-TR" sz="10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4325" algn="r"/>
              </a:tabLst>
            </a:pPr>
            <a:r>
              <a:rPr kumimoji="0" lang="tr-TR" altLang="tr-TR" sz="1600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  <a:hlinkClick r:id="rId10"/>
              </a:rPr>
              <a:t>1.2 Araştırmanın Önemi ve Kapsamı</a:t>
            </a:r>
            <a:endParaRPr kumimoji="0" lang="tr-TR" altLang="tr-TR" sz="10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4325" algn="r"/>
              </a:tabLst>
            </a:pPr>
            <a:r>
              <a:rPr kumimoji="0" lang="tr-TR" altLang="tr-TR" sz="1600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  <a:hlinkClick r:id="rId11"/>
              </a:rPr>
              <a:t>1.3 Araştırmanın Amacı</a:t>
            </a:r>
            <a:endParaRPr kumimoji="0" lang="tr-TR" altLang="tr-TR" sz="10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4325" algn="r"/>
              </a:tabLst>
            </a:pPr>
            <a:r>
              <a:rPr kumimoji="0" lang="tr-TR" altLang="tr-TR" sz="1600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  <a:hlinkClick r:id="rId12"/>
              </a:rPr>
              <a:t>1.4 Araştırma Tasarımı</a:t>
            </a:r>
            <a:endParaRPr kumimoji="0" lang="tr-TR" altLang="tr-TR" sz="10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4325" algn="r"/>
              </a:tabLst>
            </a:pPr>
            <a:r>
              <a:rPr kumimoji="0" lang="tr-TR" altLang="tr-TR" sz="1600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  <a:hlinkClick r:id="rId13"/>
              </a:rPr>
              <a:t>1.4.1 Araştırma soruları</a:t>
            </a:r>
            <a:endParaRPr kumimoji="0" lang="tr-TR" altLang="tr-TR" sz="10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4325" algn="r"/>
              </a:tabLst>
            </a:pPr>
            <a:r>
              <a:rPr kumimoji="0" lang="tr-TR" altLang="tr-TR" sz="1600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  <a:hlinkClick r:id="rId14"/>
              </a:rPr>
              <a:t>1.4.2 Araştırma hipotezleri</a:t>
            </a:r>
            <a:endParaRPr kumimoji="0" lang="tr-TR" altLang="tr-TR" sz="10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4325" algn="r"/>
              </a:tabLst>
            </a:pPr>
            <a:r>
              <a:rPr kumimoji="0" lang="tr-TR" altLang="tr-TR" sz="1600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  <a:hlinkClick r:id="rId15"/>
              </a:rPr>
              <a:t>1.4.3 Araştırmanın sınırlılıkları</a:t>
            </a:r>
            <a:endParaRPr kumimoji="0" lang="tr-TR" altLang="tr-TR" sz="10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4325" algn="r"/>
              </a:tabLst>
            </a:pPr>
            <a:r>
              <a:rPr kumimoji="0" lang="tr-TR" altLang="tr-TR" sz="1600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  <a:hlinkClick r:id="rId16"/>
              </a:rPr>
              <a:t>1.5 Tezin Yapısı ve Bölümleri</a:t>
            </a:r>
            <a:endParaRPr kumimoji="0" lang="tr-TR" altLang="tr-TR" sz="10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4325" algn="r"/>
              </a:tabLst>
            </a:pPr>
            <a:r>
              <a:rPr kumimoji="0" lang="tr-TR" altLang="tr-TR" sz="1600" b="1" i="0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Times New Roman" pitchFamily="18" charset="0"/>
                <a:cs typeface="Arial" pitchFamily="34" charset="0"/>
                <a:hlinkClick r:id="rId17"/>
              </a:rPr>
              <a:t>2. KONU İLE İLGİLİ YAPILMIŞ ÇALIŞMALAR</a:t>
            </a:r>
            <a:endParaRPr kumimoji="0" lang="tr-TR" altLang="tr-TR" sz="1000" b="0" i="0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4325" algn="r"/>
              </a:tabLst>
            </a:pPr>
            <a:r>
              <a:rPr kumimoji="0" lang="tr-TR" altLang="tr-TR" sz="1600" b="1" i="0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Times New Roman" pitchFamily="18" charset="0"/>
                <a:cs typeface="Arial" pitchFamily="34" charset="0"/>
                <a:hlinkClick r:id="rId18"/>
              </a:rPr>
              <a:t>3. KAVRAMSAL TEMELLER</a:t>
            </a:r>
            <a:endParaRPr kumimoji="0" lang="tr-TR" altLang="tr-TR" sz="1000" b="0" i="0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4325" algn="r"/>
              </a:tabLst>
            </a:pPr>
            <a:r>
              <a:rPr kumimoji="0" lang="tr-TR" altLang="tr-TR" sz="1600" b="1" i="0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Times New Roman" pitchFamily="18" charset="0"/>
                <a:cs typeface="Arial" pitchFamily="34" charset="0"/>
                <a:hlinkClick r:id="rId19"/>
              </a:rPr>
              <a:t>4. MATERYAL VE YÖNTEM</a:t>
            </a:r>
            <a:endParaRPr kumimoji="0" lang="tr-TR" altLang="tr-TR" sz="1000" b="0" i="0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4325" algn="r"/>
              </a:tabLst>
            </a:pPr>
            <a:r>
              <a:rPr kumimoji="0" lang="tr-TR" altLang="tr-TR" sz="1600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  <a:hlinkClick r:id="rId20"/>
              </a:rPr>
              <a:t>4.1 Materyal</a:t>
            </a:r>
            <a:endParaRPr kumimoji="0" lang="tr-TR" altLang="tr-TR" sz="10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4325" algn="r"/>
              </a:tabLst>
            </a:pPr>
            <a:r>
              <a:rPr kumimoji="0" lang="tr-TR" altLang="tr-TR" sz="1600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  <a:hlinkClick r:id="rId21"/>
              </a:rPr>
              <a:t>4.2 Çalışma Yöntemi</a:t>
            </a:r>
            <a:endParaRPr kumimoji="0" lang="tr-TR" altLang="tr-TR" sz="10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4325" algn="r"/>
              </a:tabLst>
            </a:pPr>
            <a:r>
              <a:rPr kumimoji="0" lang="tr-TR" altLang="tr-TR" sz="1600" b="1" i="0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Times New Roman" pitchFamily="18" charset="0"/>
                <a:cs typeface="Arial" pitchFamily="34" charset="0"/>
                <a:hlinkClick r:id="rId22"/>
              </a:rPr>
              <a:t>5. ARAŞTIRMA BULGULARI</a:t>
            </a:r>
            <a:endParaRPr kumimoji="0" lang="tr-TR" altLang="tr-TR" sz="1000" b="0" i="0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4325" algn="r"/>
              </a:tabLst>
            </a:pPr>
            <a:r>
              <a:rPr kumimoji="0" lang="tr-TR" altLang="tr-TR" sz="1600" b="1" i="0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Times New Roman" pitchFamily="18" charset="0"/>
                <a:cs typeface="Arial" pitchFamily="34" charset="0"/>
                <a:hlinkClick r:id="rId23"/>
              </a:rPr>
              <a:t>6. SONUÇ VE ÖNERİLER</a:t>
            </a:r>
            <a:endParaRPr kumimoji="0" lang="tr-TR" altLang="tr-TR" sz="1000" b="0" i="0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4325" algn="r"/>
              </a:tabLst>
            </a:pPr>
            <a:r>
              <a:rPr kumimoji="0" lang="tr-TR" altLang="tr-TR" sz="1600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  <a:hlinkClick r:id="rId24"/>
              </a:rPr>
              <a:t>KAYNAKLAR</a:t>
            </a:r>
            <a:endParaRPr kumimoji="0" lang="tr-TR" altLang="tr-TR" sz="10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4325" algn="r"/>
              </a:tabLst>
            </a:pPr>
            <a:r>
              <a:rPr kumimoji="0" lang="tr-TR" altLang="tr-TR" sz="1600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  <a:hlinkClick r:id="rId25"/>
              </a:rPr>
              <a:t>EKLER</a:t>
            </a:r>
            <a:endParaRPr kumimoji="0" lang="tr-TR" altLang="tr-TR" sz="10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4325" algn="r"/>
              </a:tabLst>
            </a:pPr>
            <a:r>
              <a:rPr kumimoji="0" lang="tr-TR" altLang="tr-TR" sz="1600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  <a:hlinkClick r:id="rId26"/>
              </a:rPr>
              <a:t>ÖZGEÇMİŞ</a:t>
            </a:r>
            <a:endParaRPr kumimoji="0" lang="tr-TR" altLang="tr-TR" sz="10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4479385"/>
      </p:ext>
    </p:extLst>
  </p:cSld>
  <p:clrMapOvr>
    <a:masterClrMapping/>
  </p:clrMapOvr>
  <p:transition spd="slow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467544" y="1737390"/>
            <a:ext cx="8352928" cy="34163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tr-TR" sz="54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NEDEN «ARAŞTIRMA TASARIMI» YAPARIZ/YAPMALIYIZ</a:t>
            </a:r>
          </a:p>
          <a:p>
            <a:pPr lvl="0" algn="ctr"/>
            <a:r>
              <a:rPr lang="tr-TR" sz="5400" b="1" dirty="0">
                <a:solidFill>
                  <a:srgbClr val="C0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???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287500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r>
              <a:rPr lang="tr-TR" sz="32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ARAŞTIRMANIN BİÇİMSEL YAPISI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A085F-D5E9-4689-8A6F-D4192F224B04}" type="slidenum">
              <a:rPr lang="tr-TR" smtClean="0"/>
              <a:t>30</a:t>
            </a:fld>
            <a:endParaRPr lang="tr-TR"/>
          </a:p>
        </p:txBody>
      </p:sp>
      <p:graphicFrame>
        <p:nvGraphicFramePr>
          <p:cNvPr id="8" name="Tablo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2597894"/>
              </p:ext>
            </p:extLst>
          </p:nvPr>
        </p:nvGraphicFramePr>
        <p:xfrm>
          <a:off x="251520" y="1124744"/>
          <a:ext cx="8784976" cy="5184575"/>
        </p:xfrm>
        <a:graphic>
          <a:graphicData uri="http://schemas.openxmlformats.org/drawingml/2006/table">
            <a:tbl>
              <a:tblPr/>
              <a:tblGrid>
                <a:gridCol w="4898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86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97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ARAŞTIRMANIN KISIMLARI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İÇİNDEKİLER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975"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Ön Kısım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Başlık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97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İthaf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97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Önsöz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97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İçindekiler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97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Tablolar Listesi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97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Kısaltmalar Listesi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97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Özet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4975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Metin Kısmı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Giriş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497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Kısımlar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497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Bölümler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497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Sonuç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4975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Son Kısım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Açıklamalı Sözlük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497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Ekler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0497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Son Ekler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0497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Bibliyografya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0497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İndeks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5" name="Dikdörtgen 4"/>
          <p:cNvSpPr/>
          <p:nvPr/>
        </p:nvSpPr>
        <p:spPr>
          <a:xfrm>
            <a:off x="5541170" y="6381328"/>
            <a:ext cx="2727029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050" b="1" dirty="0"/>
              <a:t>Kaynak: Dr. </a:t>
            </a:r>
            <a:r>
              <a:rPr lang="tr-TR" sz="1050" b="1" dirty="0" err="1"/>
              <a:t>Öğr</a:t>
            </a:r>
            <a:r>
              <a:rPr lang="tr-TR" sz="1050" b="1" dirty="0"/>
              <a:t>. Üyesi İBRAHİM ÇÜTCÜ</a:t>
            </a:r>
            <a:endParaRPr lang="tr-TR" sz="1050" dirty="0"/>
          </a:p>
        </p:txBody>
      </p:sp>
    </p:spTree>
    <p:extLst>
      <p:ext uri="{BB962C8B-B14F-4D97-AF65-F5344CB8AC3E}">
        <p14:creationId xmlns:p14="http://schemas.microsoft.com/office/powerpoint/2010/main" val="3403907228"/>
      </p:ext>
    </p:extLst>
  </p:cSld>
  <p:clrMapOvr>
    <a:masterClrMapping/>
  </p:clrMapOvr>
  <p:transition spd="slow">
    <p:pull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1340769"/>
            <a:ext cx="8229600" cy="1584175"/>
          </a:xfrm>
          <a:solidFill>
            <a:schemeClr val="bg1">
              <a:lumMod val="95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AMAÇ: </a:t>
            </a:r>
            <a:r>
              <a:rPr lang="tr-TR" dirty="0"/>
              <a:t>Tarımsal faaliyetlerden dolayı içme suyu havza alanlarında yaşanan olası kirlenmelerin ve sorunlarının tespit edilmesi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pPr marL="0" indent="0"/>
            <a:r>
              <a:rPr lang="tr-TR" sz="32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Araştırmanın Amacı, Önemi, Sınırlılıkları</a:t>
            </a: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591522" y="3356992"/>
            <a:ext cx="8229600" cy="6766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buNone/>
            </a:pPr>
            <a:r>
              <a:rPr lang="tr-TR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ÖNEM: </a:t>
            </a:r>
            <a:r>
              <a:rPr lang="tr-TR" dirty="0"/>
              <a:t>Ankara’ya içme suyu sağlayan havzalar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31</a:t>
            </a:fld>
            <a:endParaRPr lang="tr-TR"/>
          </a:p>
        </p:txBody>
      </p:sp>
      <p:sp>
        <p:nvSpPr>
          <p:cNvPr id="9" name="İçerik Yer Tutucusu 2"/>
          <p:cNvSpPr txBox="1">
            <a:spLocks/>
          </p:cNvSpPr>
          <p:nvPr/>
        </p:nvSpPr>
        <p:spPr>
          <a:xfrm>
            <a:off x="591522" y="4423624"/>
            <a:ext cx="8229600" cy="17416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buNone/>
            </a:pPr>
            <a:r>
              <a:rPr lang="tr-TR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SINIRLILIKLAR:</a:t>
            </a:r>
            <a:r>
              <a:rPr lang="tr-TR" sz="3600" dirty="0"/>
              <a:t> Zaman, mali yetersizlikler ve araştırma alanına ulaşım, üreticilerden kaynaklı sorunlar vb…</a:t>
            </a:r>
            <a:endParaRPr lang="tr-T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465761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8" grpId="0" animBg="1"/>
      <p:bldP spid="9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1196752"/>
            <a:ext cx="8229600" cy="1368152"/>
          </a:xfr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tr-TR" sz="2800" dirty="0"/>
              <a:t>Araştırma alanına giren köylerde yapılan </a:t>
            </a:r>
            <a:r>
              <a:rPr lang="tr-TR" sz="2800" b="1" i="1" u="sng" dirty="0" err="1">
                <a:solidFill>
                  <a:srgbClr val="FF0000"/>
                </a:solidFill>
              </a:rPr>
              <a:t>entansif</a:t>
            </a:r>
            <a:r>
              <a:rPr lang="tr-TR" sz="2800" b="1" i="1" u="sng" dirty="0">
                <a:solidFill>
                  <a:srgbClr val="FF0000"/>
                </a:solidFill>
              </a:rPr>
              <a:t> tarım ile içme suyu havzalarının kirlenmesi</a:t>
            </a:r>
            <a:r>
              <a:rPr lang="tr-TR" sz="2800" dirty="0"/>
              <a:t> arasında bir ilişki bulunmamaktadır.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pPr marL="0" lvl="0" indent="0"/>
            <a:r>
              <a:rPr lang="tr-TR" sz="32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Araştırmanın Hipotezleri</a:t>
            </a:r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591522" y="2996952"/>
            <a:ext cx="8229600" cy="18002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buNone/>
            </a:pPr>
            <a:r>
              <a:rPr lang="tr-TR" sz="2400" dirty="0"/>
              <a:t>Araştırma alanına giren köylerde tarımsal faaliyetlerde kullanılan </a:t>
            </a:r>
            <a:r>
              <a:rPr lang="tr-TR" sz="2400" b="1" i="1" u="sng" dirty="0">
                <a:solidFill>
                  <a:srgbClr val="FF0000"/>
                </a:solidFill>
              </a:rPr>
              <a:t>kimyasal girdilerin </a:t>
            </a:r>
            <a:r>
              <a:rPr lang="tr-TR" sz="2400" dirty="0"/>
              <a:t>aşırı kullanılması ile içme suyu havzalarındaki </a:t>
            </a:r>
            <a:r>
              <a:rPr lang="tr-TR" sz="2400" b="1" i="1" u="sng" dirty="0">
                <a:solidFill>
                  <a:srgbClr val="FF0000"/>
                </a:solidFill>
              </a:rPr>
              <a:t>su kalitesinin düşmesi </a:t>
            </a:r>
            <a:r>
              <a:rPr lang="tr-TR" sz="2400" dirty="0"/>
              <a:t>arasında bir ilişki bulunmaktadır.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32</a:t>
            </a:fld>
            <a:endParaRPr lang="tr-TR"/>
          </a:p>
        </p:txBody>
      </p:sp>
      <p:sp>
        <p:nvSpPr>
          <p:cNvPr id="11" name="İçerik Yer Tutucusu 2"/>
          <p:cNvSpPr txBox="1">
            <a:spLocks/>
          </p:cNvSpPr>
          <p:nvPr/>
        </p:nvSpPr>
        <p:spPr>
          <a:xfrm>
            <a:off x="573032" y="5013176"/>
            <a:ext cx="8229600" cy="13681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buNone/>
            </a:pPr>
            <a:r>
              <a:rPr lang="tr-TR" sz="2800" dirty="0"/>
              <a:t>Araştırma alanına giren köylerde tarımsal faaliyetlerden kaynaklanabilecek kirlenmeler dışında </a:t>
            </a:r>
            <a:r>
              <a:rPr lang="tr-TR" sz="2800" b="1" i="1" u="sng" dirty="0">
                <a:solidFill>
                  <a:srgbClr val="FF0000"/>
                </a:solidFill>
              </a:rPr>
              <a:t>başka kirletici kaynaklar</a:t>
            </a:r>
            <a:r>
              <a:rPr lang="tr-TR" sz="2800" dirty="0"/>
              <a:t> da bulunmaktadır.</a:t>
            </a:r>
          </a:p>
        </p:txBody>
      </p:sp>
    </p:spTree>
    <p:extLst>
      <p:ext uri="{BB962C8B-B14F-4D97-AF65-F5344CB8AC3E}">
        <p14:creationId xmlns:p14="http://schemas.microsoft.com/office/powerpoint/2010/main" val="152688852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7" grpId="0" animBg="1"/>
      <p:bldP spid="11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1916832"/>
            <a:ext cx="8229600" cy="1296143"/>
          </a:xfrm>
          <a:solidFill>
            <a:schemeClr val="bg1">
              <a:lumMod val="95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3600" dirty="0"/>
              <a:t>Basit Tesadüfi Örnekleme Yöntemi’ne göre, </a:t>
            </a:r>
            <a:r>
              <a:rPr lang="tr-TR" sz="3600" b="1" i="1" u="sng" dirty="0">
                <a:solidFill>
                  <a:srgbClr val="FF0000"/>
                </a:solidFill>
              </a:rPr>
              <a:t>toplam 110 üretici </a:t>
            </a:r>
            <a:r>
              <a:rPr lang="tr-TR" sz="3600" dirty="0"/>
              <a:t>ile görüşülmüştür.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tr-TR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Araştırmanın Materyali ve Yöntemi</a:t>
            </a:r>
            <a:endParaRPr lang="en-US" b="1" u="sng" dirty="0">
              <a:solidFill>
                <a:srgbClr val="FF010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591522" y="3933056"/>
            <a:ext cx="8229600" cy="122413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buNone/>
            </a:pPr>
            <a:r>
              <a:rPr lang="tr-TR" sz="3600" dirty="0"/>
              <a:t>DSİ’nin bölgede yer alan baraj sularına yönelik olarak yaptığı </a:t>
            </a:r>
            <a:r>
              <a:rPr lang="tr-TR" sz="3600" b="1" i="1" u="sng" dirty="0">
                <a:solidFill>
                  <a:srgbClr val="FF0000"/>
                </a:solidFill>
              </a:rPr>
              <a:t>analizler</a:t>
            </a:r>
            <a:endParaRPr lang="tr-TR" sz="3600" b="1" i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33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688852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8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r>
              <a:rPr lang="tr-TR" sz="40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Araştırmanın Kaynakçası</a:t>
            </a:r>
            <a:endParaRPr lang="en-US" sz="4000" b="1" u="sng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34</a:t>
            </a:fld>
            <a:endParaRPr lang="tr-TR"/>
          </a:p>
        </p:txBody>
      </p:sp>
      <p:pic>
        <p:nvPicPr>
          <p:cNvPr id="12" name="Resim 11"/>
          <p:cNvPicPr/>
          <p:nvPr/>
        </p:nvPicPr>
        <p:blipFill rotWithShape="1">
          <a:blip r:embed="rId2"/>
          <a:srcRect l="31180" t="21660" r="24170" b="8110"/>
          <a:stretch/>
        </p:blipFill>
        <p:spPr bwMode="auto">
          <a:xfrm>
            <a:off x="395536" y="980728"/>
            <a:ext cx="8496944" cy="525658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526888520"/>
      </p:ext>
    </p:extLst>
  </p:cSld>
  <p:clrMapOvr>
    <a:masterClrMapping/>
  </p:clrMapOvr>
  <p:transition spd="slow">
    <p:pull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6B6-F7D3-458A-B3C6-43EB0BAE0140}" type="slidenum">
              <a:rPr lang="tr-TR" altLang="tr-TR"/>
              <a:pPr/>
              <a:t>35</a:t>
            </a:fld>
            <a:endParaRPr lang="tr-TR" altLang="tr-TR"/>
          </a:p>
        </p:txBody>
      </p:sp>
      <p:pic>
        <p:nvPicPr>
          <p:cNvPr id="2067" name="Picture 19" descr="serkancirak_CIMG189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3213100"/>
            <a:ext cx="6048375" cy="307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6" name="Picture 18" descr="camlidere_baraj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188913"/>
            <a:ext cx="5472113" cy="3024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65" name="Rectangle 17"/>
          <p:cNvSpPr>
            <a:spLocks noGrp="1" noChangeArrowheads="1"/>
          </p:cNvSpPr>
          <p:nvPr>
            <p:ph type="body" idx="1"/>
          </p:nvPr>
        </p:nvSpPr>
        <p:spPr>
          <a:xfrm>
            <a:off x="468313" y="908720"/>
            <a:ext cx="8229600" cy="5544468"/>
          </a:xfrm>
        </p:spPr>
        <p:txBody>
          <a:bodyPr>
            <a:normAutofit fontScale="92500"/>
          </a:bodyPr>
          <a:lstStyle/>
          <a:p>
            <a:pPr>
              <a:buFontTx/>
              <a:buNone/>
            </a:pPr>
            <a:r>
              <a:rPr lang="tr-TR" altLang="tr-TR" sz="1200" dirty="0">
                <a:latin typeface="Times New Roman" pitchFamily="18" charset="0"/>
              </a:rPr>
              <a:t>Ankara Üniversitesi</a:t>
            </a:r>
          </a:p>
          <a:p>
            <a:pPr>
              <a:buFontTx/>
              <a:buNone/>
            </a:pPr>
            <a:r>
              <a:rPr lang="tr-TR" altLang="tr-TR" sz="1200" dirty="0">
                <a:latin typeface="Times New Roman" pitchFamily="18" charset="0"/>
              </a:rPr>
              <a:t>Fen Bilimleri Enstitüsü</a:t>
            </a:r>
          </a:p>
          <a:p>
            <a:pPr>
              <a:buFontTx/>
              <a:buNone/>
            </a:pPr>
            <a:r>
              <a:rPr lang="tr-TR" altLang="tr-TR" sz="1200" dirty="0">
                <a:latin typeface="Times New Roman" pitchFamily="18" charset="0"/>
              </a:rPr>
              <a:t>Tarım Ekonomisi Anabilim Dalı</a:t>
            </a:r>
          </a:p>
          <a:p>
            <a:pPr>
              <a:buFontTx/>
              <a:buNone/>
            </a:pPr>
            <a:r>
              <a:rPr lang="tr-TR" altLang="tr-TR" sz="1200" dirty="0">
                <a:latin typeface="Times New Roman" pitchFamily="18" charset="0"/>
              </a:rPr>
              <a:t>DOKTORA TEZİ SAVUNMA SUNUMU</a:t>
            </a:r>
          </a:p>
          <a:p>
            <a:pPr algn="ctr">
              <a:buFontTx/>
              <a:buNone/>
            </a:pPr>
            <a:endParaRPr lang="tr-TR" altLang="tr-TR" sz="1200" dirty="0">
              <a:latin typeface="Times New Roman" pitchFamily="18" charset="0"/>
            </a:endParaRPr>
          </a:p>
          <a:p>
            <a:pPr algn="ctr">
              <a:buFontTx/>
              <a:buNone/>
            </a:pPr>
            <a:endParaRPr lang="tr-TR" altLang="tr-TR" sz="300" dirty="0">
              <a:latin typeface="Times New Roman" pitchFamily="18" charset="0"/>
            </a:endParaRPr>
          </a:p>
          <a:p>
            <a:pPr algn="ctr">
              <a:buFontTx/>
              <a:buNone/>
            </a:pPr>
            <a:endParaRPr lang="tr-TR" altLang="tr-TR" sz="300" dirty="0">
              <a:latin typeface="Times New Roman" pitchFamily="18" charset="0"/>
            </a:endParaRPr>
          </a:p>
          <a:p>
            <a:pPr algn="ctr">
              <a:buFontTx/>
              <a:buNone/>
            </a:pPr>
            <a:r>
              <a:rPr lang="tr-TR" altLang="tr-TR" b="1" dirty="0">
                <a:solidFill>
                  <a:srgbClr val="FF0000"/>
                </a:solidFill>
                <a:latin typeface="Times New Roman" pitchFamily="18" charset="0"/>
              </a:rPr>
              <a:t>TARIMSAL FAALİYETLERİN İÇME SUYU HAVZALARINDAKİ ETKİLERİNİN ARAŞTIRILMASI: ANKARA İLİ ÖRNEĞİ</a:t>
            </a:r>
          </a:p>
          <a:p>
            <a:pPr algn="ctr">
              <a:buFontTx/>
              <a:buNone/>
            </a:pPr>
            <a:endParaRPr lang="tr-TR" altLang="tr-TR" b="1" dirty="0">
              <a:solidFill>
                <a:schemeClr val="accent1"/>
              </a:solidFill>
              <a:latin typeface="Times New Roman" pitchFamily="18" charset="0"/>
            </a:endParaRPr>
          </a:p>
          <a:p>
            <a:pPr algn="ctr">
              <a:buFontTx/>
              <a:buNone/>
            </a:pPr>
            <a:endParaRPr lang="tr-TR" altLang="tr-TR" sz="1600" b="1" dirty="0">
              <a:latin typeface="Times New Roman" pitchFamily="18" charset="0"/>
            </a:endParaRPr>
          </a:p>
          <a:p>
            <a:pPr algn="r">
              <a:buFontTx/>
              <a:buNone/>
            </a:pPr>
            <a:r>
              <a:rPr lang="tr-TR" altLang="tr-TR" sz="2000" b="1" dirty="0">
                <a:latin typeface="Times New Roman" pitchFamily="18" charset="0"/>
              </a:rPr>
              <a:t>Danışman: Prof. Dr. Emine OLHAN</a:t>
            </a:r>
          </a:p>
          <a:p>
            <a:pPr algn="r">
              <a:buFontTx/>
              <a:buNone/>
            </a:pPr>
            <a:endParaRPr lang="tr-TR" altLang="tr-TR" sz="2000" b="1" dirty="0">
              <a:latin typeface="Times New Roman" pitchFamily="18" charset="0"/>
            </a:endParaRPr>
          </a:p>
          <a:p>
            <a:pPr algn="r">
              <a:buFontTx/>
              <a:buNone/>
            </a:pPr>
            <a:r>
              <a:rPr lang="tr-TR" altLang="tr-TR" sz="2000" b="1" dirty="0">
                <a:latin typeface="Times New Roman" pitchFamily="18" charset="0"/>
              </a:rPr>
              <a:t>Yener ATASEVEN</a:t>
            </a:r>
          </a:p>
          <a:p>
            <a:pPr algn="ctr">
              <a:buFontTx/>
              <a:buNone/>
            </a:pPr>
            <a:endParaRPr lang="tr-TR" altLang="tr-TR" sz="2000" b="1" dirty="0">
              <a:latin typeface="Times New Roman" pitchFamily="18" charset="0"/>
            </a:endParaRPr>
          </a:p>
          <a:p>
            <a:pPr algn="ctr">
              <a:buFontTx/>
              <a:buNone/>
            </a:pPr>
            <a:r>
              <a:rPr lang="tr-TR" altLang="tr-TR" sz="2000" b="1" dirty="0">
                <a:solidFill>
                  <a:srgbClr val="000099"/>
                </a:solidFill>
                <a:latin typeface="Times New Roman" pitchFamily="18" charset="0"/>
              </a:rPr>
              <a:t>	</a:t>
            </a:r>
            <a:r>
              <a:rPr lang="tr-TR" altLang="tr-TR" sz="2000" b="1" dirty="0">
                <a:solidFill>
                  <a:srgbClr val="FF0000"/>
                </a:solidFill>
                <a:latin typeface="Times New Roman" pitchFamily="18" charset="0"/>
              </a:rPr>
              <a:t>12 Kasım 2010</a:t>
            </a:r>
          </a:p>
          <a:p>
            <a:pPr algn="ctr">
              <a:buFontTx/>
              <a:buNone/>
            </a:pPr>
            <a:r>
              <a:rPr lang="tr-TR" altLang="tr-TR" sz="2000" b="1" u="sng" dirty="0">
                <a:solidFill>
                  <a:srgbClr val="FF0000"/>
                </a:solidFill>
                <a:latin typeface="Times New Roman" pitchFamily="18" charset="0"/>
              </a:rPr>
              <a:t>Ankara</a:t>
            </a:r>
            <a:endParaRPr lang="tr-TR" altLang="tr-TR" sz="20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pPr marL="0" indent="0"/>
            <a:r>
              <a:rPr lang="tr-TR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Araştırma Raporunun Yazılması ve Sunulması</a:t>
            </a:r>
          </a:p>
        </p:txBody>
      </p:sp>
    </p:spTree>
    <p:extLst>
      <p:ext uri="{BB962C8B-B14F-4D97-AF65-F5344CB8AC3E}">
        <p14:creationId xmlns:p14="http://schemas.microsoft.com/office/powerpoint/2010/main" val="1736063304"/>
      </p:ext>
    </p:extLst>
  </p:cSld>
  <p:clrMapOvr>
    <a:masterClrMapping/>
  </p:clrMapOvr>
  <p:transition spd="slow">
    <p:pull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F1A69-B5AE-471A-9B8E-FACBB2E35586}" type="slidenum">
              <a:rPr lang="tr-TR" altLang="tr-TR"/>
              <a:pPr/>
              <a:t>36</a:t>
            </a:fld>
            <a:endParaRPr lang="tr-TR" altLang="tr-TR"/>
          </a:p>
        </p:txBody>
      </p:sp>
      <p:pic>
        <p:nvPicPr>
          <p:cNvPr id="81924" name="Picture 4" descr="eller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836613"/>
            <a:ext cx="7127875" cy="453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8229600" cy="5649913"/>
          </a:xfrm>
        </p:spPr>
        <p:txBody>
          <a:bodyPr>
            <a:normAutofit/>
          </a:bodyPr>
          <a:lstStyle/>
          <a:p>
            <a:pPr algn="ctr">
              <a:buFont typeface="Wingdings" pitchFamily="2" charset="2"/>
              <a:buNone/>
            </a:pPr>
            <a:endParaRPr lang="tr-TR" altLang="tr-TR" sz="7200" b="1" dirty="0">
              <a:solidFill>
                <a:srgbClr val="FF3300"/>
              </a:solidFill>
            </a:endParaRPr>
          </a:p>
          <a:p>
            <a:pPr algn="ctr">
              <a:buFont typeface="Wingdings" pitchFamily="2" charset="2"/>
              <a:buNone/>
            </a:pPr>
            <a:r>
              <a:rPr lang="tr-TR" altLang="tr-TR" sz="7200" b="1" dirty="0">
                <a:solidFill>
                  <a:srgbClr val="FF3300"/>
                </a:solidFill>
              </a:rPr>
              <a:t> TEŞEKKÜRLER</a:t>
            </a:r>
            <a:r>
              <a:rPr lang="en-GB" altLang="tr-TR" sz="7200" b="1" dirty="0">
                <a:solidFill>
                  <a:srgbClr val="FF3300"/>
                </a:solidFill>
              </a:rPr>
              <a:t>...</a:t>
            </a:r>
          </a:p>
          <a:p>
            <a:pPr marL="0" indent="0">
              <a:buNone/>
            </a:pPr>
            <a:endParaRPr lang="tr-TR" altLang="tr-TR" sz="4000" b="1" dirty="0">
              <a:solidFill>
                <a:srgbClr val="FF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637438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467544" y="764704"/>
            <a:ext cx="8352928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tr-TR" sz="2800" b="1" dirty="0"/>
              <a:t>Araştırma tasarımının yapılmasındaki amaç;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403074" y="2276872"/>
            <a:ext cx="8352928" cy="42165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tr-TR" sz="3600" b="1" dirty="0"/>
              <a:t>Bir faaliyetin;</a:t>
            </a:r>
          </a:p>
          <a:p>
            <a:pPr marL="685800" lvl="0" indent="-685800" algn="ctr">
              <a:buFont typeface="Arial" panose="020B0604020202020204" pitchFamily="34" charset="0"/>
              <a:buChar char="•"/>
            </a:pPr>
            <a:r>
              <a:rPr lang="tr-TR" sz="4000" b="1" i="1" u="sng" dirty="0">
                <a:solidFill>
                  <a:srgbClr val="FF0000"/>
                </a:solidFill>
                <a:cs typeface="Times New Roman" panose="02020603050405020304" pitchFamily="18" charset="0"/>
              </a:rPr>
              <a:t>Nasıl,</a:t>
            </a:r>
          </a:p>
          <a:p>
            <a:pPr marL="685800" lvl="0" indent="-685800" algn="ctr">
              <a:buFont typeface="Arial" panose="020B0604020202020204" pitchFamily="34" charset="0"/>
              <a:buChar char="•"/>
            </a:pPr>
            <a:r>
              <a:rPr lang="tr-TR" sz="4000" b="1" i="1" u="sng" dirty="0">
                <a:solidFill>
                  <a:srgbClr val="FF0000"/>
                </a:solidFill>
                <a:cs typeface="Times New Roman" panose="02020603050405020304" pitchFamily="18" charset="0"/>
              </a:rPr>
              <a:t>Nerede,</a:t>
            </a:r>
          </a:p>
          <a:p>
            <a:pPr marL="685800" lvl="0" indent="-685800" algn="ctr">
              <a:buFont typeface="Arial" panose="020B0604020202020204" pitchFamily="34" charset="0"/>
              <a:buChar char="•"/>
            </a:pPr>
            <a:r>
              <a:rPr lang="tr-TR" sz="4000" b="1" i="1" u="sng" dirty="0">
                <a:solidFill>
                  <a:srgbClr val="FF0000"/>
                </a:solidFill>
                <a:cs typeface="Times New Roman" panose="02020603050405020304" pitchFamily="18" charset="0"/>
              </a:rPr>
              <a:t>Kim(</a:t>
            </a:r>
            <a:r>
              <a:rPr lang="tr-TR" sz="4000" b="1" i="1" u="sng" dirty="0" err="1">
                <a:solidFill>
                  <a:srgbClr val="FF0000"/>
                </a:solidFill>
                <a:cs typeface="Times New Roman" panose="02020603050405020304" pitchFamily="18" charset="0"/>
              </a:rPr>
              <a:t>ler</a:t>
            </a:r>
            <a:r>
              <a:rPr lang="tr-TR" sz="4000" b="1" i="1" u="sng" dirty="0">
                <a:solidFill>
                  <a:srgbClr val="FF0000"/>
                </a:solidFill>
                <a:cs typeface="Times New Roman" panose="02020603050405020304" pitchFamily="18" charset="0"/>
              </a:rPr>
              <a:t>) tarafından,</a:t>
            </a:r>
          </a:p>
          <a:p>
            <a:pPr marL="685800" lvl="0" indent="-685800" algn="ctr">
              <a:buFont typeface="Arial" panose="020B0604020202020204" pitchFamily="34" charset="0"/>
              <a:buChar char="•"/>
            </a:pPr>
            <a:r>
              <a:rPr lang="tr-TR" sz="4000" b="1" i="1" u="sng" dirty="0">
                <a:solidFill>
                  <a:srgbClr val="FF0000"/>
                </a:solidFill>
                <a:cs typeface="Times New Roman" panose="02020603050405020304" pitchFamily="18" charset="0"/>
              </a:rPr>
              <a:t>Ne zaman,</a:t>
            </a:r>
          </a:p>
          <a:p>
            <a:pPr lvl="0" algn="ctr"/>
            <a:endParaRPr lang="tr-TR" sz="3600" b="1" dirty="0">
              <a:cs typeface="Times New Roman" panose="02020603050405020304" pitchFamily="18" charset="0"/>
            </a:endParaRPr>
          </a:p>
          <a:p>
            <a:pPr lvl="0" algn="ctr"/>
            <a:r>
              <a:rPr lang="tr-TR" sz="3600" b="1" dirty="0">
                <a:cs typeface="Times New Roman" panose="02020603050405020304" pitchFamily="18" charset="0"/>
              </a:rPr>
              <a:t>yapılacağının önceden belirlenmesidir.</a:t>
            </a:r>
          </a:p>
        </p:txBody>
      </p:sp>
      <p:sp>
        <p:nvSpPr>
          <p:cNvPr id="9" name="Aşağı Ok 8"/>
          <p:cNvSpPr/>
          <p:nvPr/>
        </p:nvSpPr>
        <p:spPr>
          <a:xfrm>
            <a:off x="4139952" y="1484784"/>
            <a:ext cx="504056" cy="5284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381954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418654"/>
            <a:ext cx="8229600" cy="490066"/>
          </a:xfrm>
        </p:spPr>
        <p:txBody>
          <a:bodyPr>
            <a:noAutofit/>
          </a:bodyPr>
          <a:lstStyle/>
          <a:p>
            <a:r>
              <a:rPr lang="tr-TR" sz="3600" b="1" u="sng" dirty="0">
                <a:solidFill>
                  <a:srgbClr val="FF0000"/>
                </a:solidFill>
                <a:latin typeface="+mn-lt"/>
              </a:rPr>
              <a:t>Araştırma Konusunun Belirlenmesi-1</a:t>
            </a:r>
            <a:endParaRPr lang="tr-TR" sz="3600" b="1" u="sng" dirty="0">
              <a:solidFill>
                <a:srgbClr val="FF3300"/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467544" y="1825660"/>
            <a:ext cx="8352928" cy="10156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tr-TR" sz="2800" b="1" dirty="0"/>
              <a:t>Her araştırmanın önce bir</a:t>
            </a:r>
          </a:p>
          <a:p>
            <a:pPr algn="ctr"/>
            <a:r>
              <a:rPr lang="tr-TR" sz="3200" b="1" i="1" u="sng" dirty="0">
                <a:solidFill>
                  <a:srgbClr val="FF0000"/>
                </a:solidFill>
              </a:rPr>
              <a:t>FİKİRSEL BAŞLANGICI</a:t>
            </a:r>
            <a:r>
              <a:rPr lang="tr-TR" sz="3200" b="1" i="1" u="sng" dirty="0"/>
              <a:t> </a:t>
            </a:r>
            <a:r>
              <a:rPr lang="tr-TR" sz="2800" b="1" dirty="0"/>
              <a:t>vardır.</a:t>
            </a:r>
            <a:endParaRPr lang="tr-TR" sz="2800" dirty="0"/>
          </a:p>
        </p:txBody>
      </p:sp>
      <p:sp>
        <p:nvSpPr>
          <p:cNvPr id="9" name="Aşağı Ok 8"/>
          <p:cNvSpPr/>
          <p:nvPr/>
        </p:nvSpPr>
        <p:spPr>
          <a:xfrm>
            <a:off x="4139952" y="3067174"/>
            <a:ext cx="792088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5</a:t>
            </a:fld>
            <a:endParaRPr lang="tr-TR"/>
          </a:p>
        </p:txBody>
      </p:sp>
      <p:sp>
        <p:nvSpPr>
          <p:cNvPr id="11" name="Dikdörtgen 10"/>
          <p:cNvSpPr/>
          <p:nvPr/>
        </p:nvSpPr>
        <p:spPr>
          <a:xfrm>
            <a:off x="467544" y="4293096"/>
            <a:ext cx="8352928" cy="76944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tr-TR" sz="4400" b="1" dirty="0">
                <a:solidFill>
                  <a:srgbClr val="FF0000"/>
                </a:solidFill>
              </a:rPr>
              <a:t>FİKİR ÜRETME AŞAMASI</a:t>
            </a:r>
            <a:endParaRPr lang="tr-TR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752440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418654"/>
            <a:ext cx="8229600" cy="490066"/>
          </a:xfrm>
        </p:spPr>
        <p:txBody>
          <a:bodyPr>
            <a:noAutofit/>
          </a:bodyPr>
          <a:lstStyle/>
          <a:p>
            <a:r>
              <a:rPr lang="tr-TR" sz="3600" b="1" u="sng" dirty="0">
                <a:solidFill>
                  <a:srgbClr val="FF0000"/>
                </a:solidFill>
                <a:latin typeface="+mn-lt"/>
              </a:rPr>
              <a:t>Araştırma Konusunun Belirlenmesi-2</a:t>
            </a:r>
            <a:endParaRPr lang="tr-TR" sz="3600" b="1" u="sng" dirty="0">
              <a:solidFill>
                <a:srgbClr val="FF3300"/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467544" y="1825660"/>
            <a:ext cx="8352928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tr-TR" sz="2800" b="1" dirty="0"/>
              <a:t>Hangi tür konu araştırıl(a)</a:t>
            </a:r>
            <a:r>
              <a:rPr lang="tr-TR" sz="2800" b="1" dirty="0" err="1"/>
              <a:t>maz</a:t>
            </a:r>
            <a:r>
              <a:rPr lang="tr-TR" sz="2800" b="1" dirty="0"/>
              <a:t>?</a:t>
            </a:r>
            <a:endParaRPr lang="tr-TR" sz="2800" dirty="0"/>
          </a:p>
        </p:txBody>
      </p:sp>
      <p:sp>
        <p:nvSpPr>
          <p:cNvPr id="6" name="Dikdörtgen 5"/>
          <p:cNvSpPr/>
          <p:nvPr/>
        </p:nvSpPr>
        <p:spPr>
          <a:xfrm>
            <a:off x="179512" y="3989382"/>
            <a:ext cx="2592288" cy="18158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tr-TR" sz="2800" b="1" dirty="0"/>
              <a:t>Müspet bilimlerin kapsamı dışında ise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Aşağı Ok 8"/>
          <p:cNvSpPr/>
          <p:nvPr/>
        </p:nvSpPr>
        <p:spPr>
          <a:xfrm>
            <a:off x="971600" y="2636912"/>
            <a:ext cx="792088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6</a:t>
            </a:fld>
            <a:endParaRPr lang="tr-TR"/>
          </a:p>
        </p:txBody>
      </p:sp>
      <p:sp>
        <p:nvSpPr>
          <p:cNvPr id="11" name="Aşağı Ok 10"/>
          <p:cNvSpPr/>
          <p:nvPr/>
        </p:nvSpPr>
        <p:spPr>
          <a:xfrm>
            <a:off x="4211960" y="2625801"/>
            <a:ext cx="792088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Dikdörtgen 13"/>
          <p:cNvSpPr/>
          <p:nvPr/>
        </p:nvSpPr>
        <p:spPr>
          <a:xfrm>
            <a:off x="3419872" y="4009540"/>
            <a:ext cx="2592288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tr-TR" sz="3000" b="1" dirty="0"/>
              <a:t>Konu ile ilgili verilere ulaşılamıyorsa</a:t>
            </a:r>
            <a:endParaRPr lang="tr-TR" sz="3000" b="1" u="sng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15" name="Aşağı Ok 14"/>
          <p:cNvSpPr/>
          <p:nvPr/>
        </p:nvSpPr>
        <p:spPr>
          <a:xfrm>
            <a:off x="7164288" y="2672300"/>
            <a:ext cx="792088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6" name="Dikdörtgen 15"/>
          <p:cNvSpPr/>
          <p:nvPr/>
        </p:nvSpPr>
        <p:spPr>
          <a:xfrm>
            <a:off x="6264188" y="3989382"/>
            <a:ext cx="2592288" cy="1569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tr-TR" sz="2400" b="1" dirty="0"/>
              <a:t>Eldeki olanaklar ve kapasiteler ile gerçekleştirilmesi mümkün değilse</a:t>
            </a:r>
          </a:p>
        </p:txBody>
      </p:sp>
    </p:spTree>
    <p:extLst>
      <p:ext uri="{BB962C8B-B14F-4D97-AF65-F5344CB8AC3E}">
        <p14:creationId xmlns:p14="http://schemas.microsoft.com/office/powerpoint/2010/main" val="363792943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11" grpId="0" animBg="1"/>
      <p:bldP spid="14" grpId="0" animBg="1"/>
      <p:bldP spid="15" grpId="0" animBg="1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1484784"/>
            <a:ext cx="8229600" cy="151216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tr-TR" sz="2800" b="1" dirty="0"/>
              <a:t>Konu ve başlık arasındaki farkın fark edilmesi</a:t>
            </a:r>
          </a:p>
          <a:p>
            <a:pPr marL="0" indent="0">
              <a:buNone/>
            </a:pPr>
            <a:r>
              <a:rPr lang="tr-TR" sz="2800" b="1" dirty="0">
                <a:solidFill>
                  <a:srgbClr val="FF0000"/>
                </a:solidFill>
              </a:rPr>
              <a:t>Konu: </a:t>
            </a:r>
            <a:r>
              <a:rPr lang="tr-TR" sz="2800" b="1" dirty="0" err="1">
                <a:solidFill>
                  <a:srgbClr val="FF0000"/>
                </a:solidFill>
              </a:rPr>
              <a:t>Subject</a:t>
            </a:r>
            <a:endParaRPr lang="tr-TR" sz="28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sz="2800" b="1" dirty="0">
                <a:solidFill>
                  <a:srgbClr val="FF0000"/>
                </a:solidFill>
              </a:rPr>
              <a:t>Başlık: Title</a:t>
            </a:r>
          </a:p>
          <a:p>
            <a:pPr marL="0" lvl="0" indent="0">
              <a:buNone/>
            </a:pP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90662"/>
            <a:ext cx="8229600" cy="418058"/>
          </a:xfrm>
        </p:spPr>
        <p:txBody>
          <a:bodyPr>
            <a:noAutofit/>
          </a:bodyPr>
          <a:lstStyle/>
          <a:p>
            <a:pPr marL="0" indent="0"/>
            <a:r>
              <a:rPr lang="tr-TR" sz="2400" b="1" u="sng" dirty="0">
                <a:solidFill>
                  <a:srgbClr val="FF0000"/>
                </a:solidFill>
                <a:latin typeface="+mn-lt"/>
              </a:rPr>
              <a:t>Konu/Başlık Seçiminde Dikkat Edilmesi Gerekenler-1</a:t>
            </a:r>
            <a:endParaRPr lang="tr-TR" sz="24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591522" y="3112368"/>
            <a:ext cx="8229600" cy="7486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b="1" dirty="0"/>
              <a:t>Çok iyi bir literatür taraması yapılmalıdır.</a:t>
            </a:r>
            <a:endParaRPr lang="tr-TR" dirty="0"/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591522" y="4149080"/>
            <a:ext cx="8229600" cy="74868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buNone/>
            </a:pPr>
            <a:r>
              <a:rPr lang="tr-TR" b="1" dirty="0"/>
              <a:t>Konu uzmanları ile görüşülmelidir.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591522" y="5128592"/>
            <a:ext cx="8229600" cy="132474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buNone/>
            </a:pPr>
            <a:r>
              <a:rPr lang="tr-TR" sz="2800" b="1" dirty="0"/>
              <a:t>Konu yeni, özgün ve araştırmaya değer olmalıdır. </a:t>
            </a:r>
            <a:r>
              <a:rPr lang="tr-TR" sz="2800" b="1" dirty="0">
                <a:solidFill>
                  <a:srgbClr val="FF0000"/>
                </a:solidFill>
              </a:rPr>
              <a:t>Önceki araştırmaları tekrar etmemelidir, öncekilerin üzerine bir şeyler katabilmelidir.</a:t>
            </a:r>
            <a:endParaRPr lang="tr-T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854639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animBg="1"/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04664"/>
            <a:ext cx="8229600" cy="418058"/>
          </a:xfrm>
        </p:spPr>
        <p:txBody>
          <a:bodyPr>
            <a:noAutofit/>
          </a:bodyPr>
          <a:lstStyle/>
          <a:p>
            <a:pPr marL="0" indent="0"/>
            <a:r>
              <a:rPr lang="tr-TR" sz="2400" b="1" u="sng" dirty="0">
                <a:solidFill>
                  <a:srgbClr val="FF0000"/>
                </a:solidFill>
                <a:latin typeface="+mn-lt"/>
              </a:rPr>
              <a:t>Konu/Başlık Seçiminde Dikkat Edilmesi Gerekenler-2</a:t>
            </a:r>
            <a:endParaRPr lang="tr-TR" sz="24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8</a:t>
            </a:fld>
            <a:endParaRPr lang="tr-TR"/>
          </a:p>
        </p:txBody>
      </p:sp>
      <p:sp>
        <p:nvSpPr>
          <p:cNvPr id="9" name="İçerik Yer Tutucusu 2"/>
          <p:cNvSpPr txBox="1">
            <a:spLocks/>
          </p:cNvSpPr>
          <p:nvPr/>
        </p:nvSpPr>
        <p:spPr>
          <a:xfrm>
            <a:off x="584982" y="1493168"/>
            <a:ext cx="8229600" cy="10801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sz="2800" b="1" dirty="0"/>
              <a:t>Konu, teorik bilgiler açısından yapılabilir olmalıdır.</a:t>
            </a:r>
          </a:p>
          <a:p>
            <a:r>
              <a:rPr lang="tr-TR" sz="2800" b="1" dirty="0"/>
              <a:t>Süre, maliyet, araç-gereç, veri elde etme vs….</a:t>
            </a:r>
            <a:endParaRPr lang="tr-TR" sz="2800" dirty="0"/>
          </a:p>
        </p:txBody>
      </p:sp>
      <p:sp>
        <p:nvSpPr>
          <p:cNvPr id="10" name="İçerik Yer Tutucusu 2"/>
          <p:cNvSpPr txBox="1">
            <a:spLocks/>
          </p:cNvSpPr>
          <p:nvPr/>
        </p:nvSpPr>
        <p:spPr>
          <a:xfrm>
            <a:off x="591522" y="2645296"/>
            <a:ext cx="8229600" cy="5760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b="1" dirty="0"/>
              <a:t>Amaç sınırları içinde kalınmalıdır.</a:t>
            </a:r>
          </a:p>
        </p:txBody>
      </p:sp>
      <p:sp>
        <p:nvSpPr>
          <p:cNvPr id="11" name="İçerik Yer Tutucusu 2"/>
          <p:cNvSpPr txBox="1">
            <a:spLocks/>
          </p:cNvSpPr>
          <p:nvPr/>
        </p:nvSpPr>
        <p:spPr>
          <a:xfrm>
            <a:off x="574979" y="3301752"/>
            <a:ext cx="8229600" cy="107173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b="1" dirty="0"/>
              <a:t>Araştırmacının konuyu benimsemesi, sevmesi, ilgi duyması gerekir.</a:t>
            </a:r>
          </a:p>
        </p:txBody>
      </p:sp>
      <p:sp>
        <p:nvSpPr>
          <p:cNvPr id="12" name="İçerik Yer Tutucusu 2"/>
          <p:cNvSpPr txBox="1">
            <a:spLocks/>
          </p:cNvSpPr>
          <p:nvPr/>
        </p:nvSpPr>
        <p:spPr>
          <a:xfrm>
            <a:off x="553793" y="4453880"/>
            <a:ext cx="8229600" cy="1071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tr-TR" b="1" dirty="0"/>
              <a:t>Başlık uzun olmamalı; kısa, net, anlaşılır olmalıdır. </a:t>
            </a:r>
          </a:p>
        </p:txBody>
      </p:sp>
      <p:sp>
        <p:nvSpPr>
          <p:cNvPr id="13" name="İçerik Yer Tutucusu 2"/>
          <p:cNvSpPr txBox="1">
            <a:spLocks/>
          </p:cNvSpPr>
          <p:nvPr/>
        </p:nvSpPr>
        <p:spPr>
          <a:xfrm>
            <a:off x="522604" y="5597624"/>
            <a:ext cx="8229600" cy="107173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tr-TR" b="1" dirty="0"/>
              <a:t>Başlık araştırmacının amacını ve içeriğini az çok yansıtıcı olmalıdır.</a:t>
            </a:r>
          </a:p>
        </p:txBody>
      </p:sp>
    </p:spTree>
    <p:extLst>
      <p:ext uri="{BB962C8B-B14F-4D97-AF65-F5344CB8AC3E}">
        <p14:creationId xmlns:p14="http://schemas.microsoft.com/office/powerpoint/2010/main" val="186421080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346646"/>
            <a:ext cx="8229600" cy="490066"/>
          </a:xfrm>
        </p:spPr>
        <p:txBody>
          <a:bodyPr>
            <a:noAutofit/>
          </a:bodyPr>
          <a:lstStyle/>
          <a:p>
            <a:pPr marL="0" indent="0"/>
            <a:r>
              <a:rPr lang="tr-TR" sz="3200" b="1" u="sng" dirty="0">
                <a:solidFill>
                  <a:srgbClr val="FF0000"/>
                </a:solidFill>
                <a:latin typeface="+mn-lt"/>
              </a:rPr>
              <a:t>Araştırmanın Amacı, Önemi, Sınırlılıkları</a:t>
            </a:r>
          </a:p>
        </p:txBody>
      </p:sp>
      <p:sp>
        <p:nvSpPr>
          <p:cNvPr id="5" name="Dikdörtgen 4"/>
          <p:cNvSpPr/>
          <p:nvPr/>
        </p:nvSpPr>
        <p:spPr>
          <a:xfrm>
            <a:off x="467544" y="1404065"/>
            <a:ext cx="8352928" cy="584775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tr-TR" sz="3200" b="1" u="sng" dirty="0">
                <a:solidFill>
                  <a:srgbClr val="FF0000"/>
                </a:solidFill>
              </a:rPr>
              <a:t>Araştırmanın Amaçları:</a:t>
            </a:r>
            <a:endParaRPr lang="tr-TR" sz="28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467544" y="2473732"/>
            <a:ext cx="8352928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tr-TR" sz="3600" dirty="0"/>
              <a:t>Keşfetmek</a:t>
            </a:r>
            <a:endParaRPr lang="tr-TR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467544" y="3142709"/>
            <a:ext cx="8352928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ctr"/>
            <a:r>
              <a:rPr lang="tr-TR" sz="3600" dirty="0">
                <a:solidFill>
                  <a:schemeClr val="tx1"/>
                </a:solidFill>
              </a:rPr>
              <a:t>Bilgi üretmek</a:t>
            </a:r>
            <a:endParaRPr lang="tr-TR" sz="36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467544" y="3996353"/>
            <a:ext cx="8352928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tr-TR" sz="3600" dirty="0"/>
              <a:t>Sorun çözmek</a:t>
            </a:r>
            <a:endParaRPr lang="tr-T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9</a:t>
            </a:fld>
            <a:endParaRPr lang="tr-TR"/>
          </a:p>
        </p:txBody>
      </p:sp>
      <p:sp>
        <p:nvSpPr>
          <p:cNvPr id="9" name="Dikdörtgen 8"/>
          <p:cNvSpPr/>
          <p:nvPr/>
        </p:nvSpPr>
        <p:spPr>
          <a:xfrm>
            <a:off x="460006" y="4733528"/>
            <a:ext cx="8352928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tr-TR" sz="3600" dirty="0"/>
              <a:t>Yeni ürünler geliştirmek</a:t>
            </a:r>
            <a:endParaRPr lang="tr-T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Dikdörtgen 9"/>
          <p:cNvSpPr/>
          <p:nvPr/>
        </p:nvSpPr>
        <p:spPr>
          <a:xfrm>
            <a:off x="467544" y="5468654"/>
            <a:ext cx="8352928" cy="6463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tr-TR" sz="3600" dirty="0"/>
              <a:t>Yeni teknikler ve yöntemler geliştirmek</a:t>
            </a:r>
            <a:endParaRPr lang="tr-T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867850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 Klasik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1288</TotalTime>
  <Words>1184</Words>
  <Application>Microsoft Office PowerPoint</Application>
  <PresentationFormat>Ekran Gösterisi (4:3)</PresentationFormat>
  <Paragraphs>273</Paragraphs>
  <Slides>36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36</vt:i4>
      </vt:variant>
    </vt:vector>
  </HeadingPairs>
  <TitlesOfParts>
    <vt:vector size="42" baseType="lpstr">
      <vt:lpstr>Arial</vt:lpstr>
      <vt:lpstr>Bookman Old Style</vt:lpstr>
      <vt:lpstr>Calibri</vt:lpstr>
      <vt:lpstr>Times New Roman</vt:lpstr>
      <vt:lpstr>Wingdings</vt:lpstr>
      <vt:lpstr>Ofis Teması</vt:lpstr>
      <vt:lpstr>PowerPoint Sunusu</vt:lpstr>
      <vt:lpstr>Araştırmanın Tasarımı/Planlanması/Kurgusu</vt:lpstr>
      <vt:lpstr>PowerPoint Sunusu</vt:lpstr>
      <vt:lpstr>PowerPoint Sunusu</vt:lpstr>
      <vt:lpstr>Araştırma Konusunun Belirlenmesi-1</vt:lpstr>
      <vt:lpstr>Araştırma Konusunun Belirlenmesi-2</vt:lpstr>
      <vt:lpstr>Konu/Başlık Seçiminde Dikkat Edilmesi Gerekenler-1</vt:lpstr>
      <vt:lpstr>Konu/Başlık Seçiminde Dikkat Edilmesi Gerekenler-2</vt:lpstr>
      <vt:lpstr>Araştırmanın Amacı, Önemi, Sınırlılıkları</vt:lpstr>
      <vt:lpstr>Araştırmanın Önemi</vt:lpstr>
      <vt:lpstr>ARAŞTIRMANIN SINIRLILIKLARI NELER OLABİLİR ?????</vt:lpstr>
      <vt:lpstr>Araştırmanın Sınırlılıkları</vt:lpstr>
      <vt:lpstr>Saha Çalışması Yoluyla Yapılacak Bir Araştırmanın Zaman Planlaması (12 aylık bir çalışma için)</vt:lpstr>
      <vt:lpstr>Araştırma Probleminin Tanımlanması</vt:lpstr>
      <vt:lpstr>PowerPoint Sunusu</vt:lpstr>
      <vt:lpstr>Öneriler…</vt:lpstr>
      <vt:lpstr>Araştırma Problemi Belirlenirken Dikkat Edilmesi Gerekenler</vt:lpstr>
      <vt:lpstr>Varsayım</vt:lpstr>
      <vt:lpstr>Hipotez</vt:lpstr>
      <vt:lpstr>Hipotez</vt:lpstr>
      <vt:lpstr>PowerPoint Sunusu</vt:lpstr>
      <vt:lpstr>PowerPoint Sunusu</vt:lpstr>
      <vt:lpstr>PowerPoint Sunusu</vt:lpstr>
      <vt:lpstr>PowerPoint Sunusu</vt:lpstr>
      <vt:lpstr>PowerPoint Sunusu</vt:lpstr>
      <vt:lpstr>Örnek Araştırma Tasarımı</vt:lpstr>
      <vt:lpstr>Araştırma Konusunun Belirlenmesi</vt:lpstr>
      <vt:lpstr>Araştırma Probleminin Tanımlanması</vt:lpstr>
      <vt:lpstr>PowerPoint Sunusu</vt:lpstr>
      <vt:lpstr>ARAŞTIRMANIN BİÇİMSEL YAPISI</vt:lpstr>
      <vt:lpstr>Araştırmanın Amacı, Önemi, Sınırlılıkları</vt:lpstr>
      <vt:lpstr>Araştırmanın Hipotezleri</vt:lpstr>
      <vt:lpstr>Araştırmanın Materyali ve Yöntemi</vt:lpstr>
      <vt:lpstr>Araştırmanın Kaynakçası</vt:lpstr>
      <vt:lpstr>Araştırma Raporunun Yazılması ve Sunulması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yenerataseven</dc:creator>
  <cp:lastModifiedBy>Doç. Dr. Yener ATASEVEN</cp:lastModifiedBy>
  <cp:revision>143</cp:revision>
  <dcterms:created xsi:type="dcterms:W3CDTF">2017-05-18T11:05:24Z</dcterms:created>
  <dcterms:modified xsi:type="dcterms:W3CDTF">2021-03-09T08:06:09Z</dcterms:modified>
</cp:coreProperties>
</file>