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7" r:id="rId3"/>
    <p:sldId id="261" r:id="rId4"/>
    <p:sldId id="262" r:id="rId5"/>
    <p:sldId id="263" r:id="rId6"/>
    <p:sldId id="264" r:id="rId7"/>
    <p:sldId id="265" r:id="rId8"/>
    <p:sldId id="258" r:id="rId9"/>
    <p:sldId id="259" r:id="rId10"/>
    <p:sldId id="260"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47D24D0-8D1D-403F-B791-9903190A0182}"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1315200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7D24D0-8D1D-403F-B791-9903190A0182}"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1523639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7D24D0-8D1D-403F-B791-9903190A0182}"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2050015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7D24D0-8D1D-403F-B791-9903190A0182}"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1996132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47D24D0-8D1D-403F-B791-9903190A0182}"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3734724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47D24D0-8D1D-403F-B791-9903190A0182}"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3743870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47D24D0-8D1D-403F-B791-9903190A0182}" type="datetimeFigureOut">
              <a:rPr lang="tr-TR" smtClean="0"/>
              <a:t>19.05.2019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2849199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47D24D0-8D1D-403F-B791-9903190A0182}" type="datetimeFigureOut">
              <a:rPr lang="tr-TR" smtClean="0"/>
              <a:t>19.05.2019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2403252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47D24D0-8D1D-403F-B791-9903190A0182}" type="datetimeFigureOut">
              <a:rPr lang="tr-TR" smtClean="0"/>
              <a:t>19.05.2019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2870755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7D24D0-8D1D-403F-B791-9903190A0182}"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2046997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7D24D0-8D1D-403F-B791-9903190A0182}"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57396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7D24D0-8D1D-403F-B791-9903190A0182}" type="datetimeFigureOut">
              <a:rPr lang="tr-TR" smtClean="0"/>
              <a:t>19.05.2019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A15C79-70C9-4557-B94F-4F4280000C1C}" type="slidenum">
              <a:rPr lang="tr-TR" smtClean="0"/>
              <a:t>‹#›</a:t>
            </a:fld>
            <a:endParaRPr lang="tr-TR"/>
          </a:p>
        </p:txBody>
      </p:sp>
    </p:spTree>
    <p:extLst>
      <p:ext uri="{BB962C8B-B14F-4D97-AF65-F5344CB8AC3E}">
        <p14:creationId xmlns:p14="http://schemas.microsoft.com/office/powerpoint/2010/main" val="21723511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856066"/>
          </a:xfrm>
        </p:spPr>
        <p:txBody>
          <a:bodyPr>
            <a:normAutofit/>
          </a:bodyPr>
          <a:lstStyle/>
          <a:p>
            <a:pPr algn="l"/>
            <a:r>
              <a:rPr lang="tr-TR" sz="4400" dirty="0" smtClean="0"/>
              <a:t>Akılcı öznelcilik: Bentham, Say ve </a:t>
            </a:r>
            <a:r>
              <a:rPr lang="tr-TR" sz="4400" dirty="0" err="1" smtClean="0"/>
              <a:t>Senior</a:t>
            </a:r>
            <a:r>
              <a:rPr lang="tr-TR" sz="4400" dirty="0" smtClean="0"/>
              <a:t> </a:t>
            </a:r>
            <a:endParaRPr lang="tr-TR" sz="4400" dirty="0"/>
          </a:p>
        </p:txBody>
      </p:sp>
      <p:sp>
        <p:nvSpPr>
          <p:cNvPr id="3" name="Alt Başlık 2"/>
          <p:cNvSpPr>
            <a:spLocks noGrp="1"/>
          </p:cNvSpPr>
          <p:nvPr>
            <p:ph type="subTitle" idx="1"/>
          </p:nvPr>
        </p:nvSpPr>
        <p:spPr>
          <a:xfrm>
            <a:off x="1524000" y="2194559"/>
            <a:ext cx="9144000" cy="3990109"/>
          </a:xfrm>
        </p:spPr>
        <p:txBody>
          <a:bodyPr>
            <a:normAutofit/>
          </a:bodyPr>
          <a:lstStyle/>
          <a:p>
            <a:pPr algn="l"/>
            <a:r>
              <a:rPr lang="tr-TR" sz="2800" dirty="0" smtClean="0"/>
              <a:t>Fayda teorisinin varsayımlarının toplumsal ve düşünsel kökenleri </a:t>
            </a:r>
          </a:p>
          <a:p>
            <a:pPr algn="l"/>
            <a:endParaRPr lang="tr-TR" sz="2800" dirty="0" smtClean="0"/>
          </a:p>
          <a:p>
            <a:pPr algn="l"/>
            <a:r>
              <a:rPr lang="tr-TR" sz="2800" dirty="0" smtClean="0"/>
              <a:t>Yalıtılmış bireyler sadece kendi çıkarlarını düşünür; görünmez el uyumu sağlar </a:t>
            </a:r>
          </a:p>
          <a:p>
            <a:pPr algn="l"/>
            <a:endParaRPr lang="tr-TR" sz="2800" dirty="0"/>
          </a:p>
          <a:p>
            <a:pPr algn="l"/>
            <a:r>
              <a:rPr lang="tr-TR" sz="2800" dirty="0" smtClean="0"/>
              <a:t>Faydacılık: fayda değer teorisinin modern </a:t>
            </a:r>
            <a:r>
              <a:rPr lang="tr-TR" sz="2800" dirty="0" err="1" smtClean="0"/>
              <a:t>neoklasik</a:t>
            </a:r>
            <a:r>
              <a:rPr lang="tr-TR" sz="2800" dirty="0" smtClean="0"/>
              <a:t> iktisadın felsefi temeli </a:t>
            </a:r>
            <a:endParaRPr lang="tr-TR" sz="2800" dirty="0"/>
          </a:p>
        </p:txBody>
      </p:sp>
    </p:spTree>
    <p:extLst>
      <p:ext uri="{BB962C8B-B14F-4D97-AF65-F5344CB8AC3E}">
        <p14:creationId xmlns:p14="http://schemas.microsoft.com/office/powerpoint/2010/main" val="7552566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Ücret fonu </a:t>
            </a:r>
            <a:r>
              <a:rPr lang="tr-TR" dirty="0" err="1" smtClean="0"/>
              <a:t>doktirni</a:t>
            </a:r>
            <a:r>
              <a:rPr lang="tr-TR" dirty="0" smtClean="0"/>
              <a:t> </a:t>
            </a:r>
            <a:endParaRPr lang="tr-TR" dirty="0"/>
          </a:p>
        </p:txBody>
      </p:sp>
      <p:sp>
        <p:nvSpPr>
          <p:cNvPr id="3" name="İçerik Yer Tutucusu 2"/>
          <p:cNvSpPr>
            <a:spLocks noGrp="1"/>
          </p:cNvSpPr>
          <p:nvPr>
            <p:ph idx="1"/>
          </p:nvPr>
        </p:nvSpPr>
        <p:spPr/>
        <p:txBody>
          <a:bodyPr/>
          <a:lstStyle/>
          <a:p>
            <a:pPr marL="0" indent="0">
              <a:buNone/>
            </a:pPr>
            <a:r>
              <a:rPr lang="tr-TR" dirty="0"/>
              <a:t>Bu fon, </a:t>
            </a:r>
            <a:r>
              <a:rPr lang="tr-TR" dirty="0" err="1"/>
              <a:t>Senior’a</a:t>
            </a:r>
            <a:r>
              <a:rPr lang="tr-TR" dirty="0"/>
              <a:t> göre, yalnızca emek verimliliğiyle belirlenmekteydi. Bu durumda, işçilerin yaşam standardının yükselmesi için, (i) ya işçi sayısının azalması, (ii) ya da işçilerin verimliliğinin artması gerekiyordu.</a:t>
            </a:r>
            <a:endParaRPr lang="tr-TR" dirty="0"/>
          </a:p>
        </p:txBody>
      </p:sp>
    </p:spTree>
    <p:extLst>
      <p:ext uri="{BB962C8B-B14F-4D97-AF65-F5344CB8AC3E}">
        <p14:creationId xmlns:p14="http://schemas.microsoft.com/office/powerpoint/2010/main" val="4184593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Fayda teorisinin toplumsal temelleri </a:t>
            </a:r>
            <a:endParaRPr lang="tr-TR" dirty="0"/>
          </a:p>
        </p:txBody>
      </p:sp>
      <p:sp>
        <p:nvSpPr>
          <p:cNvPr id="3" name="İçerik Yer Tutucusu 2"/>
          <p:cNvSpPr>
            <a:spLocks noGrp="1"/>
          </p:cNvSpPr>
          <p:nvPr>
            <p:ph idx="1"/>
          </p:nvPr>
        </p:nvSpPr>
        <p:spPr/>
        <p:txBody>
          <a:bodyPr/>
          <a:lstStyle/>
          <a:p>
            <a:pPr marL="0" indent="0">
              <a:buNone/>
            </a:pPr>
            <a:r>
              <a:rPr lang="tr-TR" dirty="0" smtClean="0"/>
              <a:t>Uzmanlaşma, herkesi piyasaya bağımlı hale getirmiştir </a:t>
            </a:r>
          </a:p>
          <a:p>
            <a:pPr marL="0" indent="0">
              <a:buNone/>
            </a:pPr>
            <a:r>
              <a:rPr lang="tr-TR" dirty="0" smtClean="0"/>
              <a:t>Piyasanın başarılı bir şekilde işlemesi zorunludur; buradan toplumsal uyum düşüncesine ulaşılır </a:t>
            </a:r>
          </a:p>
          <a:p>
            <a:pPr marL="0" indent="0">
              <a:buNone/>
            </a:pPr>
            <a:endParaRPr lang="tr-TR" dirty="0"/>
          </a:p>
          <a:p>
            <a:pPr marL="0" indent="0">
              <a:buNone/>
            </a:pPr>
            <a:r>
              <a:rPr lang="tr-TR" dirty="0" smtClean="0"/>
              <a:t>Gelir bölüşümü verili alındığında, sanayileşmenin maliyetini kapitalistler yükleniyor gibi görünür </a:t>
            </a:r>
          </a:p>
          <a:p>
            <a:pPr marL="0" indent="0">
              <a:buNone/>
            </a:pPr>
            <a:endParaRPr lang="tr-TR" dirty="0"/>
          </a:p>
          <a:p>
            <a:pPr marL="0" indent="0">
              <a:buNone/>
            </a:pPr>
            <a:r>
              <a:rPr lang="tr-TR" dirty="0" smtClean="0"/>
              <a:t>Kapitalistler arası rekabet, akılcı bir çabayı zorunlu kılıyor </a:t>
            </a:r>
            <a:endParaRPr lang="tr-TR" dirty="0"/>
          </a:p>
        </p:txBody>
      </p:sp>
    </p:spTree>
    <p:extLst>
      <p:ext uri="{BB962C8B-B14F-4D97-AF65-F5344CB8AC3E}">
        <p14:creationId xmlns:p14="http://schemas.microsoft.com/office/powerpoint/2010/main" val="399118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Jeremy</a:t>
            </a:r>
            <a:r>
              <a:rPr lang="tr-TR" dirty="0" smtClean="0"/>
              <a:t> Bentham (1748-1832) </a:t>
            </a:r>
            <a:endParaRPr lang="tr-TR" dirty="0"/>
          </a:p>
        </p:txBody>
      </p:sp>
      <p:sp>
        <p:nvSpPr>
          <p:cNvPr id="3" name="İçerik Yer Tutucusu 2"/>
          <p:cNvSpPr>
            <a:spLocks noGrp="1"/>
          </p:cNvSpPr>
          <p:nvPr>
            <p:ph idx="1"/>
          </p:nvPr>
        </p:nvSpPr>
        <p:spPr/>
        <p:txBody>
          <a:bodyPr/>
          <a:lstStyle/>
          <a:p>
            <a:pPr marL="0" indent="0">
              <a:buNone/>
            </a:pPr>
            <a:endParaRPr lang="tr-TR" dirty="0" smtClean="0"/>
          </a:p>
          <a:p>
            <a:pPr marL="0" indent="0">
              <a:buNone/>
            </a:pPr>
            <a:r>
              <a:rPr lang="tr-TR" dirty="0" smtClean="0"/>
              <a:t>Tabiat, insanı, egemen olan iki efendinin idaresi altına soktu: acı ve haz </a:t>
            </a:r>
          </a:p>
          <a:p>
            <a:pPr marL="0" indent="0">
              <a:buNone/>
            </a:pPr>
            <a:endParaRPr lang="tr-TR" dirty="0"/>
          </a:p>
          <a:p>
            <a:pPr marL="0" indent="0">
              <a:buNone/>
            </a:pPr>
            <a:r>
              <a:rPr lang="tr-TR" dirty="0" smtClean="0"/>
              <a:t>Bentham’a göre insanlardaki güdülenme, her zaman ve her yerde tek bir prensibe dayanmaktadır: kişinin faydasını maksimize etme </a:t>
            </a:r>
          </a:p>
          <a:p>
            <a:pPr marL="0" indent="0">
              <a:buNone/>
            </a:pPr>
            <a:endParaRPr lang="tr-TR" dirty="0"/>
          </a:p>
          <a:p>
            <a:pPr marL="0" indent="0">
              <a:buNone/>
            </a:pPr>
            <a:r>
              <a:rPr lang="tr-TR" dirty="0" smtClean="0"/>
              <a:t>Bentham’a göre insanlar sadece hazlarını maksimize eden varlıklar değil, aynı zamanda bireycidirler </a:t>
            </a:r>
            <a:endParaRPr lang="tr-TR" dirty="0"/>
          </a:p>
        </p:txBody>
      </p:sp>
    </p:spTree>
    <p:extLst>
      <p:ext uri="{BB962C8B-B14F-4D97-AF65-F5344CB8AC3E}">
        <p14:creationId xmlns:p14="http://schemas.microsoft.com/office/powerpoint/2010/main" val="2550688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Devlet müdahalesi ve toplum teorisi </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i="1" dirty="0" err="1" smtClean="0"/>
              <a:t>Laissez</a:t>
            </a:r>
            <a:r>
              <a:rPr lang="tr-TR" i="1" dirty="0" smtClean="0"/>
              <a:t> </a:t>
            </a:r>
            <a:r>
              <a:rPr lang="tr-TR" i="1" dirty="0" err="1" smtClean="0"/>
              <a:t>faire</a:t>
            </a:r>
            <a:r>
              <a:rPr lang="tr-TR" i="1" dirty="0" smtClean="0"/>
              <a:t> </a:t>
            </a:r>
            <a:r>
              <a:rPr lang="tr-TR" dirty="0" smtClean="0"/>
              <a:t>anlayışından,  reformculuğa </a:t>
            </a:r>
            <a:endParaRPr lang="tr-TR" i="1" dirty="0" smtClean="0"/>
          </a:p>
          <a:p>
            <a:pPr marL="0" indent="0">
              <a:buNone/>
            </a:pPr>
            <a:r>
              <a:rPr lang="tr-TR" dirty="0" smtClean="0"/>
              <a:t>Devletin müdahalesinin gerekliliği yönünde fikri değişti </a:t>
            </a:r>
          </a:p>
          <a:p>
            <a:pPr marL="0" indent="0">
              <a:buNone/>
            </a:pPr>
            <a:r>
              <a:rPr lang="tr-TR" dirty="0" smtClean="0"/>
              <a:t>Bentham, tasarrufa karşılık yeni bir yatırım olmayabileceğini görmeye başladı </a:t>
            </a:r>
          </a:p>
          <a:p>
            <a:pPr marL="0" indent="0">
              <a:buNone/>
            </a:pPr>
            <a:endParaRPr lang="tr-TR" dirty="0"/>
          </a:p>
          <a:p>
            <a:pPr marL="0" indent="0">
              <a:buNone/>
            </a:pPr>
            <a:r>
              <a:rPr lang="tr-TR" dirty="0" smtClean="0"/>
              <a:t>İkinci olarak, servet ve gelirdeki büyük eşitsizliklerin toplumsal açıdan zararlı etkilerini hafifletmek gerekliliği </a:t>
            </a:r>
          </a:p>
          <a:p>
            <a:pPr marL="0" indent="0">
              <a:buNone/>
            </a:pPr>
            <a:endParaRPr lang="tr-TR" dirty="0"/>
          </a:p>
          <a:p>
            <a:pPr marL="0" indent="0">
              <a:buNone/>
            </a:pPr>
            <a:r>
              <a:rPr lang="tr-TR" dirty="0" smtClean="0"/>
              <a:t>Bentham, eşitlikçi değildi; servetin ve gelirin yeniden dağıtımı, çok daha zararlı olacaktı </a:t>
            </a:r>
          </a:p>
          <a:p>
            <a:pPr marL="0" indent="0">
              <a:buNone/>
            </a:pPr>
            <a:endParaRPr lang="tr-TR" dirty="0" smtClean="0"/>
          </a:p>
          <a:p>
            <a:pPr marL="0" indent="0">
              <a:buNone/>
            </a:pPr>
            <a:endParaRPr lang="tr-TR" dirty="0" smtClean="0"/>
          </a:p>
          <a:p>
            <a:pPr marL="0" indent="0">
              <a:buNone/>
            </a:pPr>
            <a:endParaRPr lang="tr-TR" dirty="0"/>
          </a:p>
          <a:p>
            <a:pPr marL="0" indent="0">
              <a:buNone/>
            </a:pPr>
            <a:endParaRPr lang="tr-TR" dirty="0"/>
          </a:p>
        </p:txBody>
      </p:sp>
    </p:spTree>
    <p:extLst>
      <p:ext uri="{BB962C8B-B14F-4D97-AF65-F5344CB8AC3E}">
        <p14:creationId xmlns:p14="http://schemas.microsoft.com/office/powerpoint/2010/main" val="2914182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Jean-</a:t>
            </a:r>
            <a:r>
              <a:rPr lang="tr-TR" dirty="0" err="1" smtClean="0"/>
              <a:t>Baptiste</a:t>
            </a:r>
            <a:r>
              <a:rPr lang="tr-TR" dirty="0" smtClean="0"/>
              <a:t> Say (1767-1832) </a:t>
            </a:r>
            <a:endParaRPr lang="tr-TR" dirty="0"/>
          </a:p>
        </p:txBody>
      </p:sp>
      <p:sp>
        <p:nvSpPr>
          <p:cNvPr id="3" name="İçerik Yer Tutucusu 2"/>
          <p:cNvSpPr>
            <a:spLocks noGrp="1"/>
          </p:cNvSpPr>
          <p:nvPr>
            <p:ph idx="1"/>
          </p:nvPr>
        </p:nvSpPr>
        <p:spPr/>
        <p:txBody>
          <a:bodyPr/>
          <a:lstStyle/>
          <a:p>
            <a:pPr marL="0" indent="0">
              <a:buNone/>
            </a:pPr>
            <a:r>
              <a:rPr lang="tr-TR" dirty="0" smtClean="0"/>
              <a:t>Kendini Smith’in öğrencisi olarak görüyordu ve onun hatalarını düzelttiği iddiasındaydı </a:t>
            </a:r>
          </a:p>
          <a:p>
            <a:pPr marL="0" indent="0">
              <a:buNone/>
            </a:pPr>
            <a:endParaRPr lang="tr-TR" dirty="0"/>
          </a:p>
          <a:p>
            <a:pPr marL="0" indent="0">
              <a:buNone/>
            </a:pPr>
            <a:r>
              <a:rPr lang="tr-TR" dirty="0" smtClean="0"/>
              <a:t>Say, bir metanın fiyatı ya da mübadele değerinin tamamen onun kullanım değerine ya da faydasına bağl</a:t>
            </a:r>
            <a:r>
              <a:rPr lang="tr-TR" dirty="0" smtClean="0"/>
              <a:t>ı olduğunu iddia etmekteydi </a:t>
            </a:r>
          </a:p>
          <a:p>
            <a:pPr marL="0" indent="0">
              <a:buNone/>
            </a:pPr>
            <a:r>
              <a:rPr lang="tr-TR" dirty="0" smtClean="0"/>
              <a:t>Emeğin değerin kaynağı olduğu kavramını reddetti </a:t>
            </a:r>
          </a:p>
          <a:p>
            <a:pPr marL="0" indent="0">
              <a:buNone/>
            </a:pPr>
            <a:endParaRPr lang="tr-TR" dirty="0"/>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2567832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Tutumluluk </a:t>
            </a:r>
            <a:endParaRPr lang="tr-TR" dirty="0"/>
          </a:p>
        </p:txBody>
      </p:sp>
      <p:sp>
        <p:nvSpPr>
          <p:cNvPr id="3" name="İçerik Yer Tutucusu 2"/>
          <p:cNvSpPr>
            <a:spLocks noGrp="1"/>
          </p:cNvSpPr>
          <p:nvPr>
            <p:ph idx="1"/>
          </p:nvPr>
        </p:nvSpPr>
        <p:spPr/>
        <p:txBody>
          <a:bodyPr/>
          <a:lstStyle/>
          <a:p>
            <a:pPr marL="0" indent="0">
              <a:buNone/>
            </a:pPr>
            <a:r>
              <a:rPr lang="tr-TR" dirty="0" smtClean="0"/>
              <a:t>Say çalışmak ile sahip olmak arasındaki </a:t>
            </a:r>
            <a:r>
              <a:rPr lang="tr-TR" dirty="0" err="1" smtClean="0"/>
              <a:t>özsel</a:t>
            </a:r>
            <a:r>
              <a:rPr lang="tr-TR" dirty="0" smtClean="0"/>
              <a:t> benzerliği savundu </a:t>
            </a:r>
          </a:p>
          <a:p>
            <a:pPr marL="0" indent="0">
              <a:buNone/>
            </a:pPr>
            <a:endParaRPr lang="tr-TR" dirty="0"/>
          </a:p>
          <a:p>
            <a:pPr marL="0" indent="0">
              <a:buNone/>
            </a:pPr>
            <a:r>
              <a:rPr lang="tr-TR" dirty="0" smtClean="0"/>
              <a:t>Ama üretim araçlarının sahiplerinin gelirlerini açıklamak gerekli: tutumluluk </a:t>
            </a:r>
          </a:p>
          <a:p>
            <a:pPr marL="0" indent="0">
              <a:buNone/>
            </a:pPr>
            <a:endParaRPr lang="tr-TR" dirty="0"/>
          </a:p>
          <a:p>
            <a:pPr marL="0" indent="0">
              <a:buNone/>
            </a:pPr>
            <a:r>
              <a:rPr lang="tr-TR" dirty="0" smtClean="0"/>
              <a:t>Tutumluluk, sermayeye sahip olmanın kaynağı idi; tutumluluk, çalışmak kadar fedakarlık içermektedir </a:t>
            </a:r>
            <a:endParaRPr lang="tr-TR" dirty="0"/>
          </a:p>
        </p:txBody>
      </p:sp>
    </p:spTree>
    <p:extLst>
      <p:ext uri="{BB962C8B-B14F-4D97-AF65-F5344CB8AC3E}">
        <p14:creationId xmlns:p14="http://schemas.microsoft.com/office/powerpoint/2010/main" val="4099918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Say’in</a:t>
            </a:r>
            <a:r>
              <a:rPr lang="tr-TR" dirty="0" smtClean="0"/>
              <a:t> ‘piyasalar kanunu’ </a:t>
            </a:r>
            <a:endParaRPr lang="tr-TR" dirty="0"/>
          </a:p>
        </p:txBody>
      </p:sp>
      <p:sp>
        <p:nvSpPr>
          <p:cNvPr id="3" name="İçerik Yer Tutucusu 2"/>
          <p:cNvSpPr>
            <a:spLocks noGrp="1"/>
          </p:cNvSpPr>
          <p:nvPr>
            <p:ph idx="1"/>
          </p:nvPr>
        </p:nvSpPr>
        <p:spPr/>
        <p:txBody>
          <a:bodyPr/>
          <a:lstStyle/>
          <a:p>
            <a:pPr marL="0" indent="0">
              <a:buNone/>
            </a:pPr>
            <a:r>
              <a:rPr lang="tr-TR" dirty="0" smtClean="0"/>
              <a:t>Serbest piyasa, daima bütün kaynakların tamamen kullanıldığı bir dengeye, yani hem emeği hem de sınai kapasitenin tam istihdamının söz konusu olduğu bir dengeye doğru kendini otomatik olarak düzelteceği yönünde eğilime sahiptir </a:t>
            </a:r>
          </a:p>
          <a:p>
            <a:pPr marL="0" indent="0">
              <a:buNone/>
            </a:pPr>
            <a:endParaRPr lang="tr-TR" dirty="0"/>
          </a:p>
          <a:p>
            <a:pPr marL="0" indent="0">
              <a:buNone/>
            </a:pPr>
            <a:r>
              <a:rPr lang="tr-TR" dirty="0" smtClean="0"/>
              <a:t>Say Kanunu</a:t>
            </a:r>
          </a:p>
          <a:p>
            <a:pPr marL="0" indent="0">
              <a:buNone/>
            </a:pPr>
            <a:r>
              <a:rPr lang="tr-TR" dirty="0" smtClean="0"/>
              <a:t>Para, sadece mübadeleyi kolaylaştıran bir araçtır </a:t>
            </a:r>
          </a:p>
          <a:p>
            <a:pPr marL="0" indent="0">
              <a:buNone/>
            </a:pPr>
            <a:r>
              <a:rPr lang="tr-TR" dirty="0" smtClean="0"/>
              <a:t>Maksimum kâr arayışı </a:t>
            </a:r>
            <a:r>
              <a:rPr lang="tr-TR" smtClean="0"/>
              <a:t>dengeleyici dinamik </a:t>
            </a:r>
            <a:endParaRPr lang="tr-TR" dirty="0"/>
          </a:p>
        </p:txBody>
      </p:sp>
    </p:spTree>
    <p:extLst>
      <p:ext uri="{BB962C8B-B14F-4D97-AF65-F5344CB8AC3E}">
        <p14:creationId xmlns:p14="http://schemas.microsoft.com/office/powerpoint/2010/main" val="3819663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Nassau</a:t>
            </a:r>
            <a:r>
              <a:rPr lang="tr-TR" dirty="0"/>
              <a:t> </a:t>
            </a:r>
            <a:r>
              <a:rPr lang="tr-TR" dirty="0" err="1"/>
              <a:t>Senior</a:t>
            </a:r>
            <a:r>
              <a:rPr lang="tr-TR" dirty="0"/>
              <a:t> (1790-1864) </a:t>
            </a:r>
            <a:endParaRPr lang="tr-TR" dirty="0"/>
          </a:p>
        </p:txBody>
      </p:sp>
      <p:sp>
        <p:nvSpPr>
          <p:cNvPr id="3" name="İçerik Yer Tutucusu 2"/>
          <p:cNvSpPr>
            <a:spLocks noGrp="1"/>
          </p:cNvSpPr>
          <p:nvPr>
            <p:ph idx="1"/>
          </p:nvPr>
        </p:nvSpPr>
        <p:spPr/>
        <p:txBody>
          <a:bodyPr/>
          <a:lstStyle/>
          <a:p>
            <a:pPr marL="0" indent="0">
              <a:buNone/>
            </a:pPr>
            <a:r>
              <a:rPr lang="tr-TR" dirty="0"/>
              <a:t>İktisadi teori için uygun metodoloji, değeri açıklamada faydanın yeri, bir de kâr ve rantın ahlaki ve düşünsel olarak haklı gösterilmesi konularındaki fikirleri, daha sonraki </a:t>
            </a:r>
            <a:r>
              <a:rPr lang="tr-TR" dirty="0" err="1"/>
              <a:t>neoklasik</a:t>
            </a:r>
            <a:r>
              <a:rPr lang="tr-TR" dirty="0"/>
              <a:t> gelenek üzerinde </a:t>
            </a:r>
            <a:r>
              <a:rPr lang="tr-TR" dirty="0" err="1"/>
              <a:t>Senior’un</a:t>
            </a:r>
            <a:r>
              <a:rPr lang="tr-TR" dirty="0"/>
              <a:t> etkisinin olduğu en önemli alanları oluşturmaktadır</a:t>
            </a:r>
            <a:r>
              <a:rPr lang="tr-TR" dirty="0" smtClean="0"/>
              <a:t>. </a:t>
            </a:r>
          </a:p>
          <a:p>
            <a:pPr marL="0" indent="0">
              <a:buNone/>
            </a:pPr>
            <a:endParaRPr lang="tr-TR" dirty="0"/>
          </a:p>
          <a:p>
            <a:pPr marL="0" indent="0">
              <a:buNone/>
            </a:pPr>
            <a:r>
              <a:rPr lang="tr-TR" dirty="0"/>
              <a:t>Hukukçuydu; </a:t>
            </a:r>
            <a:r>
              <a:rPr lang="tr-TR" dirty="0" err="1"/>
              <a:t>Whig</a:t>
            </a:r>
            <a:r>
              <a:rPr lang="tr-TR" dirty="0"/>
              <a:t> partisinin önde gelen üyelerini yakın arkadaşıydı ve partinin toplumsal ve ekonomik alanlardaki genel danışmanıydı. 1825 yılında Oxford Üniversitesi’nde ilk politik iktisat profesörü olarak atanmıştır. </a:t>
            </a:r>
          </a:p>
          <a:p>
            <a:pPr marL="0" indent="0">
              <a:buNone/>
            </a:pPr>
            <a:endParaRPr lang="tr-TR" dirty="0"/>
          </a:p>
        </p:txBody>
      </p:sp>
    </p:spTree>
    <p:extLst>
      <p:ext uri="{BB962C8B-B14F-4D97-AF65-F5344CB8AC3E}">
        <p14:creationId xmlns:p14="http://schemas.microsoft.com/office/powerpoint/2010/main" val="1591764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Toplumsal olaylar ve </a:t>
            </a:r>
            <a:r>
              <a:rPr lang="tr-TR" dirty="0" err="1" smtClean="0"/>
              <a:t>Senior</a:t>
            </a:r>
            <a:r>
              <a:rPr lang="tr-TR" dirty="0" smtClean="0"/>
              <a:t> </a:t>
            </a:r>
            <a:endParaRPr lang="tr-TR" dirty="0"/>
          </a:p>
        </p:txBody>
      </p:sp>
      <p:sp>
        <p:nvSpPr>
          <p:cNvPr id="3" name="İçerik Yer Tutucusu 2"/>
          <p:cNvSpPr>
            <a:spLocks noGrp="1"/>
          </p:cNvSpPr>
          <p:nvPr>
            <p:ph idx="1"/>
          </p:nvPr>
        </p:nvSpPr>
        <p:spPr/>
        <p:txBody>
          <a:bodyPr/>
          <a:lstStyle/>
          <a:p>
            <a:pPr marL="0" indent="0">
              <a:buNone/>
            </a:pPr>
            <a:r>
              <a:rPr lang="tr-TR" dirty="0" smtClean="0"/>
              <a:t>1830 yılının ‘korkunç olayları’ </a:t>
            </a:r>
            <a:r>
              <a:rPr lang="tr-TR" dirty="0" err="1" smtClean="0"/>
              <a:t>Senior’u</a:t>
            </a:r>
            <a:r>
              <a:rPr lang="tr-TR" dirty="0" smtClean="0"/>
              <a:t> çok etkiledi </a:t>
            </a:r>
          </a:p>
          <a:p>
            <a:pPr marL="0" indent="0">
              <a:buNone/>
            </a:pPr>
            <a:r>
              <a:rPr lang="tr-TR" dirty="0" smtClean="0"/>
              <a:t>1830 öncesinde yoksulların </a:t>
            </a:r>
            <a:r>
              <a:rPr lang="tr-TR" dirty="0"/>
              <a:t>ahlaki karakterlerindeki ilerleme olabileceğine inanıyor, bu doğrultudaki programları destekliyordu. </a:t>
            </a:r>
          </a:p>
          <a:p>
            <a:pPr marL="0" indent="0">
              <a:buNone/>
            </a:pPr>
            <a:endParaRPr lang="tr-TR" dirty="0" smtClean="0"/>
          </a:p>
          <a:p>
            <a:pPr marL="0" indent="0">
              <a:buNone/>
            </a:pPr>
            <a:r>
              <a:rPr lang="tr-TR" dirty="0" smtClean="0"/>
              <a:t>1830 olaylarının ardından </a:t>
            </a:r>
            <a:r>
              <a:rPr lang="tr-TR" dirty="0" err="1"/>
              <a:t>Senior</a:t>
            </a:r>
            <a:r>
              <a:rPr lang="tr-TR" dirty="0"/>
              <a:t>, yoksul yasalarının ve hükümetin yoksullara ve işsizlere dağıttığı para yardımlarının, yoksulluğun başlıca sebebi olduğunu düşünmeye başladı.</a:t>
            </a:r>
            <a:endParaRPr lang="tr-TR" dirty="0"/>
          </a:p>
        </p:txBody>
      </p:sp>
    </p:spTree>
    <p:extLst>
      <p:ext uri="{BB962C8B-B14F-4D97-AF65-F5344CB8AC3E}">
        <p14:creationId xmlns:p14="http://schemas.microsoft.com/office/powerpoint/2010/main" val="79933386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475</Words>
  <Application>Microsoft Office PowerPoint</Application>
  <PresentationFormat>Geniş ekran</PresentationFormat>
  <Paragraphs>59</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Akılcı öznelcilik: Bentham, Say ve Senior </vt:lpstr>
      <vt:lpstr>Fayda teorisinin toplumsal temelleri </vt:lpstr>
      <vt:lpstr>Jeremy Bentham (1748-1832) </vt:lpstr>
      <vt:lpstr>Devlet müdahalesi ve toplum teorisi </vt:lpstr>
      <vt:lpstr>Jean-Baptiste Say (1767-1832) </vt:lpstr>
      <vt:lpstr>Tutumluluk </vt:lpstr>
      <vt:lpstr>Say’in ‘piyasalar kanunu’ </vt:lpstr>
      <vt:lpstr>Nassau Senior (1790-1864) </vt:lpstr>
      <vt:lpstr>Toplumsal olaylar ve Senior </vt:lpstr>
      <vt:lpstr>Ücret fonu doktirni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8</cp:revision>
  <dcterms:created xsi:type="dcterms:W3CDTF">2019-05-16T14:27:21Z</dcterms:created>
  <dcterms:modified xsi:type="dcterms:W3CDTF">2019-05-19T14:31:00Z</dcterms:modified>
</cp:coreProperties>
</file>