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92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73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1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15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239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15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8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24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68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41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8C96D-1281-4D0A-AEE1-35919FAABE75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90137-42C2-4414-8564-A7D68F507A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70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SICAK HASARI ve İLKYARDIM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806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5486400" cy="5667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600" smtClean="0"/>
              <a:t>Sıcak çarpması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981075"/>
            <a:ext cx="5148064" cy="540025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Termoregülasyon mekanizmalarının bozulması sonucunda ortaya çıkar.</a:t>
            </a:r>
          </a:p>
          <a:p>
            <a:pPr lvl="1" eaLnBrk="1" hangingPunct="1"/>
            <a:r>
              <a:rPr lang="tr-TR" altLang="tr-TR" sz="2400" dirty="0" smtClean="0"/>
              <a:t>Kuru sıcak kırmızı deri</a:t>
            </a:r>
          </a:p>
          <a:p>
            <a:pPr lvl="1" eaLnBrk="1" hangingPunct="1"/>
            <a:r>
              <a:rPr lang="tr-TR" altLang="tr-TR" sz="2400" dirty="0" smtClean="0"/>
              <a:t>Halsizlik</a:t>
            </a:r>
          </a:p>
          <a:p>
            <a:pPr lvl="1" eaLnBrk="1" hangingPunct="1"/>
            <a:r>
              <a:rPr lang="tr-TR" altLang="tr-TR" sz="2400" dirty="0" smtClean="0"/>
              <a:t>Hızlı ve zayıf nabız</a:t>
            </a:r>
          </a:p>
          <a:p>
            <a:pPr lvl="1" eaLnBrk="1" hangingPunct="1"/>
            <a:r>
              <a:rPr lang="tr-TR" altLang="tr-TR" sz="2400" dirty="0" smtClean="0"/>
              <a:t>Hızlı ve yüzeysel nefes alma</a:t>
            </a:r>
          </a:p>
          <a:p>
            <a:pPr lvl="1" eaLnBrk="1" hangingPunct="1"/>
            <a:r>
              <a:rPr lang="tr-TR" altLang="tr-TR" sz="2400" dirty="0" smtClean="0"/>
              <a:t>Hızla gelişen bilinç bulanıklığı</a:t>
            </a:r>
          </a:p>
          <a:p>
            <a:pPr lvl="1" eaLnBrk="1" hangingPunct="1"/>
            <a:r>
              <a:rPr lang="tr-TR" altLang="tr-TR" sz="2400" dirty="0" smtClean="0"/>
              <a:t>Yükselmiş vücut </a:t>
            </a:r>
            <a:r>
              <a:rPr lang="tr-TR" altLang="tr-TR" sz="2400" smtClean="0"/>
              <a:t>sıcaklığı </a:t>
            </a:r>
            <a:endParaRPr lang="tr-TR" altLang="tr-TR" sz="2400" smtClean="0"/>
          </a:p>
          <a:p>
            <a:pPr lvl="1" eaLnBrk="1" hangingPunct="1"/>
            <a:r>
              <a:rPr lang="tr-TR" altLang="tr-TR" sz="2400" smtClean="0"/>
              <a:t>(</a:t>
            </a:r>
            <a:r>
              <a:rPr lang="tr-TR" altLang="tr-TR" sz="2400" dirty="0" smtClean="0"/>
              <a:t>40 derecenin üstünde)</a:t>
            </a:r>
          </a:p>
          <a:p>
            <a:pPr lvl="1" eaLnBrk="1" hangingPunct="1"/>
            <a:r>
              <a:rPr lang="tr-TR" altLang="tr-TR" sz="2400" dirty="0" smtClean="0"/>
              <a:t>Terleme yoktur.</a:t>
            </a:r>
          </a:p>
          <a:p>
            <a:pPr lvl="1" eaLnBrk="1" hangingPunct="1"/>
            <a:r>
              <a:rPr lang="tr-TR" altLang="tr-TR" sz="2400" dirty="0" smtClean="0"/>
              <a:t>Bilinç kaybı</a:t>
            </a:r>
          </a:p>
          <a:p>
            <a:pPr eaLnBrk="1" hangingPunct="1"/>
            <a:endParaRPr lang="tr-TR" altLang="tr-TR" sz="2800" dirty="0" smtClean="0"/>
          </a:p>
        </p:txBody>
      </p:sp>
      <p:pic>
        <p:nvPicPr>
          <p:cNvPr id="11268" name="Picture 5" descr="https://encrypted-tbn0.gstatic.com/images?q=tbn:ANd9GcRDOLUy6Y47rSUlqUxkyi1gInUkzkB-F7RcnR8kdiJTr4ZbCFd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3" b="14293"/>
          <a:stretch>
            <a:fillRect/>
          </a:stretch>
        </p:blipFill>
        <p:spPr>
          <a:xfrm>
            <a:off x="4859338" y="765175"/>
            <a:ext cx="4105275" cy="4114800"/>
          </a:xfrm>
          <a:noFill/>
        </p:spPr>
      </p:pic>
    </p:spTree>
    <p:extLst>
      <p:ext uri="{BB962C8B-B14F-4D97-AF65-F5344CB8AC3E}">
        <p14:creationId xmlns:p14="http://schemas.microsoft.com/office/powerpoint/2010/main" val="4113760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Kolaylaştıran faktörler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Aşırı fiziksel aktvite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Kapalı iyi havalandırılmayan nemli ortamlar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Yaşlılık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Kardiyovasküler hastalıklar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Alkolizm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Deri üzerinde bulunan nekrozlar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Bazı ilaçlar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mtClean="0"/>
              <a:t>Menstürasyon zamanı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00090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Tedavi</a:t>
            </a:r>
          </a:p>
        </p:txBody>
      </p:sp>
      <p:pic>
        <p:nvPicPr>
          <p:cNvPr id="13315" name="Picture 5" descr="http://www.gittimgordumgeldim.com/files/2013/08/s%C4%B1cak-%C3%A7arpmas%C4%B1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247900"/>
            <a:ext cx="4038600" cy="3230563"/>
          </a:xfrm>
          <a:noFill/>
        </p:spPr>
      </p:pic>
      <p:sp>
        <p:nvSpPr>
          <p:cNvPr id="13316" name="Rectangle 3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Hasta serin bir ortama alınır.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 Bilinci açık ise r (bir litre su içine 1çay kaşığı karbonat/bir çay kaşığı tuz) içirilir.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Bilinç yok ise  sıvı kaybı fazla ise parenteral yolla sıvı yerine koyma tedavisi yapılır.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İdrar miktarı izlenir.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Ödemli dokular yukarı kaldırılır.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Vücud ısısı 37.5 ye düşürülmelidir.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smtClean="0"/>
              <a:t>Soğutma işlemi bitince ıslak çarşafları kuru ile eğiştirilmelidir</a:t>
            </a:r>
            <a:r>
              <a:rPr lang="tr-TR" altLang="tr-TR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3046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Ne yapılmamalıdır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Soğutmak için alkollü sıvılar kullanılmamalıdır.</a:t>
            </a:r>
          </a:p>
          <a:p>
            <a:pPr eaLnBrk="1" hangingPunct="1"/>
            <a:r>
              <a:rPr lang="tr-TR" altLang="tr-TR" smtClean="0"/>
              <a:t>Ateş düşürücü ilaçlar verilmemelidir.</a:t>
            </a:r>
          </a:p>
          <a:p>
            <a:pPr eaLnBrk="1" hangingPunct="1"/>
            <a:r>
              <a:rPr lang="tr-TR" altLang="tr-TR" smtClean="0"/>
              <a:t>Alkol ve kahve gibi içecekler verilmemelidir.</a:t>
            </a:r>
          </a:p>
        </p:txBody>
      </p:sp>
    </p:spTree>
    <p:extLst>
      <p:ext uri="{BB962C8B-B14F-4D97-AF65-F5344CB8AC3E}">
        <p14:creationId xmlns:p14="http://schemas.microsoft.com/office/powerpoint/2010/main" val="41496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Anormal ısıya maruz kalma sonucu</a:t>
            </a:r>
          </a:p>
          <a:p>
            <a:pPr lvl="1" eaLnBrk="1" hangingPunct="1"/>
            <a:r>
              <a:rPr lang="tr-TR" altLang="tr-TR" smtClean="0"/>
              <a:t>Yüksek çevre ısısı</a:t>
            </a:r>
          </a:p>
          <a:p>
            <a:pPr lvl="1" eaLnBrk="1" hangingPunct="1"/>
            <a:r>
              <a:rPr lang="tr-TR" altLang="tr-TR" smtClean="0"/>
              <a:t>Doğrudan güneş ışınları</a:t>
            </a:r>
          </a:p>
          <a:p>
            <a:pPr lvl="1" eaLnBrk="1" hangingPunct="1"/>
            <a:r>
              <a:rPr lang="tr-TR" altLang="tr-TR" smtClean="0"/>
              <a:t>Gereğinden fazla giyinilerek ısı kaybının önlenmesi ile meydana gelen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   ısı birikimi ve ısı kaybı şeklinde ortaya çıkan bozukluktur.</a:t>
            </a:r>
          </a:p>
        </p:txBody>
      </p:sp>
    </p:spTree>
    <p:extLst>
      <p:ext uri="{BB962C8B-B14F-4D97-AF65-F5344CB8AC3E}">
        <p14:creationId xmlns:p14="http://schemas.microsoft.com/office/powerpoint/2010/main" val="335488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1052512"/>
            <a:ext cx="4067944" cy="3240583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1800" dirty="0" smtClean="0"/>
              <a:t>Sıcaklık hasarı en çok</a:t>
            </a:r>
          </a:p>
          <a:p>
            <a:pPr lvl="1" eaLnBrk="1" hangingPunct="1"/>
            <a:r>
              <a:rPr lang="tr-TR" altLang="tr-TR" sz="1800" dirty="0" smtClean="0"/>
              <a:t> Çok şişman veya zayıflar</a:t>
            </a:r>
          </a:p>
          <a:p>
            <a:pPr lvl="1" eaLnBrk="1" hangingPunct="1"/>
            <a:r>
              <a:rPr lang="tr-TR" altLang="tr-TR" sz="1800" dirty="0" smtClean="0"/>
              <a:t>Yaşlılar</a:t>
            </a:r>
          </a:p>
          <a:p>
            <a:pPr lvl="1" eaLnBrk="1" hangingPunct="1"/>
            <a:r>
              <a:rPr lang="tr-TR" altLang="tr-TR" sz="1800" dirty="0" smtClean="0"/>
              <a:t>Kalp hastaları</a:t>
            </a:r>
          </a:p>
          <a:p>
            <a:pPr lvl="1" eaLnBrk="1" hangingPunct="1"/>
            <a:r>
              <a:rPr lang="tr-TR" altLang="tr-TR" sz="1800" dirty="0" smtClean="0"/>
              <a:t>Diyabet hastaları</a:t>
            </a:r>
          </a:p>
          <a:p>
            <a:pPr lvl="1" eaLnBrk="1" hangingPunct="1"/>
            <a:r>
              <a:rPr lang="tr-TR" altLang="tr-TR" sz="1800" dirty="0" smtClean="0"/>
              <a:t> Kanser hastaları</a:t>
            </a:r>
          </a:p>
          <a:p>
            <a:pPr lvl="1" eaLnBrk="1" hangingPunct="1"/>
            <a:r>
              <a:rPr lang="tr-TR" altLang="tr-TR" sz="1800" dirty="0" smtClean="0"/>
              <a:t>Psikolojik hastalığı olanlar</a:t>
            </a:r>
          </a:p>
          <a:p>
            <a:pPr lvl="1" eaLnBrk="1" hangingPunct="1"/>
            <a:r>
              <a:rPr lang="tr-TR" altLang="tr-TR" sz="1800" dirty="0" smtClean="0"/>
              <a:t>Çocuklar</a:t>
            </a:r>
          </a:p>
          <a:p>
            <a:pPr lvl="1" eaLnBrk="1" hangingPunct="1"/>
            <a:r>
              <a:rPr lang="tr-TR" altLang="tr-TR" sz="1800" dirty="0" smtClean="0"/>
              <a:t>Sıcak ortamda egzersiz yapanlar</a:t>
            </a:r>
          </a:p>
          <a:p>
            <a:pPr lvl="1" eaLnBrk="1" hangingPunct="1"/>
            <a:r>
              <a:rPr lang="tr-TR" altLang="tr-TR" sz="1800" dirty="0" smtClean="0"/>
              <a:t>Sıkı ağır ve buhar geçirmeyen giysi giyenler</a:t>
            </a:r>
          </a:p>
          <a:p>
            <a:pPr lvl="1" eaLnBrk="1" hangingPunct="1"/>
            <a:r>
              <a:rPr lang="tr-TR" altLang="tr-TR" sz="1800" dirty="0" smtClean="0"/>
              <a:t> Az sıvı alan kişiler</a:t>
            </a:r>
          </a:p>
          <a:p>
            <a:pPr lvl="1" eaLnBrk="1" hangingPunct="1"/>
            <a:r>
              <a:rPr lang="tr-TR" altLang="tr-TR" sz="1800" dirty="0" smtClean="0"/>
              <a:t>Sıcak ortamda bulunanlarda görülür.</a:t>
            </a:r>
          </a:p>
          <a:p>
            <a:pPr lvl="1" eaLnBrk="1" hangingPunct="1"/>
            <a:endParaRPr lang="tr-TR" altLang="tr-TR" sz="1800" dirty="0" smtClean="0"/>
          </a:p>
          <a:p>
            <a:pPr lvl="1" eaLnBrk="1" hangingPunct="1"/>
            <a:endParaRPr lang="tr-TR" altLang="tr-TR" sz="1800" dirty="0" smtClean="0"/>
          </a:p>
          <a:p>
            <a:pPr lvl="1" eaLnBrk="1" hangingPunct="1"/>
            <a:endParaRPr lang="tr-TR" altLang="tr-TR" sz="1800" dirty="0" smtClean="0"/>
          </a:p>
        </p:txBody>
      </p:sp>
      <p:pic>
        <p:nvPicPr>
          <p:cNvPr id="4099" name="Picture 5" descr="gunes-carpmasi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57" b="17857"/>
          <a:stretch>
            <a:fillRect/>
          </a:stretch>
        </p:blipFill>
        <p:spPr>
          <a:xfrm>
            <a:off x="5148263" y="549275"/>
            <a:ext cx="3541712" cy="4114800"/>
          </a:xfrm>
          <a:noFill/>
        </p:spPr>
      </p:pic>
    </p:spTree>
    <p:extLst>
      <p:ext uri="{BB962C8B-B14F-4D97-AF65-F5344CB8AC3E}">
        <p14:creationId xmlns:p14="http://schemas.microsoft.com/office/powerpoint/2010/main" val="27460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Sıcaklık krampları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Sıcak yerde aşırı egzersiz yapma sonrasında genellikle bacak kaslarında oluşan ağrı ve kasılmalardır.</a:t>
            </a:r>
          </a:p>
          <a:p>
            <a:pPr eaLnBrk="1" hangingPunct="1"/>
            <a:r>
              <a:rPr lang="tr-TR" altLang="tr-TR" smtClean="0"/>
              <a:t>Sıvı ve elektrolit kaybına bağlı olarak gelişir.</a:t>
            </a:r>
          </a:p>
        </p:txBody>
      </p:sp>
    </p:spTree>
    <p:extLst>
      <p:ext uri="{BB962C8B-B14F-4D97-AF65-F5344CB8AC3E}">
        <p14:creationId xmlns:p14="http://schemas.microsoft.com/office/powerpoint/2010/main" val="11989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Belirtiler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Bacaklarda omuzlarda ağrılı kramplar</a:t>
            </a:r>
          </a:p>
          <a:p>
            <a:pPr eaLnBrk="1" hangingPunct="1"/>
            <a:r>
              <a:rPr lang="tr-TR" altLang="tr-TR" smtClean="0"/>
              <a:t>Halsizlik</a:t>
            </a:r>
          </a:p>
          <a:p>
            <a:pPr eaLnBrk="1" hangingPunct="1"/>
            <a:r>
              <a:rPr lang="tr-TR" altLang="tr-TR" smtClean="0"/>
              <a:t>Taşikardi</a:t>
            </a:r>
          </a:p>
          <a:p>
            <a:pPr eaLnBrk="1" hangingPunct="1"/>
            <a:r>
              <a:rPr lang="tr-TR" altLang="tr-TR" smtClean="0"/>
              <a:t>Soluk ve nemli cilt</a:t>
            </a:r>
          </a:p>
          <a:p>
            <a:pPr eaLnBrk="1" hangingPunct="1"/>
            <a:r>
              <a:rPr lang="tr-TR" altLang="tr-TR" smtClean="0"/>
              <a:t>Bulantı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3098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4000" smtClean="0"/>
              <a:t>Tedavi</a:t>
            </a:r>
            <a:br>
              <a:rPr lang="tr-TR" altLang="tr-TR" sz="4000" smtClean="0"/>
            </a:br>
            <a:endParaRPr lang="tr-TR" altLang="tr-TR" sz="4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908175" y="4941888"/>
            <a:ext cx="5486400" cy="80486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tr-TR" altLang="tr-TR" b="1" smtClean="0"/>
              <a:t>Tedavi</a:t>
            </a:r>
          </a:p>
          <a:p>
            <a:pPr eaLnBrk="1" hangingPunct="1"/>
            <a:r>
              <a:rPr lang="tr-TR" altLang="tr-TR" smtClean="0"/>
              <a:t>Kaybedilen sıvı elektrolitler yerine konur.</a:t>
            </a:r>
          </a:p>
          <a:p>
            <a:pPr eaLnBrk="1" hangingPunct="1"/>
            <a:r>
              <a:rPr lang="tr-TR" altLang="tr-TR" smtClean="0"/>
              <a:t>Ortamdan uzaklaştırılır.</a:t>
            </a:r>
          </a:p>
          <a:p>
            <a:pPr eaLnBrk="1" hangingPunct="1"/>
            <a:r>
              <a:rPr lang="tr-TR" altLang="tr-TR" smtClean="0"/>
              <a:t>Kramplı bölgeler dinlendirilir.</a:t>
            </a:r>
          </a:p>
          <a:p>
            <a:pPr eaLnBrk="1" hangingPunct="1"/>
            <a:endParaRPr lang="tr-TR" altLang="tr-TR" smtClean="0"/>
          </a:p>
        </p:txBody>
      </p:sp>
      <p:pic>
        <p:nvPicPr>
          <p:cNvPr id="7172" name="Picture 5" descr="http://img03.blogcu.com/images/i/l/g/ilginchersey/d4f116f01aeab657f0cf718bafcfd9a2_1284061725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" b="658"/>
          <a:stretch>
            <a:fillRect/>
          </a:stretch>
        </p:blipFill>
        <p:spPr>
          <a:xfrm>
            <a:off x="1692275" y="549275"/>
            <a:ext cx="5486400" cy="4114800"/>
          </a:xfrm>
          <a:noFill/>
        </p:spPr>
      </p:pic>
    </p:spTree>
    <p:extLst>
      <p:ext uri="{BB962C8B-B14F-4D97-AF65-F5344CB8AC3E}">
        <p14:creationId xmlns:p14="http://schemas.microsoft.com/office/powerpoint/2010/main" val="289876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Sıcaklık bayılması (bitkinlik)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İklime uyum sağlayamayan bazı kişilerde sıcakla karşı karşıya kalındığı anda meydana gelir.</a:t>
            </a:r>
          </a:p>
          <a:p>
            <a:pPr eaLnBrk="1" hangingPunct="1"/>
            <a:r>
              <a:rPr lang="tr-TR" altLang="tr-TR" smtClean="0"/>
              <a:t>Aşırı terleme ve aşırı su ve elektrolit kaybına bağlı olarak oluşur.  </a:t>
            </a:r>
          </a:p>
          <a:p>
            <a:pPr eaLnBrk="1" hangingPunct="1"/>
            <a:endParaRPr lang="tr-TR" altLang="tr-TR" smtClean="0"/>
          </a:p>
        </p:txBody>
      </p:sp>
      <p:pic>
        <p:nvPicPr>
          <p:cNvPr id="8196" name="Picture 7" descr="http://3.bp.blogspot.com/_n0-__yewRWY/SwOxBzdqEKI/AAAAAAAACLg/oP9s5Qc8OW4/s400/heat_stroke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>
          <a:noFill/>
        </p:spPr>
      </p:pic>
    </p:spTree>
    <p:extLst>
      <p:ext uri="{BB962C8B-B14F-4D97-AF65-F5344CB8AC3E}">
        <p14:creationId xmlns:p14="http://schemas.microsoft.com/office/powerpoint/2010/main" val="73027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Belirtiler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Bulantı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Baş dönmesi, baş ağrısı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Sersemlik  ,bilinç kaybı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Baygınlık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Hipotoni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Şok semptomları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Soğuk  nemli deri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Vücud ısısının orta derecede yükselmesi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 Hızlı nabız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Göz bebeklerinde genişleme 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1767253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Tedavi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Soğuk bir ortamda düz olarak yatırılır.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Bacaklar kaldırılır.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Sıkı giysileri gevşetilir.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Gerekirse sıvı elektrolitler yerine konur.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Vücud ısısı düşürülmeli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smtClean="0"/>
              <a:t>Islak havlu ve çarşaflara sarılarak soğutma kolaylaştırılır.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smtClean="0"/>
              <a:t>Boyun koltuk altı kasıklara soğuk uygulaması yapılır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smtClean="0"/>
              <a:t>Vantilatörle oda ısısı düşürülür.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smtClean="0"/>
              <a:t>Koltuk altı ısısı 37.5 oluncaya kadar devam edilir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30 dak içinde iyileşme görülmezse, bilinci kaybolursa, ısı düşmezse hastaneye gidilmelidir.  </a:t>
            </a:r>
          </a:p>
        </p:txBody>
      </p:sp>
    </p:spTree>
    <p:extLst>
      <p:ext uri="{BB962C8B-B14F-4D97-AF65-F5344CB8AC3E}">
        <p14:creationId xmlns:p14="http://schemas.microsoft.com/office/powerpoint/2010/main" val="3836678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400</Words>
  <Application>Microsoft Office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SICAK HASARI ve İLKYARDIM</vt:lpstr>
      <vt:lpstr>PowerPoint Presentation</vt:lpstr>
      <vt:lpstr>PowerPoint Presentation</vt:lpstr>
      <vt:lpstr>Sıcaklık krampları</vt:lpstr>
      <vt:lpstr>Belirtiler </vt:lpstr>
      <vt:lpstr>Tedavi </vt:lpstr>
      <vt:lpstr>Sıcaklık bayılması (bitkinlik)</vt:lpstr>
      <vt:lpstr>Belirtiler </vt:lpstr>
      <vt:lpstr>Tedavi </vt:lpstr>
      <vt:lpstr>Sıcak çarpması</vt:lpstr>
      <vt:lpstr>PowerPoint Presentation</vt:lpstr>
      <vt:lpstr>Tedavi</vt:lpstr>
      <vt:lpstr>Ne yapılmamalıdır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SICAK HASARI ve İLKYARDIM</dc:title>
  <dc:creator>yedek</dc:creator>
  <cp:lastModifiedBy>yedek</cp:lastModifiedBy>
  <cp:revision>1</cp:revision>
  <dcterms:created xsi:type="dcterms:W3CDTF">2018-04-11T21:50:36Z</dcterms:created>
  <dcterms:modified xsi:type="dcterms:W3CDTF">2018-04-11T21:53:33Z</dcterms:modified>
</cp:coreProperties>
</file>