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73" r:id="rId3"/>
    <p:sldId id="257" r:id="rId4"/>
    <p:sldId id="272" r:id="rId5"/>
    <p:sldId id="288" r:id="rId6"/>
    <p:sldId id="275" r:id="rId7"/>
    <p:sldId id="258" r:id="rId8"/>
    <p:sldId id="274" r:id="rId9"/>
    <p:sldId id="259" r:id="rId10"/>
    <p:sldId id="289" r:id="rId11"/>
    <p:sldId id="260" r:id="rId12"/>
    <p:sldId id="261" r:id="rId13"/>
    <p:sldId id="262" r:id="rId14"/>
    <p:sldId id="263" r:id="rId15"/>
    <p:sldId id="290" r:id="rId16"/>
    <p:sldId id="293" r:id="rId17"/>
    <p:sldId id="295" r:id="rId18"/>
    <p:sldId id="264" r:id="rId19"/>
    <p:sldId id="265" r:id="rId20"/>
    <p:sldId id="266" r:id="rId21"/>
    <p:sldId id="268" r:id="rId22"/>
    <p:sldId id="285" r:id="rId23"/>
    <p:sldId id="269" r:id="rId24"/>
    <p:sldId id="291" r:id="rId25"/>
    <p:sldId id="286" r:id="rId26"/>
    <p:sldId id="287" r:id="rId27"/>
    <p:sldId id="276" r:id="rId28"/>
    <p:sldId id="278" r:id="rId29"/>
    <p:sldId id="280" r:id="rId30"/>
    <p:sldId id="281"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67" autoAdjust="0"/>
  </p:normalViewPr>
  <p:slideViewPr>
    <p:cSldViewPr>
      <p:cViewPr varScale="1">
        <p:scale>
          <a:sx n="86" d="100"/>
          <a:sy n="86" d="100"/>
        </p:scale>
        <p:origin x="15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76B727D6-FF0C-4C45-8F64-3D4B745D158E}" type="datetimeFigureOut">
              <a:rPr lang="tr-TR" smtClean="0"/>
              <a:pPr/>
              <a:t>5.02.2018</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CED5BBCD-040C-4E80-A451-125CBCA1937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76B727D6-FF0C-4C45-8F64-3D4B745D158E}" type="datetimeFigureOut">
              <a:rPr lang="tr-TR" smtClean="0"/>
              <a:pPr/>
              <a:t>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D5BBCD-040C-4E80-A451-125CBCA1937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76B727D6-FF0C-4C45-8F64-3D4B745D158E}" type="datetimeFigureOut">
              <a:rPr lang="tr-TR" smtClean="0"/>
              <a:pPr/>
              <a:t>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D5BBCD-040C-4E80-A451-125CBCA1937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76B727D6-FF0C-4C45-8F64-3D4B745D158E}" type="datetimeFigureOut">
              <a:rPr lang="tr-TR" smtClean="0"/>
              <a:pPr/>
              <a:t>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D5BBCD-040C-4E80-A451-125CBCA19374}" type="slidenum">
              <a:rPr lang="tr-TR" smtClean="0"/>
              <a:pPr/>
              <a:t>‹#›</a:t>
            </a:fld>
            <a:endParaRPr lang="tr-TR"/>
          </a:p>
        </p:txBody>
      </p:sp>
      <p:sp>
        <p:nvSpPr>
          <p:cNvPr id="7" name="Başlık 6"/>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76B727D6-FF0C-4C45-8F64-3D4B745D158E}" type="datetimeFigureOut">
              <a:rPr lang="tr-TR" smtClean="0"/>
              <a:pPr/>
              <a:t>5.02.2018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D5BBCD-040C-4E80-A451-125CBCA19374}" type="slidenum">
              <a:rPr lang="tr-TR" smtClean="0"/>
              <a:pPr/>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76B727D6-FF0C-4C45-8F64-3D4B745D158E}" type="datetimeFigureOut">
              <a:rPr lang="tr-TR" smtClean="0"/>
              <a:pPr/>
              <a:t>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D5BBCD-040C-4E80-A451-125CBCA19374}" type="slidenum">
              <a:rPr lang="tr-TR" smtClean="0"/>
              <a:pPr/>
              <a:t>‹#›</a:t>
            </a:fld>
            <a:endParaRPr lang="tr-TR"/>
          </a:p>
        </p:txBody>
      </p:sp>
      <p:sp>
        <p:nvSpPr>
          <p:cNvPr id="8" name="Başlık 7"/>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76B727D6-FF0C-4C45-8F64-3D4B745D158E}" type="datetimeFigureOut">
              <a:rPr lang="tr-TR" smtClean="0"/>
              <a:pPr/>
              <a:t>5.02.2018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D5BBCD-040C-4E80-A451-125CBCA19374}"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76B727D6-FF0C-4C45-8F64-3D4B745D158E}" type="datetimeFigureOut">
              <a:rPr lang="tr-TR" smtClean="0"/>
              <a:pPr/>
              <a:t>5.02.2018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ED5BBCD-040C-4E80-A451-125CBCA19374}" type="slidenum">
              <a:rPr lang="tr-TR" smtClean="0"/>
              <a:pPr/>
              <a:t>‹#›</a:t>
            </a:fld>
            <a:endParaRPr lang="tr-TR"/>
          </a:p>
        </p:txBody>
      </p:sp>
      <p:sp>
        <p:nvSpPr>
          <p:cNvPr id="6" name="Başlık 5"/>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B727D6-FF0C-4C45-8F64-3D4B745D158E}" type="datetimeFigureOut">
              <a:rPr lang="tr-TR" smtClean="0"/>
              <a:pPr/>
              <a:t>5.02.2018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D5BBCD-040C-4E80-A451-125CBCA1937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76B727D6-FF0C-4C45-8F64-3D4B745D158E}" type="datetimeFigureOut">
              <a:rPr lang="tr-TR" smtClean="0"/>
              <a:pPr/>
              <a:t>5.02.2018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D5BBCD-040C-4E80-A451-125CBCA19374}"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76B727D6-FF0C-4C45-8F64-3D4B745D158E}" type="datetimeFigureOut">
              <a:rPr lang="tr-TR" smtClean="0"/>
              <a:pPr/>
              <a:t>5.02.2018</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CED5BBCD-040C-4E80-A451-125CBCA19374}" type="slidenum">
              <a:rPr lang="tr-TR" smtClean="0"/>
              <a:pPr/>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6B727D6-FF0C-4C45-8F64-3D4B745D158E}" type="datetimeFigureOut">
              <a:rPr lang="tr-TR" smtClean="0"/>
              <a:pPr/>
              <a:t>5.02.2018</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ED5BBCD-040C-4E80-A451-125CBCA1937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Kamu Politikası ve Transferi</a:t>
            </a:r>
            <a:endParaRPr lang="tr-TR" dirty="0"/>
          </a:p>
        </p:txBody>
      </p:sp>
      <p:sp>
        <p:nvSpPr>
          <p:cNvPr id="3" name="2 Alt Başlık"/>
          <p:cNvSpPr>
            <a:spLocks noGrp="1"/>
          </p:cNvSpPr>
          <p:nvPr>
            <p:ph type="subTitle" idx="1"/>
          </p:nvPr>
        </p:nvSpPr>
        <p:spPr/>
        <p:txBody>
          <a:bodyPr/>
          <a:lstStyle/>
          <a:p>
            <a:r>
              <a:rPr lang="tr-TR" dirty="0" smtClean="0"/>
              <a:t>Kamu Yönetiminde Dönüşüm</a:t>
            </a:r>
            <a:endParaRPr lang="tr-TR"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pPr algn="just"/>
            <a:r>
              <a:rPr lang="tr-TR" sz="2900" dirty="0"/>
              <a:t>Karardan daha geniştir. Karar kısa dönemli ve dar kapsamlıdır.</a:t>
            </a:r>
          </a:p>
          <a:p>
            <a:pPr algn="just"/>
            <a:r>
              <a:rPr lang="tr-TR" sz="2900" dirty="0"/>
              <a:t>Hem niyet hem de davranış önemlidir</a:t>
            </a:r>
            <a:r>
              <a:rPr lang="tr-TR" sz="2900" dirty="0" smtClean="0"/>
              <a:t>.</a:t>
            </a:r>
            <a:endParaRPr lang="tr-TR" sz="2900" dirty="0"/>
          </a:p>
          <a:p>
            <a:pPr algn="just"/>
            <a:r>
              <a:rPr lang="tr-TR" sz="2900" dirty="0" smtClean="0"/>
              <a:t>Odak </a:t>
            </a:r>
            <a:r>
              <a:rPr lang="tr-TR" sz="2900" dirty="0"/>
              <a:t>kamusal sorunlardır</a:t>
            </a:r>
            <a:r>
              <a:rPr lang="tr-TR" sz="2900" dirty="0" smtClean="0"/>
              <a:t>.</a:t>
            </a:r>
          </a:p>
          <a:p>
            <a:pPr algn="just"/>
            <a:r>
              <a:rPr lang="tr-TR" sz="2900" dirty="0"/>
              <a:t>Yalnızca tek bir karar biçiminde değil, farklı türden kararlar zincirinde ifadesini bulabilir.</a:t>
            </a:r>
          </a:p>
          <a:p>
            <a:pPr algn="just"/>
            <a:r>
              <a:rPr lang="tr-TR" sz="2900" dirty="0"/>
              <a:t>Öbür aktörlerce bir kamusal konu üzerine harekete geçme ya da geçmeme taleplerine devlet tarafından verilen bir yanıt olarak doğar.</a:t>
            </a:r>
          </a:p>
          <a:p>
            <a:pPr algn="just"/>
            <a:r>
              <a:rPr lang="tr-TR" sz="2900" dirty="0"/>
              <a:t>Devlet tarafından açıklanan niyetler değil, gerçekte yapılandır.</a:t>
            </a:r>
          </a:p>
          <a:p>
            <a:pPr algn="just"/>
            <a:endParaRPr lang="tr-TR" dirty="0"/>
          </a:p>
          <a:p>
            <a:endParaRPr lang="tr-TR" dirty="0"/>
          </a:p>
        </p:txBody>
      </p:sp>
      <p:sp>
        <p:nvSpPr>
          <p:cNvPr id="3" name="Başlık 2"/>
          <p:cNvSpPr>
            <a:spLocks noGrp="1"/>
          </p:cNvSpPr>
          <p:nvPr>
            <p:ph type="title"/>
          </p:nvPr>
        </p:nvSpPr>
        <p:spPr/>
        <p:txBody>
          <a:bodyPr/>
          <a:lstStyle/>
          <a:p>
            <a:r>
              <a:rPr lang="tr-TR" dirty="0"/>
              <a:t>Kamu Politikasının Özellikleri</a:t>
            </a:r>
          </a:p>
        </p:txBody>
      </p:sp>
    </p:spTree>
    <p:extLst>
      <p:ext uri="{BB962C8B-B14F-4D97-AF65-F5344CB8AC3E}">
        <p14:creationId xmlns:p14="http://schemas.microsoft.com/office/powerpoint/2010/main" val="2670709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i="1" dirty="0">
                <a:solidFill>
                  <a:srgbClr val="FF0000"/>
                </a:solidFill>
              </a:rPr>
              <a:t>Bilimsel neden: </a:t>
            </a:r>
            <a:r>
              <a:rPr lang="tr-TR" i="1" dirty="0"/>
              <a:t>Politika kararlarının neden ve sonuçlarını anlamak, topluma ilişkin </a:t>
            </a:r>
            <a:r>
              <a:rPr lang="tr-TR" i="1" dirty="0" smtClean="0"/>
              <a:t>bilginin </a:t>
            </a:r>
            <a:r>
              <a:rPr lang="tr-TR" dirty="0" smtClean="0"/>
              <a:t>derinleştirilmesini </a:t>
            </a:r>
            <a:r>
              <a:rPr lang="tr-TR" dirty="0"/>
              <a:t>sağlayacaktır</a:t>
            </a:r>
            <a:r>
              <a:rPr lang="tr-TR" dirty="0" smtClean="0"/>
              <a:t>.</a:t>
            </a:r>
            <a:endParaRPr lang="tr-TR" dirty="0"/>
          </a:p>
          <a:p>
            <a:pPr algn="just"/>
            <a:r>
              <a:rPr lang="tr-TR" i="1" dirty="0">
                <a:solidFill>
                  <a:srgbClr val="FF0000"/>
                </a:solidFill>
              </a:rPr>
              <a:t>Mesleki neden: </a:t>
            </a:r>
            <a:r>
              <a:rPr lang="tr-TR" i="1" dirty="0"/>
              <a:t>Elde edilecek bilgi, toplumsal pratik sorunların çözümüne </a:t>
            </a:r>
            <a:r>
              <a:rPr lang="tr-TR" i="1" dirty="0" smtClean="0"/>
              <a:t>destek </a:t>
            </a:r>
            <a:r>
              <a:rPr lang="tr-TR" dirty="0" smtClean="0"/>
              <a:t>sağlayacaktır</a:t>
            </a:r>
            <a:r>
              <a:rPr lang="tr-TR" dirty="0"/>
              <a:t>.</a:t>
            </a:r>
          </a:p>
          <a:p>
            <a:pPr algn="just"/>
            <a:r>
              <a:rPr lang="tr-TR" i="1" dirty="0">
                <a:solidFill>
                  <a:srgbClr val="FF0000"/>
                </a:solidFill>
              </a:rPr>
              <a:t>Siyasal neden: </a:t>
            </a:r>
            <a:r>
              <a:rPr lang="tr-TR" i="1" dirty="0"/>
              <a:t>Ulusun “doğru” amaçlara erişmek için “doğru” politikaları kabulü </a:t>
            </a:r>
            <a:r>
              <a:rPr lang="tr-TR" i="1" dirty="0" smtClean="0"/>
              <a:t>güvence </a:t>
            </a:r>
            <a:r>
              <a:rPr lang="tr-TR" dirty="0" smtClean="0"/>
              <a:t>altına </a:t>
            </a:r>
            <a:r>
              <a:rPr lang="tr-TR" dirty="0"/>
              <a:t>alınacaktır. Siyasal tartışmayı bilgiyle donatmak, siyasal bilinç düzeyini </a:t>
            </a:r>
            <a:r>
              <a:rPr lang="tr-TR" dirty="0" smtClean="0"/>
              <a:t>geliştirmek, kamu </a:t>
            </a:r>
            <a:r>
              <a:rPr lang="tr-TR" dirty="0"/>
              <a:t>politikasının yapısını geliştirmek, bu süreci ‘</a:t>
            </a:r>
            <a:r>
              <a:rPr lang="tr-TR" dirty="0" err="1"/>
              <a:t>bilmek’le</a:t>
            </a:r>
            <a:r>
              <a:rPr lang="tr-TR" dirty="0"/>
              <a:t> sağlanabilir.</a:t>
            </a:r>
          </a:p>
        </p:txBody>
      </p:sp>
      <p:sp>
        <p:nvSpPr>
          <p:cNvPr id="2" name="1 Başlık"/>
          <p:cNvSpPr>
            <a:spLocks noGrp="1"/>
          </p:cNvSpPr>
          <p:nvPr>
            <p:ph type="title"/>
          </p:nvPr>
        </p:nvSpPr>
        <p:spPr/>
        <p:txBody>
          <a:bodyPr>
            <a:normAutofit fontScale="90000"/>
          </a:bodyPr>
          <a:lstStyle/>
          <a:p>
            <a:r>
              <a:rPr lang="tr-TR" b="1" dirty="0"/>
              <a:t>Kamu politikasını neden çalışmalı?</a:t>
            </a:r>
            <a:endParaRPr lang="tr-TR"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a:solidFill>
                  <a:srgbClr val="FF0000"/>
                </a:solidFill>
              </a:rPr>
              <a:t>Betimlemek. </a:t>
            </a:r>
            <a:r>
              <a:rPr lang="tr-TR" dirty="0"/>
              <a:t>Devletin, herhangi bir alanda yaptığı </a:t>
            </a:r>
            <a:r>
              <a:rPr lang="tr-TR" dirty="0" smtClean="0"/>
              <a:t>ya da </a:t>
            </a:r>
            <a:r>
              <a:rPr lang="tr-TR" dirty="0"/>
              <a:t>yapmadığı </a:t>
            </a:r>
            <a:r>
              <a:rPr lang="tr-TR" dirty="0" smtClean="0"/>
              <a:t>şeye ilişkin </a:t>
            </a:r>
            <a:r>
              <a:rPr lang="tr-TR" dirty="0"/>
              <a:t>olarak bilgi sağlama işlevi, tanımlayıcılık niteliği. </a:t>
            </a:r>
            <a:r>
              <a:rPr lang="tr-TR" i="1" dirty="0"/>
              <a:t>[Devlet ne yapar?]</a:t>
            </a:r>
          </a:p>
          <a:p>
            <a:pPr algn="just"/>
            <a:r>
              <a:rPr lang="tr-TR" dirty="0">
                <a:solidFill>
                  <a:srgbClr val="FF0000"/>
                </a:solidFill>
              </a:rPr>
              <a:t>Devleti bağımlı değişken olarak tanımlamak</a:t>
            </a:r>
            <a:r>
              <a:rPr lang="tr-TR" dirty="0"/>
              <a:t>: “Kamu politikasının içeriği </a:t>
            </a:r>
            <a:r>
              <a:rPr lang="tr-TR" dirty="0" smtClean="0"/>
              <a:t>sosyoekonomik koşullar </a:t>
            </a:r>
            <a:r>
              <a:rPr lang="tr-TR" dirty="0"/>
              <a:t>ve siyasal sistemin özelliklerince belirlenir.” Kamu politikası </a:t>
            </a:r>
            <a:r>
              <a:rPr lang="tr-TR" dirty="0" smtClean="0"/>
              <a:t>nedenleri bakımından </a:t>
            </a:r>
            <a:r>
              <a:rPr lang="tr-TR" dirty="0"/>
              <a:t>incelendiğinde bağımlı değişkendir. Belirleyicileri ekonomik, </a:t>
            </a:r>
            <a:r>
              <a:rPr lang="tr-TR" dirty="0" smtClean="0"/>
              <a:t>toplumsal, siyasal</a:t>
            </a:r>
            <a:r>
              <a:rPr lang="tr-TR" dirty="0"/>
              <a:t>, kültürel, yönetsel unsurlardır. Açıklama bu unsurların ortaya </a:t>
            </a:r>
            <a:r>
              <a:rPr lang="tr-TR" dirty="0" smtClean="0"/>
              <a:t>çıkarılmasına yönelir. </a:t>
            </a:r>
            <a:r>
              <a:rPr lang="tr-TR" dirty="0"/>
              <a:t>[Devlet </a:t>
            </a:r>
            <a:r>
              <a:rPr lang="tr-TR" dirty="0" smtClean="0"/>
              <a:t>bir şeyi </a:t>
            </a:r>
            <a:r>
              <a:rPr lang="tr-TR" i="1" dirty="0"/>
              <a:t>neden öyle yapar? Yaptığı eylemi biçimlendiren güçler nelerdir?]</a:t>
            </a:r>
            <a:endParaRPr lang="tr-TR" dirty="0"/>
          </a:p>
        </p:txBody>
      </p:sp>
      <p:sp>
        <p:nvSpPr>
          <p:cNvPr id="2" name="1 Başlık"/>
          <p:cNvSpPr>
            <a:spLocks noGrp="1"/>
          </p:cNvSpPr>
          <p:nvPr>
            <p:ph type="title"/>
          </p:nvPr>
        </p:nvSpPr>
        <p:spPr/>
        <p:txBody>
          <a:bodyPr>
            <a:normAutofit fontScale="90000"/>
          </a:bodyPr>
          <a:lstStyle/>
          <a:p>
            <a:r>
              <a:rPr lang="tr-TR" b="1" dirty="0"/>
              <a:t>“Kamu politikası analizi yapmak” ne yapmaktır?</a:t>
            </a:r>
            <a:endParaRPr lang="tr-TR"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sz="3200" dirty="0">
                <a:solidFill>
                  <a:srgbClr val="FF0000"/>
                </a:solidFill>
              </a:rPr>
              <a:t>Devleti bağımsız değişken olarak tanımlamak: </a:t>
            </a:r>
            <a:r>
              <a:rPr lang="tr-TR" sz="3200" dirty="0"/>
              <a:t>“Politika, toplumsal ve siyasal sistem </a:t>
            </a:r>
            <a:r>
              <a:rPr lang="tr-TR" sz="3200" dirty="0" smtClean="0"/>
              <a:t>üzerinde belirleyici </a:t>
            </a:r>
            <a:r>
              <a:rPr lang="tr-TR" sz="3200" dirty="0"/>
              <a:t>olandır.” Kamu politikası sonuçları </a:t>
            </a:r>
            <a:r>
              <a:rPr lang="tr-TR" sz="3200" dirty="0" smtClean="0"/>
              <a:t>ya da </a:t>
            </a:r>
            <a:r>
              <a:rPr lang="tr-TR" sz="3200" dirty="0"/>
              <a:t>etkileri bakımından </a:t>
            </a:r>
            <a:r>
              <a:rPr lang="tr-TR" sz="3200" dirty="0" smtClean="0"/>
              <a:t>incelendiğinde bağımsız </a:t>
            </a:r>
            <a:r>
              <a:rPr lang="tr-TR" sz="3200" dirty="0"/>
              <a:t>değişken haline gelir. </a:t>
            </a:r>
            <a:r>
              <a:rPr lang="tr-TR" sz="3200" i="1" dirty="0"/>
              <a:t>[Devletin yaptığı şeyin toplum üzerindeki etkileri nelerdir?]</a:t>
            </a:r>
            <a:endParaRPr lang="tr-TR" sz="3200" dirty="0"/>
          </a:p>
        </p:txBody>
      </p:sp>
      <p:sp>
        <p:nvSpPr>
          <p:cNvPr id="2" name="1 Başlık"/>
          <p:cNvSpPr>
            <a:spLocks noGrp="1"/>
          </p:cNvSpPr>
          <p:nvPr>
            <p:ph type="title"/>
          </p:nvPr>
        </p:nvSpPr>
        <p:spPr/>
        <p:txBody>
          <a:bodyPr>
            <a:normAutofit fontScale="90000"/>
          </a:bodyPr>
          <a:lstStyle/>
          <a:p>
            <a:r>
              <a:rPr lang="tr-TR" b="1" dirty="0" smtClean="0"/>
              <a:t>“Kamu politikası analizi yapmak” ne yapmaktır?</a:t>
            </a:r>
            <a:endParaRPr lang="tr-TR"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i="1" dirty="0">
                <a:solidFill>
                  <a:srgbClr val="FF0000"/>
                </a:solidFill>
              </a:rPr>
              <a:t>Kimin bilgisi kullanılmaktadır? </a:t>
            </a:r>
            <a:r>
              <a:rPr lang="tr-TR" i="1" dirty="0"/>
              <a:t>Bilgiyi üreten bürokrasi mi; bir araştırma enstitüsü mü; </a:t>
            </a:r>
            <a:r>
              <a:rPr lang="tr-TR" i="1" dirty="0" smtClean="0"/>
              <a:t>resmi </a:t>
            </a:r>
            <a:r>
              <a:rPr lang="tr-TR" dirty="0" smtClean="0"/>
              <a:t>bir </a:t>
            </a:r>
            <a:r>
              <a:rPr lang="tr-TR" dirty="0"/>
              <a:t>soruşturma </a:t>
            </a:r>
            <a:r>
              <a:rPr lang="tr-TR" dirty="0" smtClean="0"/>
              <a:t>ya da </a:t>
            </a:r>
            <a:r>
              <a:rPr lang="tr-TR" dirty="0"/>
              <a:t>komisyon ürünü mü; bir </a:t>
            </a:r>
            <a:r>
              <a:rPr lang="tr-TR" dirty="0" err="1"/>
              <a:t>think</a:t>
            </a:r>
            <a:r>
              <a:rPr lang="tr-TR" dirty="0"/>
              <a:t>-</a:t>
            </a:r>
            <a:r>
              <a:rPr lang="tr-TR" dirty="0" err="1"/>
              <a:t>thank</a:t>
            </a:r>
            <a:r>
              <a:rPr lang="tr-TR" dirty="0"/>
              <a:t> kurumunun politika </a:t>
            </a:r>
            <a:r>
              <a:rPr lang="tr-TR" dirty="0" smtClean="0"/>
              <a:t>savunusu formu </a:t>
            </a:r>
            <a:r>
              <a:rPr lang="tr-TR" dirty="0"/>
              <a:t>mu; uzmanlarca mı üretilmiş? Bu bilgiyi kim kullanıyor? Bilginin </a:t>
            </a:r>
            <a:r>
              <a:rPr lang="tr-TR" dirty="0" smtClean="0"/>
              <a:t>propagandasını yapan </a:t>
            </a:r>
            <a:r>
              <a:rPr lang="tr-TR" dirty="0"/>
              <a:t>kimdir; bilgiyi kim inşa ediyor; kimin yorumu/tanımı kazanıyor, kiminki </a:t>
            </a:r>
            <a:r>
              <a:rPr lang="tr-TR" dirty="0" smtClean="0"/>
              <a:t>yitiriyor, kiminki </a:t>
            </a:r>
            <a:r>
              <a:rPr lang="tr-TR" dirty="0" err="1"/>
              <a:t>kaale</a:t>
            </a:r>
            <a:r>
              <a:rPr lang="tr-TR" dirty="0"/>
              <a:t> alınmıyor? Politikanın gözetimini ve değerlendirmesini kim yapıyor? </a:t>
            </a:r>
            <a:r>
              <a:rPr lang="tr-TR" i="1" dirty="0" smtClean="0">
                <a:solidFill>
                  <a:srgbClr val="FF0000"/>
                </a:solidFill>
              </a:rPr>
              <a:t>Kim baskın </a:t>
            </a:r>
            <a:r>
              <a:rPr lang="tr-TR" i="1" dirty="0">
                <a:solidFill>
                  <a:srgbClr val="FF0000"/>
                </a:solidFill>
              </a:rPr>
              <a:t>geliyor</a:t>
            </a:r>
            <a:r>
              <a:rPr lang="tr-TR" i="1" dirty="0" smtClean="0"/>
              <a:t>?</a:t>
            </a:r>
          </a:p>
        </p:txBody>
      </p:sp>
      <p:sp>
        <p:nvSpPr>
          <p:cNvPr id="2" name="1 Başlık"/>
          <p:cNvSpPr>
            <a:spLocks noGrp="1"/>
          </p:cNvSpPr>
          <p:nvPr>
            <p:ph type="title"/>
          </p:nvPr>
        </p:nvSpPr>
        <p:spPr/>
        <p:txBody>
          <a:bodyPr/>
          <a:lstStyle/>
          <a:p>
            <a:r>
              <a:rPr lang="tr-TR" i="1" dirty="0"/>
              <a:t>Pratik soru reçetesi:</a:t>
            </a:r>
            <a:endParaRPr lang="tr-TR"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sz="3200" i="1" dirty="0">
                <a:solidFill>
                  <a:srgbClr val="FF0000"/>
                </a:solidFill>
              </a:rPr>
              <a:t>Ne tür bilgi başı çekiyor? </a:t>
            </a:r>
            <a:r>
              <a:rPr lang="tr-TR" sz="3200" i="1" dirty="0"/>
              <a:t>Bilgi bilimsel ‘nesnel’ gerçeği mi temsil ediyor; Ne tür bir dil </a:t>
            </a:r>
            <a:r>
              <a:rPr lang="tr-TR" sz="3200" dirty="0"/>
              <a:t>kullanılıyor? Bilginin türü nicel mi nitel mi? Ne tür uzmanlar iş görüyor? Ne tür kurumlar ve elitler iş görüyor? </a:t>
            </a:r>
            <a:r>
              <a:rPr lang="tr-TR" sz="3200" i="1" dirty="0"/>
              <a:t>Hangi sav baskın?</a:t>
            </a:r>
            <a:endParaRPr lang="tr-TR" sz="3200" dirty="0"/>
          </a:p>
          <a:p>
            <a:endParaRPr lang="tr-TR" dirty="0"/>
          </a:p>
        </p:txBody>
      </p:sp>
      <p:sp>
        <p:nvSpPr>
          <p:cNvPr id="3" name="Başlık 2"/>
          <p:cNvSpPr>
            <a:spLocks noGrp="1"/>
          </p:cNvSpPr>
          <p:nvPr>
            <p:ph type="title"/>
          </p:nvPr>
        </p:nvSpPr>
        <p:spPr/>
        <p:txBody>
          <a:bodyPr/>
          <a:lstStyle/>
          <a:p>
            <a:r>
              <a:rPr lang="tr-TR" i="1" dirty="0"/>
              <a:t>Pratik soru reçetesi:</a:t>
            </a:r>
            <a:endParaRPr lang="tr-TR" dirty="0"/>
          </a:p>
        </p:txBody>
      </p:sp>
    </p:spTree>
    <p:extLst>
      <p:ext uri="{BB962C8B-B14F-4D97-AF65-F5344CB8AC3E}">
        <p14:creationId xmlns:p14="http://schemas.microsoft.com/office/powerpoint/2010/main" val="4255004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algn="just"/>
            <a:r>
              <a:rPr lang="tr-TR" b="1" i="1" dirty="0"/>
              <a:t>Politikanın </a:t>
            </a:r>
            <a:r>
              <a:rPr lang="tr-TR" b="1" i="1" dirty="0" smtClean="0"/>
              <a:t>oluşturulması: </a:t>
            </a:r>
          </a:p>
          <a:p>
            <a:pPr algn="just"/>
            <a:r>
              <a:rPr lang="tr-TR" i="1" dirty="0" smtClean="0">
                <a:solidFill>
                  <a:srgbClr val="00B050"/>
                </a:solidFill>
              </a:rPr>
              <a:t>Politikanın </a:t>
            </a:r>
            <a:r>
              <a:rPr lang="tr-TR" i="1" dirty="0">
                <a:solidFill>
                  <a:srgbClr val="00B050"/>
                </a:solidFill>
              </a:rPr>
              <a:t>sorunu</a:t>
            </a:r>
            <a:r>
              <a:rPr lang="tr-TR" i="1" dirty="0" smtClean="0">
                <a:solidFill>
                  <a:srgbClr val="00B050"/>
                </a:solidFill>
              </a:rPr>
              <a:t>: </a:t>
            </a:r>
            <a:r>
              <a:rPr lang="tr-TR" dirty="0"/>
              <a:t>Kamusal karar alınmasını gerektiren durum nedir</a:t>
            </a:r>
            <a:r>
              <a:rPr lang="tr-TR" dirty="0" smtClean="0"/>
              <a:t>?</a:t>
            </a:r>
          </a:p>
          <a:p>
            <a:pPr algn="just"/>
            <a:r>
              <a:rPr lang="tr-TR" i="1" dirty="0">
                <a:solidFill>
                  <a:srgbClr val="00B050"/>
                </a:solidFill>
              </a:rPr>
              <a:t>Politika gündemi</a:t>
            </a:r>
            <a:r>
              <a:rPr lang="tr-TR" i="1" dirty="0" smtClean="0">
                <a:solidFill>
                  <a:srgbClr val="00B050"/>
                </a:solidFill>
              </a:rPr>
              <a:t>: </a:t>
            </a:r>
            <a:r>
              <a:rPr lang="tr-TR" dirty="0"/>
              <a:t>Bazı konular hiç gündemde yokken, </a:t>
            </a:r>
            <a:r>
              <a:rPr lang="tr-TR" dirty="0" smtClean="0"/>
              <a:t>bir anda </a:t>
            </a:r>
            <a:r>
              <a:rPr lang="tr-TR" dirty="0"/>
              <a:t>“kriz” olarak nitelenerek, hızla bu statüye yükseltilebilir</a:t>
            </a:r>
            <a:r>
              <a:rPr lang="tr-TR" dirty="0" smtClean="0"/>
              <a:t>.</a:t>
            </a:r>
          </a:p>
          <a:p>
            <a:pPr algn="just"/>
            <a:r>
              <a:rPr lang="tr-TR" i="1" dirty="0">
                <a:solidFill>
                  <a:srgbClr val="00B050"/>
                </a:solidFill>
              </a:rPr>
              <a:t>Politikanın içeriği: </a:t>
            </a:r>
            <a:r>
              <a:rPr lang="tr-TR" i="1" dirty="0"/>
              <a:t>Bir kamusal sorunla ilgili olarak, uygun </a:t>
            </a:r>
            <a:r>
              <a:rPr lang="tr-TR" i="1" dirty="0" smtClean="0"/>
              <a:t>-kabul </a:t>
            </a:r>
            <a:r>
              <a:rPr lang="tr-TR" i="1" dirty="0"/>
              <a:t>edilebilir </a:t>
            </a:r>
            <a:r>
              <a:rPr lang="tr-TR" i="1" dirty="0" smtClean="0"/>
              <a:t>seçenekler/eylem </a:t>
            </a:r>
            <a:r>
              <a:rPr lang="tr-TR" dirty="0" smtClean="0"/>
              <a:t>rotaları </a:t>
            </a:r>
            <a:r>
              <a:rPr lang="tr-TR" dirty="0"/>
              <a:t>geliştirme. Genel ilkeler ve önermeler biçimindeki ifadeler. Karar </a:t>
            </a:r>
            <a:r>
              <a:rPr lang="tr-TR" dirty="0" smtClean="0"/>
              <a:t>organınca onaylanarak </a:t>
            </a:r>
            <a:r>
              <a:rPr lang="tr-TR" dirty="0"/>
              <a:t>yürürlüğe girdiğinde “yasal kural”a dönüşen karar cümlesi</a:t>
            </a:r>
            <a:r>
              <a:rPr lang="tr-TR" dirty="0" smtClean="0"/>
              <a:t>.</a:t>
            </a:r>
          </a:p>
          <a:p>
            <a:pPr algn="just"/>
            <a:r>
              <a:rPr lang="tr-TR" i="1" dirty="0">
                <a:solidFill>
                  <a:srgbClr val="00B050"/>
                </a:solidFill>
              </a:rPr>
              <a:t>Politikanın kabulü: </a:t>
            </a:r>
            <a:r>
              <a:rPr lang="tr-TR" i="1" dirty="0"/>
              <a:t>Politika seçenekleri arasından birinin kabul görme süreci ve </a:t>
            </a:r>
            <a:r>
              <a:rPr lang="tr-TR" i="1" dirty="0" smtClean="0"/>
              <a:t>bunun </a:t>
            </a:r>
            <a:r>
              <a:rPr lang="tr-TR" dirty="0" smtClean="0"/>
              <a:t>irdelenmesi</a:t>
            </a:r>
            <a:r>
              <a:rPr lang="tr-TR" dirty="0"/>
              <a:t>.</a:t>
            </a:r>
          </a:p>
        </p:txBody>
      </p:sp>
      <p:sp>
        <p:nvSpPr>
          <p:cNvPr id="2" name="1 Başlık"/>
          <p:cNvSpPr>
            <a:spLocks noGrp="1"/>
          </p:cNvSpPr>
          <p:nvPr>
            <p:ph type="title"/>
          </p:nvPr>
        </p:nvSpPr>
        <p:spPr/>
        <p:txBody>
          <a:bodyPr/>
          <a:lstStyle/>
          <a:p>
            <a:r>
              <a:rPr lang="tr-TR" b="1" dirty="0"/>
              <a:t>POLİTİKA SÜRECİ</a:t>
            </a:r>
            <a:endParaRPr lang="tr-TR" dirty="0"/>
          </a:p>
        </p:txBody>
      </p:sp>
    </p:spTree>
    <p:extLst>
      <p:ext uri="{BB962C8B-B14F-4D97-AF65-F5344CB8AC3E}">
        <p14:creationId xmlns:p14="http://schemas.microsoft.com/office/powerpoint/2010/main" val="3621305010"/>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Kamu politikasının temel aktörü devlettir. Kamu politikası çalışmalarının en temel sorularından biri, devletin birey ve grupların toplumsal ve ekonomik hayatına ne kadar müdahale edeceğidir.</a:t>
            </a:r>
          </a:p>
          <a:p>
            <a:pPr algn="just"/>
            <a:r>
              <a:rPr lang="tr-TR" dirty="0" smtClean="0">
                <a:solidFill>
                  <a:srgbClr val="92D050"/>
                </a:solidFill>
              </a:rPr>
              <a:t>Birincil politika oluşturucular</a:t>
            </a:r>
            <a:r>
              <a:rPr lang="tr-TR" dirty="0" smtClean="0"/>
              <a:t>; yasama, yürütme ve yargı organlarıdır. Bunlar yetkilerini anayasadan alırlar.</a:t>
            </a:r>
          </a:p>
          <a:p>
            <a:pPr algn="just"/>
            <a:r>
              <a:rPr lang="tr-TR" dirty="0" smtClean="0">
                <a:solidFill>
                  <a:srgbClr val="92D050"/>
                </a:solidFill>
              </a:rPr>
              <a:t>İkincil politika oluşturucular</a:t>
            </a:r>
            <a:r>
              <a:rPr lang="tr-TR" dirty="0" smtClean="0"/>
              <a:t>, kamu kurum ve kuruluşlarıdır. Bunlar ise yetkilerini birinci gruptan alır ve onlar tarafından denetlenirler.</a:t>
            </a:r>
          </a:p>
          <a:p>
            <a:pPr algn="just"/>
            <a:r>
              <a:rPr lang="tr-TR" dirty="0" smtClean="0">
                <a:solidFill>
                  <a:srgbClr val="92D050"/>
                </a:solidFill>
              </a:rPr>
              <a:t>Üçüncü bir tür olarak</a:t>
            </a:r>
            <a:r>
              <a:rPr lang="tr-TR" dirty="0" smtClean="0"/>
              <a:t>, resmi olmayan politika oluşturucular denilebilecek bir grup içerisinde de siyasal partiler, çıkar grupları, medya ve vatandaşlar bulunur.</a:t>
            </a:r>
            <a:endParaRPr lang="tr-TR" dirty="0"/>
          </a:p>
        </p:txBody>
      </p:sp>
      <p:sp>
        <p:nvSpPr>
          <p:cNvPr id="2" name="1 Başlık"/>
          <p:cNvSpPr>
            <a:spLocks noGrp="1"/>
          </p:cNvSpPr>
          <p:nvPr>
            <p:ph type="title"/>
          </p:nvPr>
        </p:nvSpPr>
        <p:spPr/>
        <p:txBody>
          <a:bodyPr/>
          <a:lstStyle/>
          <a:p>
            <a:r>
              <a:rPr lang="tr-TR" dirty="0" smtClean="0"/>
              <a:t>Aktörler</a:t>
            </a:r>
            <a:endParaRPr lang="tr-TR" dirty="0"/>
          </a:p>
        </p:txBody>
      </p:sp>
    </p:spTree>
    <p:extLst>
      <p:ext uri="{BB962C8B-B14F-4D97-AF65-F5344CB8AC3E}">
        <p14:creationId xmlns:p14="http://schemas.microsoft.com/office/powerpoint/2010/main" val="257257887"/>
      </p:ext>
    </p:extLst>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b="1" i="1" dirty="0">
                <a:solidFill>
                  <a:srgbClr val="FF0000"/>
                </a:solidFill>
              </a:rPr>
              <a:t>Çoğulculuk: </a:t>
            </a:r>
            <a:r>
              <a:rPr lang="tr-TR" i="1" dirty="0"/>
              <a:t>ABD kaynaklı kuramlar. “Kamu politikası halkın </a:t>
            </a:r>
            <a:r>
              <a:rPr lang="tr-TR" i="1" dirty="0" smtClean="0"/>
              <a:t>ihtiyaçlarından doğar” </a:t>
            </a:r>
            <a:r>
              <a:rPr lang="tr-TR" dirty="0" smtClean="0"/>
              <a:t>Çoğulcu </a:t>
            </a:r>
            <a:r>
              <a:rPr lang="tr-TR" dirty="0"/>
              <a:t>yaklaşıma göre toplumdaki hiçbir </a:t>
            </a:r>
            <a:r>
              <a:rPr lang="tr-TR" dirty="0" smtClean="0"/>
              <a:t>grup karar </a:t>
            </a:r>
            <a:r>
              <a:rPr lang="tr-TR" dirty="0"/>
              <a:t>vermeyi etkileyecek kadar iktidardan yoksun değildir; hiçbir grup </a:t>
            </a:r>
            <a:r>
              <a:rPr lang="tr-TR" dirty="0" smtClean="0"/>
              <a:t>egemen-baskın değildir</a:t>
            </a:r>
            <a:r>
              <a:rPr lang="tr-TR" dirty="0"/>
              <a:t>. Güç, gruplar arasında eşit dağılmamakla birlikte, her grup gerekli gücün </a:t>
            </a:r>
            <a:r>
              <a:rPr lang="tr-TR" dirty="0" smtClean="0"/>
              <a:t>bir bölümüne </a:t>
            </a:r>
            <a:r>
              <a:rPr lang="tr-TR" dirty="0"/>
              <a:t>sahiptir. Sistemde “elitler” yoktur; sistem “</a:t>
            </a:r>
            <a:r>
              <a:rPr lang="tr-TR" dirty="0" err="1"/>
              <a:t>poliarşik”tir</a:t>
            </a:r>
            <a:r>
              <a:rPr lang="tr-TR" dirty="0"/>
              <a:t>. Bazı yazarlara </a:t>
            </a:r>
            <a:r>
              <a:rPr lang="tr-TR" dirty="0" smtClean="0"/>
              <a:t>göre devlet </a:t>
            </a:r>
            <a:r>
              <a:rPr lang="tr-TR" dirty="0"/>
              <a:t>bu gruplar karşısında nötr unsur; bazılarına göre bu baskı gruplarından </a:t>
            </a:r>
            <a:r>
              <a:rPr lang="tr-TR" dirty="0" smtClean="0"/>
              <a:t>biri </a:t>
            </a:r>
            <a:r>
              <a:rPr lang="tr-TR" dirty="0"/>
              <a:t>olarak </a:t>
            </a:r>
            <a:r>
              <a:rPr lang="tr-TR" dirty="0" smtClean="0"/>
              <a:t>yer alır.</a:t>
            </a:r>
          </a:p>
        </p:txBody>
      </p:sp>
      <p:sp>
        <p:nvSpPr>
          <p:cNvPr id="2" name="1 Başlık"/>
          <p:cNvSpPr>
            <a:spLocks noGrp="1"/>
          </p:cNvSpPr>
          <p:nvPr>
            <p:ph type="title"/>
          </p:nvPr>
        </p:nvSpPr>
        <p:spPr/>
        <p:txBody>
          <a:bodyPr>
            <a:normAutofit/>
          </a:bodyPr>
          <a:lstStyle/>
          <a:p>
            <a:r>
              <a:rPr lang="tr-TR" sz="3200" b="1" dirty="0"/>
              <a:t>Devlet kuramlarına göre kamu politikasına farklı yaklaşımlar nelerdir?</a:t>
            </a:r>
            <a:endParaRPr lang="tr-TR" sz="3200" dirty="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b="1" i="1" dirty="0" err="1" smtClean="0">
                <a:solidFill>
                  <a:srgbClr val="FF0000"/>
                </a:solidFill>
              </a:rPr>
              <a:t>Elitizm</a:t>
            </a:r>
            <a:r>
              <a:rPr lang="tr-TR" b="1" i="1" dirty="0" smtClean="0">
                <a:solidFill>
                  <a:srgbClr val="FF0000"/>
                </a:solidFill>
              </a:rPr>
              <a:t>: </a:t>
            </a:r>
            <a:r>
              <a:rPr lang="tr-TR" i="1" dirty="0" smtClean="0"/>
              <a:t>(Çoğulculuğun savlarına eleştiriyle). “Kamu politikası yüksek elit tarafından belirlenir</a:t>
            </a:r>
            <a:r>
              <a:rPr lang="tr-TR" i="1" dirty="0"/>
              <a:t>” Kamu politikasını </a:t>
            </a:r>
            <a:r>
              <a:rPr lang="tr-TR" dirty="0"/>
              <a:t>halkın isteklerinin yansıması olarak tanımlamak, bir </a:t>
            </a:r>
            <a:r>
              <a:rPr lang="tr-TR" dirty="0" err="1"/>
              <a:t>mithostan</a:t>
            </a:r>
            <a:r>
              <a:rPr lang="tr-TR" dirty="0"/>
              <a:t> söz etmektir</a:t>
            </a:r>
            <a:r>
              <a:rPr lang="tr-TR" dirty="0" smtClean="0"/>
              <a:t>.</a:t>
            </a:r>
            <a:endParaRPr lang="tr-TR" b="1" i="1" dirty="0" smtClean="0"/>
          </a:p>
          <a:p>
            <a:pPr algn="just"/>
            <a:r>
              <a:rPr lang="tr-TR" b="1" i="1" dirty="0" smtClean="0">
                <a:solidFill>
                  <a:srgbClr val="FF0000"/>
                </a:solidFill>
              </a:rPr>
              <a:t>Yapısalcılık</a:t>
            </a:r>
            <a:r>
              <a:rPr lang="tr-TR" b="1" i="1" dirty="0">
                <a:solidFill>
                  <a:srgbClr val="FF0000"/>
                </a:solidFill>
              </a:rPr>
              <a:t>: </a:t>
            </a:r>
            <a:r>
              <a:rPr lang="tr-TR" i="1" dirty="0"/>
              <a:t>“Kamu politikası siyasal sisteme genel toplumsal güçler tarafından taşınır</a:t>
            </a:r>
            <a:r>
              <a:rPr lang="tr-TR" i="1" dirty="0" smtClean="0"/>
              <a:t>”</a:t>
            </a:r>
          </a:p>
          <a:p>
            <a:pPr algn="just"/>
            <a:r>
              <a:rPr lang="tr-TR" b="1" i="1" dirty="0" err="1">
                <a:solidFill>
                  <a:srgbClr val="FF0000"/>
                </a:solidFill>
              </a:rPr>
              <a:t>Korporatizm</a:t>
            </a:r>
            <a:r>
              <a:rPr lang="tr-TR" b="1" i="1" dirty="0">
                <a:solidFill>
                  <a:srgbClr val="FF0000"/>
                </a:solidFill>
              </a:rPr>
              <a:t>: </a:t>
            </a:r>
            <a:r>
              <a:rPr lang="tr-TR" i="1" dirty="0"/>
              <a:t>“İhtiyaç devlet sistemi içindeki kişi ve kurumlarca belirlenir ve karşılanır”</a:t>
            </a:r>
            <a:endParaRPr lang="tr-TR" dirty="0"/>
          </a:p>
        </p:txBody>
      </p:sp>
      <p:sp>
        <p:nvSpPr>
          <p:cNvPr id="2" name="1 Başlık"/>
          <p:cNvSpPr>
            <a:spLocks noGrp="1"/>
          </p:cNvSpPr>
          <p:nvPr>
            <p:ph type="title"/>
          </p:nvPr>
        </p:nvSpPr>
        <p:spPr/>
        <p:txBody>
          <a:bodyPr>
            <a:normAutofit/>
          </a:bodyPr>
          <a:lstStyle/>
          <a:p>
            <a:r>
              <a:rPr lang="tr-TR" sz="2800" b="1" dirty="0" smtClean="0"/>
              <a:t>Devlet kuramlarına göre kamu politikasına farklı yaklaşımlar nelerdir?</a:t>
            </a:r>
            <a:endParaRPr lang="tr-TR" sz="2800"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Reform, kötü yönetimi kaldırmak amaçlı bir kamu politikasıdır.</a:t>
            </a:r>
          </a:p>
          <a:p>
            <a:pPr algn="just"/>
            <a:r>
              <a:rPr lang="tr-TR" dirty="0" err="1" smtClean="0"/>
              <a:t>Politics</a:t>
            </a:r>
            <a:r>
              <a:rPr lang="tr-TR" dirty="0" smtClean="0"/>
              <a:t>-</a:t>
            </a:r>
            <a:r>
              <a:rPr lang="tr-TR" dirty="0" err="1" smtClean="0"/>
              <a:t>Policy</a:t>
            </a:r>
            <a:r>
              <a:rPr lang="tr-TR" dirty="0" smtClean="0"/>
              <a:t>-Siyasa</a:t>
            </a:r>
          </a:p>
          <a:p>
            <a:pPr algn="just"/>
            <a:r>
              <a:rPr lang="tr-TR" dirty="0" smtClean="0"/>
              <a:t>Siyaset///Tutulan yol, yöntem, program</a:t>
            </a:r>
          </a:p>
          <a:p>
            <a:pPr algn="just"/>
            <a:r>
              <a:rPr lang="tr-TR" dirty="0" smtClean="0"/>
              <a:t>Politika =Bir problemle ilgili olarak bir aktör yada aktörlerce izlenen amaçlı eylem rotası.</a:t>
            </a:r>
          </a:p>
          <a:p>
            <a:pPr algn="just">
              <a:buNone/>
            </a:pPr>
            <a:endParaRPr lang="tr-TR" dirty="0"/>
          </a:p>
        </p:txBody>
      </p:sp>
      <p:sp>
        <p:nvSpPr>
          <p:cNvPr id="2" name="1 Başlık"/>
          <p:cNvSpPr>
            <a:spLocks noGrp="1"/>
          </p:cNvSpPr>
          <p:nvPr>
            <p:ph type="title"/>
          </p:nvPr>
        </p:nvSpPr>
        <p:spPr/>
        <p:txBody>
          <a:bodyPr/>
          <a:lstStyle/>
          <a:p>
            <a:r>
              <a:rPr lang="tr-TR" dirty="0" smtClean="0"/>
              <a:t>Kavramlar</a:t>
            </a:r>
            <a:endParaRPr lang="tr-TR"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a:solidFill>
                  <a:srgbClr val="FF0000"/>
                </a:solidFill>
              </a:rPr>
              <a:t>Süreç Bakışı: </a:t>
            </a:r>
            <a:r>
              <a:rPr lang="tr-TR" dirty="0"/>
              <a:t>Siyasal yaşamda etkinlikleri –</a:t>
            </a:r>
            <a:r>
              <a:rPr lang="tr-TR" dirty="0" smtClean="0"/>
              <a:t>ya da </a:t>
            </a:r>
            <a:r>
              <a:rPr lang="tr-TR" dirty="0"/>
              <a:t>süreci irdeleme, 1945 sonrasında </a:t>
            </a:r>
            <a:r>
              <a:rPr lang="tr-TR" dirty="0" smtClean="0"/>
              <a:t>davranışçı okulun </a:t>
            </a:r>
            <a:r>
              <a:rPr lang="tr-TR" dirty="0"/>
              <a:t>etkisiyle yaygınlaşmıştır</a:t>
            </a:r>
            <a:r>
              <a:rPr lang="tr-TR" dirty="0" smtClean="0"/>
              <a:t>. </a:t>
            </a:r>
            <a:r>
              <a:rPr lang="tr-TR" dirty="0"/>
              <a:t>Problemleri belirlemek; karar-verme </a:t>
            </a:r>
            <a:r>
              <a:rPr lang="tr-TR" dirty="0" smtClean="0"/>
              <a:t>gündemini kurmak</a:t>
            </a:r>
            <a:r>
              <a:rPr lang="tr-TR" dirty="0"/>
              <a:t>; politika önerilerini formüle etmek; politikayı yasalaştırmak; politikayı </a:t>
            </a:r>
            <a:r>
              <a:rPr lang="tr-TR" dirty="0" smtClean="0"/>
              <a:t>uygulamak; politikayı </a:t>
            </a:r>
            <a:r>
              <a:rPr lang="tr-TR" dirty="0"/>
              <a:t>değerlendirmek</a:t>
            </a:r>
            <a:r>
              <a:rPr lang="tr-TR" dirty="0" smtClean="0"/>
              <a:t>...</a:t>
            </a:r>
          </a:p>
          <a:p>
            <a:pPr algn="just"/>
            <a:r>
              <a:rPr lang="tr-TR" i="1" dirty="0">
                <a:solidFill>
                  <a:srgbClr val="FF0000"/>
                </a:solidFill>
              </a:rPr>
              <a:t>Kurumsalcı Bakış: </a:t>
            </a:r>
            <a:r>
              <a:rPr lang="tr-TR" i="1" dirty="0"/>
              <a:t>İşlevselci bakış açısı. Devlet kurumları ile kamu politikası yakın </a:t>
            </a:r>
            <a:r>
              <a:rPr lang="tr-TR" i="1" dirty="0" smtClean="0"/>
              <a:t>ilişki </a:t>
            </a:r>
            <a:r>
              <a:rPr lang="tr-TR" dirty="0" smtClean="0"/>
              <a:t>içindedir</a:t>
            </a:r>
            <a:r>
              <a:rPr lang="tr-TR" dirty="0"/>
              <a:t>. Bir politika, devlet kurumlarınca kabul edilinceye, uygulanıncaya ve bazı </a:t>
            </a:r>
            <a:r>
              <a:rPr lang="tr-TR" dirty="0" smtClean="0"/>
              <a:t>devlet kurumlarınca </a:t>
            </a:r>
            <a:r>
              <a:rPr lang="tr-TR" dirty="0"/>
              <a:t>yürürlüğe sokuluncaya kadar kamu politikası haline gelmez.</a:t>
            </a:r>
          </a:p>
        </p:txBody>
      </p:sp>
      <p:sp>
        <p:nvSpPr>
          <p:cNvPr id="2" name="1 Başlık"/>
          <p:cNvSpPr>
            <a:spLocks noGrp="1"/>
          </p:cNvSpPr>
          <p:nvPr>
            <p:ph type="title"/>
          </p:nvPr>
        </p:nvSpPr>
        <p:spPr/>
        <p:txBody>
          <a:bodyPr>
            <a:normAutofit fontScale="90000"/>
          </a:bodyPr>
          <a:lstStyle/>
          <a:p>
            <a:r>
              <a:rPr lang="tr-TR" dirty="0" smtClean="0"/>
              <a:t>Kamu Politikası Analiz Modelleri</a:t>
            </a:r>
            <a:endParaRPr lang="tr-TR" dirty="0"/>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i="1" dirty="0" smtClean="0">
                <a:solidFill>
                  <a:srgbClr val="FF0000"/>
                </a:solidFill>
              </a:rPr>
              <a:t>Karar verme</a:t>
            </a:r>
            <a:r>
              <a:rPr lang="tr-TR" i="1" dirty="0" smtClean="0"/>
              <a:t>, bir hizmetin ne olduğunun, nasıl yapılacağının ve kime hitap edeceğinin belirlenmesidir.</a:t>
            </a:r>
          </a:p>
          <a:p>
            <a:pPr algn="just"/>
            <a:r>
              <a:rPr lang="tr-TR" i="1" dirty="0" smtClean="0">
                <a:solidFill>
                  <a:srgbClr val="FF0000"/>
                </a:solidFill>
              </a:rPr>
              <a:t>Akılcılık </a:t>
            </a:r>
            <a:r>
              <a:rPr lang="tr-TR" i="1" dirty="0"/>
              <a:t>(en yüksek kazanç-en düşük maliyet: Seçenekler arasından birini tercih etme </a:t>
            </a:r>
            <a:r>
              <a:rPr lang="tr-TR" i="1" dirty="0" smtClean="0"/>
              <a:t>sorunu </a:t>
            </a:r>
            <a:r>
              <a:rPr lang="tr-TR" dirty="0" smtClean="0"/>
              <a:t>ile </a:t>
            </a:r>
            <a:r>
              <a:rPr lang="tr-TR" dirty="0"/>
              <a:t>ilgili açıklama</a:t>
            </a:r>
            <a:r>
              <a:rPr lang="tr-TR" dirty="0" smtClean="0"/>
              <a:t>. Maliyet-kazanç analizine dayanır. Sorunu belirle, amaçları önem derecesine göre sırala, seçenekleri değerlendir, uygula, geri bildirim al…</a:t>
            </a:r>
          </a:p>
        </p:txBody>
      </p:sp>
      <p:sp>
        <p:nvSpPr>
          <p:cNvPr id="2" name="1 Başlık"/>
          <p:cNvSpPr>
            <a:spLocks noGrp="1"/>
          </p:cNvSpPr>
          <p:nvPr>
            <p:ph type="title"/>
          </p:nvPr>
        </p:nvSpPr>
        <p:spPr/>
        <p:txBody>
          <a:bodyPr/>
          <a:lstStyle/>
          <a:p>
            <a:r>
              <a:rPr lang="tr-TR" dirty="0" smtClean="0"/>
              <a:t>Karar Verme Modelleri</a:t>
            </a:r>
            <a:endParaRPr lang="tr-TR"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i="1" dirty="0" smtClean="0">
                <a:solidFill>
                  <a:srgbClr val="FF0000"/>
                </a:solidFill>
              </a:rPr>
              <a:t>Artımcılık ya da geçmişin varyasyonu: </a:t>
            </a:r>
            <a:r>
              <a:rPr lang="tr-TR" i="1" dirty="0" smtClean="0"/>
              <a:t>Kamu politikası, “akılcılık” modelinin söylediği gibi </a:t>
            </a:r>
            <a:r>
              <a:rPr lang="tr-TR" dirty="0" smtClean="0"/>
              <a:t>oluşmaz; hiçbir karar verici tüm seçenekleri kuşatan bir kapsayıcı akılcılıkla beyaz sayfa üzerinde çalışmaz. </a:t>
            </a:r>
            <a:r>
              <a:rPr lang="tr-TR" dirty="0" err="1" smtClean="0"/>
              <a:t>Varolan</a:t>
            </a:r>
            <a:r>
              <a:rPr lang="tr-TR" dirty="0" smtClean="0"/>
              <a:t> programlar, politikalar, harcamalar temel alınır; politika bunun azaltılması, artırılması, değişikliklere uğratılması yoluyla belirlenir.</a:t>
            </a:r>
          </a:p>
          <a:p>
            <a:endParaRPr lang="tr-TR" dirty="0"/>
          </a:p>
        </p:txBody>
      </p:sp>
      <p:sp>
        <p:nvSpPr>
          <p:cNvPr id="2" name="1 Başlık"/>
          <p:cNvSpPr>
            <a:spLocks noGrp="1"/>
          </p:cNvSpPr>
          <p:nvPr>
            <p:ph type="title"/>
          </p:nvPr>
        </p:nvSpPr>
        <p:spPr/>
        <p:txBody>
          <a:bodyPr/>
          <a:lstStyle/>
          <a:p>
            <a:r>
              <a:rPr lang="tr-TR" dirty="0" smtClean="0"/>
              <a:t>Karar Verme</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sz="3200" i="1" dirty="0" smtClean="0">
                <a:solidFill>
                  <a:srgbClr val="FF0000"/>
                </a:solidFill>
              </a:rPr>
              <a:t>Karma model: </a:t>
            </a:r>
            <a:r>
              <a:rPr lang="tr-TR" sz="3200" i="1" dirty="0" smtClean="0"/>
              <a:t>Karar vermede ani durumlar olabilir ve bu yeni bir karardır. Ayrıca toplumda güç dengeleri farklıdır. Bu model grup modeliyle yakın ilişki içindedir. Kamu politikası grup mücadelelerinin ürünüdür.</a:t>
            </a:r>
          </a:p>
        </p:txBody>
      </p:sp>
      <p:sp>
        <p:nvSpPr>
          <p:cNvPr id="2" name="1 Başlık"/>
          <p:cNvSpPr>
            <a:spLocks noGrp="1"/>
          </p:cNvSpPr>
          <p:nvPr>
            <p:ph type="title"/>
          </p:nvPr>
        </p:nvSpPr>
        <p:spPr/>
        <p:txBody>
          <a:bodyPr/>
          <a:lstStyle/>
          <a:p>
            <a:r>
              <a:rPr lang="tr-TR" dirty="0" smtClean="0"/>
              <a:t>Karar Verme</a:t>
            </a:r>
            <a:endParaRPr lang="tr-TR" dirty="0"/>
          </a:p>
        </p:txBody>
      </p:sp>
    </p:spTree>
  </p:cSld>
  <p:clrMapOvr>
    <a:masterClrMapping/>
  </p:clrMapOvr>
  <p:transition>
    <p:cut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i="1" dirty="0">
                <a:solidFill>
                  <a:srgbClr val="FF0000"/>
                </a:solidFill>
              </a:rPr>
              <a:t>Oyun kuramı ya da rekabetçi durumlarda akılcı tercih: </a:t>
            </a:r>
            <a:r>
              <a:rPr lang="tr-TR" i="1" dirty="0"/>
              <a:t>Çatışmalı durumlarda seçenekler </a:t>
            </a:r>
            <a:r>
              <a:rPr lang="tr-TR" dirty="0"/>
              <a:t>arasından birini tercih etme sorunu ile ilgili açıklama... Aktörlerin akılcı tercihleri, yalnızca kendi isteklerine göre değil, oyunda yer alan öbür aktörlerin isteklerine göre belirlenir. Bunların her biri için bağımsız olarak “</a:t>
            </a:r>
            <a:r>
              <a:rPr lang="tr-TR" dirty="0" smtClean="0"/>
              <a:t>en iyi</a:t>
            </a:r>
            <a:r>
              <a:rPr lang="tr-TR" dirty="0"/>
              <a:t>” tercih yoktur; yapılan “</a:t>
            </a:r>
            <a:r>
              <a:rPr lang="tr-TR" dirty="0" smtClean="0"/>
              <a:t>en iyi</a:t>
            </a:r>
            <a:r>
              <a:rPr lang="tr-TR" dirty="0"/>
              <a:t>”, diğerinin yaptığına göre belirlenir.</a:t>
            </a:r>
          </a:p>
          <a:p>
            <a:endParaRPr lang="tr-TR" dirty="0"/>
          </a:p>
        </p:txBody>
      </p:sp>
      <p:sp>
        <p:nvSpPr>
          <p:cNvPr id="3" name="Başlık 2"/>
          <p:cNvSpPr>
            <a:spLocks noGrp="1"/>
          </p:cNvSpPr>
          <p:nvPr>
            <p:ph type="title"/>
          </p:nvPr>
        </p:nvSpPr>
        <p:spPr/>
        <p:txBody>
          <a:bodyPr/>
          <a:lstStyle/>
          <a:p>
            <a:r>
              <a:rPr lang="tr-TR" dirty="0"/>
              <a:t>Karar Verme</a:t>
            </a:r>
          </a:p>
        </p:txBody>
      </p:sp>
    </p:spTree>
    <p:extLst>
      <p:ext uri="{BB962C8B-B14F-4D97-AF65-F5344CB8AC3E}">
        <p14:creationId xmlns:p14="http://schemas.microsoft.com/office/powerpoint/2010/main" val="987000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i="1" dirty="0" smtClean="0">
                <a:solidFill>
                  <a:srgbClr val="FF0000"/>
                </a:solidFill>
              </a:rPr>
              <a:t>Kamu tercihi kuramı: </a:t>
            </a:r>
            <a:r>
              <a:rPr lang="tr-TR" dirty="0" smtClean="0"/>
              <a:t>Geleneksel liberal anlayışta, bireyin, siyaset alanında pazarda davrandığı gibi davranmadığı kabul edilmişken, kamu tercihi kuramı iki alanda da aktörlerin bireysel yararlarını maksimize etmek üzere davrandıklarını öne sürmektedir.</a:t>
            </a:r>
          </a:p>
          <a:p>
            <a:pPr algn="just"/>
            <a:r>
              <a:rPr lang="tr-TR" i="1" dirty="0" smtClean="0">
                <a:solidFill>
                  <a:srgbClr val="FF0000"/>
                </a:solidFill>
              </a:rPr>
              <a:t>Kurumsal model: </a:t>
            </a:r>
            <a:r>
              <a:rPr lang="tr-TR" dirty="0" smtClean="0"/>
              <a:t>Politikanın oluşumunda kurumlar arası ilişkiler, kurumların duruşu ve özellikleri önemlidir.  </a:t>
            </a:r>
          </a:p>
          <a:p>
            <a:endParaRPr lang="tr-TR" dirty="0"/>
          </a:p>
        </p:txBody>
      </p:sp>
      <p:sp>
        <p:nvSpPr>
          <p:cNvPr id="2" name="1 Başlık"/>
          <p:cNvSpPr>
            <a:spLocks noGrp="1"/>
          </p:cNvSpPr>
          <p:nvPr>
            <p:ph type="title"/>
          </p:nvPr>
        </p:nvSpPr>
        <p:spPr/>
        <p:txBody>
          <a:bodyPr/>
          <a:lstStyle/>
          <a:p>
            <a:r>
              <a:rPr lang="tr-TR" dirty="0" smtClean="0"/>
              <a:t>Karar Verme</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solidFill>
                  <a:srgbClr val="FF0000"/>
                </a:solidFill>
              </a:rPr>
              <a:t>Elit(seçkinler) modeli: </a:t>
            </a:r>
            <a:r>
              <a:rPr lang="tr-TR" dirty="0" smtClean="0"/>
              <a:t>Yönetici grup politikayı belirler.</a:t>
            </a:r>
          </a:p>
          <a:p>
            <a:r>
              <a:rPr lang="tr-TR" dirty="0" smtClean="0">
                <a:solidFill>
                  <a:srgbClr val="FF0000"/>
                </a:solidFill>
              </a:rPr>
              <a:t>Süreç modeli: </a:t>
            </a:r>
          </a:p>
          <a:p>
            <a:r>
              <a:rPr lang="tr-TR" dirty="0" smtClean="0">
                <a:solidFill>
                  <a:srgbClr val="FF0000"/>
                </a:solidFill>
              </a:rPr>
              <a:t>Siyasal sistem modeli: </a:t>
            </a:r>
            <a:r>
              <a:rPr lang="tr-TR" dirty="0" smtClean="0"/>
              <a:t>Politika sistem içinde bulunan pay sahiplerince belirlenir.</a:t>
            </a:r>
            <a:endParaRPr lang="tr-TR" dirty="0"/>
          </a:p>
        </p:txBody>
      </p:sp>
      <p:sp>
        <p:nvSpPr>
          <p:cNvPr id="2" name="1 Başlık"/>
          <p:cNvSpPr>
            <a:spLocks noGrp="1"/>
          </p:cNvSpPr>
          <p:nvPr>
            <p:ph type="title"/>
          </p:nvPr>
        </p:nvSpPr>
        <p:spPr/>
        <p:txBody>
          <a:bodyPr/>
          <a:lstStyle/>
          <a:p>
            <a:r>
              <a:rPr lang="tr-TR" dirty="0" smtClean="0"/>
              <a:t>Karar Verme</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sz="2800" dirty="0" smtClean="0"/>
              <a:t>Belirli bir mekan ve zamandaki kurumların, yönetsel düzenlemelerin ve politikanın bir başka yere aktarılmasıdır.</a:t>
            </a:r>
          </a:p>
          <a:p>
            <a:pPr lvl="1" algn="just"/>
            <a:r>
              <a:rPr lang="tr-TR" sz="2800" dirty="0" smtClean="0">
                <a:solidFill>
                  <a:srgbClr val="FF0000"/>
                </a:solidFill>
              </a:rPr>
              <a:t>1. Gönüllü transfer: </a:t>
            </a:r>
            <a:r>
              <a:rPr lang="tr-TR" sz="2800" dirty="0" smtClean="0"/>
              <a:t>Politika yapıcılar, diğer devletlerin uyguladığı politika veya programı transfer etmeye ilişkin rasyonel ve bilinçli karar verdiklerinde gerçekleşir.</a:t>
            </a:r>
          </a:p>
          <a:p>
            <a:pPr lvl="1" algn="just"/>
            <a:r>
              <a:rPr lang="tr-TR" sz="2800" dirty="0" smtClean="0">
                <a:solidFill>
                  <a:srgbClr val="FF0000"/>
                </a:solidFill>
              </a:rPr>
              <a:t>2 .Zorlayıcı transfer: </a:t>
            </a:r>
            <a:r>
              <a:rPr lang="tr-TR" sz="2800" dirty="0" smtClean="0"/>
              <a:t>Kriz, üyelik, savaş.</a:t>
            </a:r>
          </a:p>
          <a:p>
            <a:pPr algn="just"/>
            <a:endParaRPr lang="tr-TR" dirty="0" smtClean="0"/>
          </a:p>
        </p:txBody>
      </p:sp>
      <p:sp>
        <p:nvSpPr>
          <p:cNvPr id="2" name="1 Başlık"/>
          <p:cNvSpPr>
            <a:spLocks noGrp="1"/>
          </p:cNvSpPr>
          <p:nvPr>
            <p:ph type="title"/>
          </p:nvPr>
        </p:nvSpPr>
        <p:spPr/>
        <p:txBody>
          <a:bodyPr/>
          <a:lstStyle/>
          <a:p>
            <a:r>
              <a:rPr lang="tr-TR" dirty="0" smtClean="0"/>
              <a:t>Politika Transferi</a:t>
            </a:r>
            <a:endParaRPr lang="tr-TR" dirty="0"/>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lgn="just"/>
            <a:r>
              <a:rPr lang="tr-TR" dirty="0" smtClean="0">
                <a:solidFill>
                  <a:srgbClr val="FF0000"/>
                </a:solidFill>
              </a:rPr>
              <a:t>Kopyalama: </a:t>
            </a:r>
            <a:r>
              <a:rPr lang="tr-TR" dirty="0" smtClean="0"/>
              <a:t>Uygulanmakta olan bir politikanın bir başka yere hiçbir değişikliğe uğramadan aktarılmasıdır.</a:t>
            </a:r>
          </a:p>
          <a:p>
            <a:pPr algn="just"/>
            <a:r>
              <a:rPr lang="tr-TR" dirty="0" smtClean="0">
                <a:solidFill>
                  <a:srgbClr val="FF0000"/>
                </a:solidFill>
              </a:rPr>
              <a:t>Öykünme/Taklit: </a:t>
            </a:r>
            <a:r>
              <a:rPr lang="tr-TR" dirty="0" smtClean="0"/>
              <a:t>Bir devletin, başka bir devletin uyguladığı programı tüm detayları değil, en iyi program olarak algıladığı belirli yönleriyle benimsemesidir.</a:t>
            </a:r>
          </a:p>
          <a:p>
            <a:pPr algn="just"/>
            <a:r>
              <a:rPr lang="tr-TR" dirty="0" smtClean="0">
                <a:solidFill>
                  <a:srgbClr val="FF0000"/>
                </a:solidFill>
              </a:rPr>
              <a:t>Sentez: </a:t>
            </a:r>
            <a:r>
              <a:rPr lang="tr-TR" dirty="0" smtClean="0"/>
              <a:t>İki ya da daha fazla ülkede uygulanmakta olan programların en önemli unsurlarının birleştirilmesidir.</a:t>
            </a:r>
          </a:p>
          <a:p>
            <a:pPr algn="just"/>
            <a:r>
              <a:rPr lang="tr-TR" dirty="0" smtClean="0">
                <a:solidFill>
                  <a:srgbClr val="FF0000"/>
                </a:solidFill>
              </a:rPr>
              <a:t>Esinlenme: </a:t>
            </a:r>
            <a:r>
              <a:rPr lang="tr-TR" dirty="0" smtClean="0"/>
              <a:t>Bir ülkedeki bir politikanın başka bir devlete ilham kaynağı olmasıdır.</a:t>
            </a:r>
            <a:endParaRPr lang="tr-TR" dirty="0"/>
          </a:p>
        </p:txBody>
      </p:sp>
      <p:sp>
        <p:nvSpPr>
          <p:cNvPr id="2" name="1 Başlık"/>
          <p:cNvSpPr>
            <a:spLocks noGrp="1"/>
          </p:cNvSpPr>
          <p:nvPr>
            <p:ph type="title"/>
          </p:nvPr>
        </p:nvSpPr>
        <p:spPr/>
        <p:txBody>
          <a:bodyPr>
            <a:normAutofit/>
          </a:bodyPr>
          <a:lstStyle/>
          <a:p>
            <a:r>
              <a:rPr lang="tr-TR" dirty="0" smtClean="0"/>
              <a:t>Politika Transferinin Dereceleri</a:t>
            </a:r>
            <a:endParaRPr lang="tr-TR" dirty="0"/>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solidFill>
                  <a:srgbClr val="00B0F0"/>
                </a:solidFill>
              </a:rPr>
              <a:t>Transfer ne zaman yapılacak? </a:t>
            </a:r>
            <a:r>
              <a:rPr lang="tr-TR" dirty="0" smtClean="0"/>
              <a:t>Düzenli ya da kriz dönemlerinde.</a:t>
            </a:r>
          </a:p>
          <a:p>
            <a:pPr algn="just"/>
            <a:r>
              <a:rPr lang="tr-TR" dirty="0" smtClean="0">
                <a:solidFill>
                  <a:srgbClr val="00B0F0"/>
                </a:solidFill>
              </a:rPr>
              <a:t>Ülkeler neden aynı reform anlayışını benimsemekte?</a:t>
            </a:r>
          </a:p>
          <a:p>
            <a:pPr algn="just"/>
            <a:r>
              <a:rPr lang="tr-TR" dirty="0" smtClean="0">
                <a:solidFill>
                  <a:srgbClr val="00B0F0"/>
                </a:solidFill>
              </a:rPr>
              <a:t>Niçin transfer yapılacak? </a:t>
            </a:r>
            <a:r>
              <a:rPr lang="tr-TR" dirty="0" smtClean="0"/>
              <a:t>Transfer gönüllük esasından zorla benimsetmeye doğru giden bir aşama sergilemektedir. Bu iki uç arasında ise kararların meşruluğunu sağlama, seçimler ve politik çatışma, geri kalmışlık algısı, kabul görme kaygısı, uluslararası konsensüs ve fikir birliğine uyum, uluslararası örgütlere üyelik, uluslararası şirketlerin yatırımlarını çekme tehdidi ve hibe ve yardım elden gitmesi yer almaktadır. </a:t>
            </a:r>
          </a:p>
        </p:txBody>
      </p:sp>
      <p:sp>
        <p:nvSpPr>
          <p:cNvPr id="2" name="1 Başlık"/>
          <p:cNvSpPr>
            <a:spLocks noGrp="1"/>
          </p:cNvSpPr>
          <p:nvPr>
            <p:ph type="title"/>
          </p:nvPr>
        </p:nvSpPr>
        <p:spPr/>
        <p:txBody>
          <a:bodyPr/>
          <a:lstStyle/>
          <a:p>
            <a:r>
              <a:rPr lang="tr-TR" dirty="0" smtClean="0"/>
              <a:t>Bazı Sorular</a:t>
            </a:r>
            <a:endParaRPr lang="tr-TR"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r>
              <a:rPr lang="tr-TR" dirty="0" smtClean="0"/>
              <a:t>Devletlerin </a:t>
            </a:r>
            <a:r>
              <a:rPr lang="tr-TR" dirty="0"/>
              <a:t>yapmayı yada yapmamayı seçtiği şey. [T. </a:t>
            </a:r>
            <a:r>
              <a:rPr lang="tr-TR" dirty="0" err="1"/>
              <a:t>Dye</a:t>
            </a:r>
            <a:r>
              <a:rPr lang="tr-TR" dirty="0"/>
              <a:t>]</a:t>
            </a:r>
          </a:p>
          <a:p>
            <a:pPr algn="just"/>
            <a:r>
              <a:rPr lang="tr-TR" dirty="0" smtClean="0"/>
              <a:t>Toplumsal </a:t>
            </a:r>
            <a:r>
              <a:rPr lang="tr-TR" dirty="0"/>
              <a:t>gruplar arası çatışmada denge durumunun ürünü.</a:t>
            </a:r>
          </a:p>
          <a:p>
            <a:pPr algn="just"/>
            <a:r>
              <a:rPr lang="tr-TR" dirty="0" smtClean="0"/>
              <a:t>Amaç</a:t>
            </a:r>
            <a:r>
              <a:rPr lang="tr-TR" dirty="0"/>
              <a:t>, değer ve uygulamaların ayrıntılandırılmış programı. [H. </a:t>
            </a:r>
            <a:r>
              <a:rPr lang="tr-TR" dirty="0" err="1"/>
              <a:t>Lasswell</a:t>
            </a:r>
            <a:r>
              <a:rPr lang="tr-TR" dirty="0"/>
              <a:t>-A.Kaplan]</a:t>
            </a:r>
          </a:p>
          <a:p>
            <a:pPr algn="just"/>
            <a:r>
              <a:rPr lang="tr-TR" dirty="0" smtClean="0"/>
              <a:t>Öneriler</a:t>
            </a:r>
            <a:r>
              <a:rPr lang="tr-TR" dirty="0"/>
              <a:t>, programlar, kararlar, etkiler bütünü. [C.</a:t>
            </a:r>
            <a:r>
              <a:rPr lang="tr-TR" dirty="0" err="1"/>
              <a:t>Jhons</a:t>
            </a:r>
            <a:r>
              <a:rPr lang="tr-TR" dirty="0"/>
              <a:t>]</a:t>
            </a:r>
          </a:p>
          <a:p>
            <a:pPr algn="just"/>
            <a:r>
              <a:rPr lang="tr-TR" dirty="0" smtClean="0"/>
              <a:t>Bir </a:t>
            </a:r>
            <a:r>
              <a:rPr lang="tr-TR" dirty="0"/>
              <a:t>devlet biriminin çevresiyle ilişkisi.[</a:t>
            </a:r>
            <a:r>
              <a:rPr lang="tr-TR" dirty="0" err="1"/>
              <a:t>Eyestone</a:t>
            </a:r>
            <a:r>
              <a:rPr lang="tr-TR" dirty="0"/>
              <a:t>]</a:t>
            </a:r>
          </a:p>
        </p:txBody>
      </p:sp>
      <p:sp>
        <p:nvSpPr>
          <p:cNvPr id="2" name="1 Başlık"/>
          <p:cNvSpPr>
            <a:spLocks noGrp="1"/>
          </p:cNvSpPr>
          <p:nvPr>
            <p:ph type="title"/>
          </p:nvPr>
        </p:nvSpPr>
        <p:spPr/>
        <p:txBody>
          <a:bodyPr/>
          <a:lstStyle/>
          <a:p>
            <a:r>
              <a:rPr lang="tr-TR" dirty="0" smtClean="0"/>
              <a:t>Kamu Politikası Nedir?</a:t>
            </a:r>
            <a:endParaRPr lang="tr-TR" dirty="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lgn="just"/>
            <a:r>
              <a:rPr lang="tr-TR" dirty="0" smtClean="0">
                <a:solidFill>
                  <a:srgbClr val="00B0F0"/>
                </a:solidFill>
              </a:rPr>
              <a:t>Transferde kimler işe karışacak?</a:t>
            </a:r>
          </a:p>
          <a:p>
            <a:pPr algn="just"/>
            <a:r>
              <a:rPr lang="tr-TR" dirty="0" smtClean="0">
                <a:solidFill>
                  <a:srgbClr val="00B0F0"/>
                </a:solidFill>
              </a:rPr>
              <a:t>Reform nasıl yayılmakta?</a:t>
            </a:r>
          </a:p>
          <a:p>
            <a:pPr algn="just"/>
            <a:r>
              <a:rPr lang="tr-TR" dirty="0" smtClean="0">
                <a:solidFill>
                  <a:srgbClr val="00B0F0"/>
                </a:solidFill>
              </a:rPr>
              <a:t>Ne ya da neler yayılır? </a:t>
            </a:r>
            <a:r>
              <a:rPr lang="tr-TR" dirty="0" smtClean="0"/>
              <a:t>Kurum, ideoloji, işleyiş…</a:t>
            </a:r>
          </a:p>
          <a:p>
            <a:pPr algn="just"/>
            <a:r>
              <a:rPr lang="tr-TR" dirty="0" smtClean="0">
                <a:solidFill>
                  <a:srgbClr val="00B0F0"/>
                </a:solidFill>
              </a:rPr>
              <a:t>Nerden yapılacak? </a:t>
            </a:r>
            <a:r>
              <a:rPr lang="tr-TR" dirty="0" smtClean="0"/>
              <a:t>Ülke içinden, daha önceki bir uygulama, Devletler arası, uluslararası örgütler, ÇUŞ</a:t>
            </a:r>
          </a:p>
          <a:p>
            <a:pPr algn="just"/>
            <a:r>
              <a:rPr lang="tr-TR" dirty="0" smtClean="0">
                <a:solidFill>
                  <a:srgbClr val="00B0F0"/>
                </a:solidFill>
              </a:rPr>
              <a:t>Transferin ölçüsü ne olacak?</a:t>
            </a:r>
            <a:r>
              <a:rPr lang="tr-TR" dirty="0" smtClean="0"/>
              <a:t> Kopya, taklit, karma ve esinlenme</a:t>
            </a:r>
          </a:p>
          <a:p>
            <a:pPr algn="just"/>
            <a:r>
              <a:rPr lang="tr-TR" dirty="0" smtClean="0">
                <a:solidFill>
                  <a:srgbClr val="00B0F0"/>
                </a:solidFill>
              </a:rPr>
              <a:t>Transferi kolaylaştırıcı ve zorlaştırıcı etkenler nelerdir? </a:t>
            </a:r>
            <a:r>
              <a:rPr lang="tr-TR" dirty="0" smtClean="0"/>
              <a:t>Politikanın karmaşıklığı, eski politikaların uyumlu ya da farklı olması, dil</a:t>
            </a:r>
          </a:p>
          <a:p>
            <a:endParaRPr lang="tr-TR" dirty="0"/>
          </a:p>
        </p:txBody>
      </p:sp>
      <p:sp>
        <p:nvSpPr>
          <p:cNvPr id="2" name="1 Başlık"/>
          <p:cNvSpPr>
            <a:spLocks noGrp="1"/>
          </p:cNvSpPr>
          <p:nvPr>
            <p:ph type="title"/>
          </p:nvPr>
        </p:nvSpPr>
        <p:spPr/>
        <p:txBody>
          <a:bodyPr/>
          <a:lstStyle/>
          <a:p>
            <a:r>
              <a:rPr lang="tr-TR" dirty="0" smtClean="0"/>
              <a:t>Bazı Sorular</a:t>
            </a:r>
            <a:endParaRPr lang="tr-TR"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dirty="0" smtClean="0"/>
              <a:t>Siyasi otoritelerin aldığı bağlayıcı kararlar … benzer ya da yinelenen durumlarda alınması gereken önlemlerin takdir hakkı alanını daraltan genel ilke ya da kurallar”</a:t>
            </a:r>
          </a:p>
          <a:p>
            <a:pPr algn="just"/>
            <a:r>
              <a:rPr lang="tr-TR" dirty="0" smtClean="0"/>
              <a:t>Devletin tüm eylemleri. Amaçlar açıklanmamış olabilir; ilan edilmiş ama programa bağlanmamış olabilir. Buna karşın belli bir alanda devlet tarafından gerçekte yönetilen bir sürecin varlığı saptanabilir. Dolayısıyla, kamu politikası devlet görevlilerinin açıklama ve belgeleri ile sınırlı kalınarak keşfedilebilecek bir şey değildir.</a:t>
            </a:r>
          </a:p>
          <a:p>
            <a:endParaRPr lang="tr-TR" dirty="0"/>
          </a:p>
        </p:txBody>
      </p:sp>
      <p:sp>
        <p:nvSpPr>
          <p:cNvPr id="2" name="1 Başlık"/>
          <p:cNvSpPr>
            <a:spLocks noGrp="1"/>
          </p:cNvSpPr>
          <p:nvPr>
            <p:ph type="title"/>
          </p:nvPr>
        </p:nvSpPr>
        <p:spPr/>
        <p:txBody>
          <a:bodyPr/>
          <a:lstStyle/>
          <a:p>
            <a:r>
              <a:rPr lang="tr-TR" dirty="0" smtClean="0"/>
              <a:t>Kamu Politikası Nedir?</a:t>
            </a:r>
            <a:endParaRPr lang="tr-TR"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i="1" dirty="0"/>
              <a:t>Bir sorunun kamusal bir sorun olarak ortaya çıkabilmesi için </a:t>
            </a:r>
            <a:r>
              <a:rPr lang="tr-TR" i="1" dirty="0">
                <a:solidFill>
                  <a:srgbClr val="FF0000"/>
                </a:solidFill>
              </a:rPr>
              <a:t>geniş etkili </a:t>
            </a:r>
            <a:r>
              <a:rPr lang="tr-TR" i="1" dirty="0"/>
              <a:t>ve </a:t>
            </a:r>
            <a:r>
              <a:rPr lang="tr-TR" i="1" dirty="0">
                <a:solidFill>
                  <a:srgbClr val="FF0000"/>
                </a:solidFill>
              </a:rPr>
              <a:t>konuyla doğrudan ilgili olmayanlar için de bir sorun </a:t>
            </a:r>
            <a:r>
              <a:rPr lang="tr-TR" i="1" dirty="0"/>
              <a:t>doğurabilecek nitelikte olması gerekir. Arabamızın benzini bittiğinde bu bizim özel bir sorunumuzdur, benzinin kamusal bir sorun olabilmesi için bir petrol krizi yaşanması gerekir.</a:t>
            </a:r>
            <a:endParaRPr lang="tr-TR" dirty="0"/>
          </a:p>
          <a:p>
            <a:endParaRPr lang="tr-TR" dirty="0"/>
          </a:p>
        </p:txBody>
      </p:sp>
      <p:sp>
        <p:nvSpPr>
          <p:cNvPr id="3" name="Başlık 2"/>
          <p:cNvSpPr>
            <a:spLocks noGrp="1"/>
          </p:cNvSpPr>
          <p:nvPr>
            <p:ph type="title"/>
          </p:nvPr>
        </p:nvSpPr>
        <p:spPr/>
        <p:txBody>
          <a:bodyPr/>
          <a:lstStyle/>
          <a:p>
            <a:r>
              <a:rPr lang="tr-TR" dirty="0"/>
              <a:t>Kamu Politikası Nedir?</a:t>
            </a:r>
          </a:p>
        </p:txBody>
      </p:sp>
    </p:spTree>
    <p:extLst>
      <p:ext uri="{BB962C8B-B14F-4D97-AF65-F5344CB8AC3E}">
        <p14:creationId xmlns:p14="http://schemas.microsoft.com/office/powerpoint/2010/main" val="3300699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i="1" dirty="0" smtClean="0"/>
              <a:t>Kamu politikası, devlet tarafından benimsenen ve uygulanan bir eylem tarzıdır. Kamu politikası analizi ise, devlet politikalarının nasıl oluşturulduğunun ve uygulandığının incelenmesi ve politika oluşumu ve uygulamasını geliştirmek amacıyla bu politikalara mevcut bilgilerin tatbikidir.</a:t>
            </a:r>
          </a:p>
          <a:p>
            <a:pPr algn="just"/>
            <a:endParaRPr lang="tr-TR" dirty="0"/>
          </a:p>
        </p:txBody>
      </p:sp>
      <p:sp>
        <p:nvSpPr>
          <p:cNvPr id="2" name="1 Başlık"/>
          <p:cNvSpPr>
            <a:spLocks noGrp="1"/>
          </p:cNvSpPr>
          <p:nvPr>
            <p:ph type="title"/>
          </p:nvPr>
        </p:nvSpPr>
        <p:spPr/>
        <p:txBody>
          <a:bodyPr/>
          <a:lstStyle/>
          <a:p>
            <a:r>
              <a:rPr lang="tr-TR" dirty="0" smtClean="0"/>
              <a:t>Kamu Politikası Nedir?</a:t>
            </a:r>
            <a:endParaRPr lang="tr-TR"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dirty="0" smtClean="0"/>
              <a:t>Kamu politikaları sisteminin temel unsurları, politika istemleri, politika kararları, politika söylemleri, politika çıktıları ve politika getirileri/değerlendirilmesi olarak sıralanabilir. </a:t>
            </a:r>
          </a:p>
          <a:p>
            <a:pPr algn="just"/>
            <a:r>
              <a:rPr lang="tr-TR" dirty="0" smtClean="0"/>
              <a:t>Politika istemleri, kamu görevlilerinden, özel ya da resmi başka aktörlerce, siyasal dizge içinde eylemde bulunulması ya da bulunulmaması yönündeki istemlerdir.</a:t>
            </a:r>
          </a:p>
          <a:p>
            <a:pPr algn="just"/>
            <a:r>
              <a:rPr lang="tr-TR" dirty="0" smtClean="0"/>
              <a:t>Politika kararları, kamu görevlilerince, kamu politikaları oluşturacak biçimde, onaylama ya da buyurma biçiminde verilen kararlardır.</a:t>
            </a:r>
            <a:endParaRPr lang="tr-TR" dirty="0"/>
          </a:p>
        </p:txBody>
      </p:sp>
      <p:sp>
        <p:nvSpPr>
          <p:cNvPr id="2" name="1 Başlık"/>
          <p:cNvSpPr>
            <a:spLocks noGrp="1"/>
          </p:cNvSpPr>
          <p:nvPr>
            <p:ph type="title"/>
          </p:nvPr>
        </p:nvSpPr>
        <p:spPr/>
        <p:txBody>
          <a:bodyPr>
            <a:normAutofit/>
          </a:bodyPr>
          <a:lstStyle/>
          <a:p>
            <a:r>
              <a:rPr lang="tr-TR" dirty="0" smtClean="0"/>
              <a:t>Kamu Politikasının Unsurları</a:t>
            </a:r>
            <a:endParaRPr lang="tr-TR"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Politika söylemleri, resmi görüş ve söylemlerdir. Ör, yasa, mahkeme kararları, yönetmelik…</a:t>
            </a:r>
          </a:p>
          <a:p>
            <a:pPr algn="just"/>
            <a:r>
              <a:rPr lang="tr-TR" dirty="0" smtClean="0"/>
              <a:t>Politika çıktıları, politika kararları ya da bildirimleri doğrultusundaki uygulamalardır. Somut elle tutulur.</a:t>
            </a:r>
          </a:p>
          <a:p>
            <a:pPr algn="just"/>
            <a:r>
              <a:rPr lang="tr-TR" dirty="0" smtClean="0"/>
              <a:t>Politika getirileri, bir eylemden ya da eylemsizlikten kaynaklanan beklenen ve beklenmeyen sonuçlardır”</a:t>
            </a:r>
          </a:p>
        </p:txBody>
      </p:sp>
      <p:sp>
        <p:nvSpPr>
          <p:cNvPr id="2" name="1 Başlık"/>
          <p:cNvSpPr>
            <a:spLocks noGrp="1"/>
          </p:cNvSpPr>
          <p:nvPr>
            <p:ph type="title"/>
          </p:nvPr>
        </p:nvSpPr>
        <p:spPr/>
        <p:txBody>
          <a:bodyPr>
            <a:normAutofit/>
          </a:bodyPr>
          <a:lstStyle/>
          <a:p>
            <a:r>
              <a:rPr lang="tr-TR" dirty="0" smtClean="0"/>
              <a:t>Kamu Politikasının Unsurları</a:t>
            </a:r>
            <a:endParaRPr lang="tr-T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Rastlantısal </a:t>
            </a:r>
            <a:r>
              <a:rPr lang="tr-TR" dirty="0"/>
              <a:t>davranış olmaktan çok amaç-yüklü </a:t>
            </a:r>
            <a:r>
              <a:rPr lang="tr-TR" dirty="0" smtClean="0"/>
              <a:t>eylemdir.</a:t>
            </a:r>
          </a:p>
          <a:p>
            <a:pPr algn="just"/>
            <a:r>
              <a:rPr lang="tr-TR" dirty="0" smtClean="0"/>
              <a:t>Amaç</a:t>
            </a:r>
            <a:r>
              <a:rPr lang="tr-TR" dirty="0"/>
              <a:t>, uygulamayı birebir yönlendiren katı bir açıklıktan çok gevşek </a:t>
            </a:r>
            <a:r>
              <a:rPr lang="tr-TR" dirty="0" smtClean="0"/>
              <a:t>ifadelidir.</a:t>
            </a:r>
          </a:p>
          <a:p>
            <a:pPr algn="just"/>
            <a:r>
              <a:rPr lang="tr-TR" dirty="0"/>
              <a:t>Amaçlar gizli olabilir ya da sonraya bırakılabilir</a:t>
            </a:r>
            <a:r>
              <a:rPr lang="tr-TR" dirty="0" smtClean="0"/>
              <a:t>.</a:t>
            </a:r>
          </a:p>
          <a:p>
            <a:pPr algn="just"/>
            <a:r>
              <a:rPr lang="tr-TR" dirty="0" smtClean="0"/>
              <a:t>Sonuçları önceden tahmin de edilebilir, edilemez de.</a:t>
            </a:r>
          </a:p>
          <a:p>
            <a:pPr algn="just"/>
            <a:r>
              <a:rPr lang="tr-TR" dirty="0"/>
              <a:t>Bir hareket de olabilir, sessiz de kalınır.</a:t>
            </a:r>
          </a:p>
        </p:txBody>
      </p:sp>
      <p:sp>
        <p:nvSpPr>
          <p:cNvPr id="2" name="1 Başlık"/>
          <p:cNvSpPr>
            <a:spLocks noGrp="1"/>
          </p:cNvSpPr>
          <p:nvPr>
            <p:ph type="title"/>
          </p:nvPr>
        </p:nvSpPr>
        <p:spPr/>
        <p:txBody>
          <a:bodyPr>
            <a:normAutofit/>
          </a:bodyPr>
          <a:lstStyle/>
          <a:p>
            <a:r>
              <a:rPr lang="tr-TR" dirty="0" smtClean="0"/>
              <a:t>Kamu Politikasının Özellikleri</a:t>
            </a:r>
            <a:endParaRPr lang="tr-TR"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emplate>
  <TotalTime>1337</TotalTime>
  <Words>1817</Words>
  <Application>Microsoft Office PowerPoint</Application>
  <PresentationFormat>Ekran Gösterisi (4:3)</PresentationFormat>
  <Paragraphs>110</Paragraphs>
  <Slides>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Lucida Sans Unicode</vt:lpstr>
      <vt:lpstr>Verdana</vt:lpstr>
      <vt:lpstr>Wingdings 2</vt:lpstr>
      <vt:lpstr>Wingdings 3</vt:lpstr>
      <vt:lpstr>Kalabalık</vt:lpstr>
      <vt:lpstr>Kamu Politikası ve Transferi</vt:lpstr>
      <vt:lpstr>Kavramlar</vt:lpstr>
      <vt:lpstr>Kamu Politikası Nedir?</vt:lpstr>
      <vt:lpstr>Kamu Politikası Nedir?</vt:lpstr>
      <vt:lpstr>Kamu Politikası Nedir?</vt:lpstr>
      <vt:lpstr>Kamu Politikası Nedir?</vt:lpstr>
      <vt:lpstr>Kamu Politikasının Unsurları</vt:lpstr>
      <vt:lpstr>Kamu Politikasının Unsurları</vt:lpstr>
      <vt:lpstr>Kamu Politikasının Özellikleri</vt:lpstr>
      <vt:lpstr>Kamu Politikasının Özellikleri</vt:lpstr>
      <vt:lpstr>Kamu politikasını neden çalışmalı?</vt:lpstr>
      <vt:lpstr>“Kamu politikası analizi yapmak” ne yapmaktır?</vt:lpstr>
      <vt:lpstr>“Kamu politikası analizi yapmak” ne yapmaktır?</vt:lpstr>
      <vt:lpstr>Pratik soru reçetesi:</vt:lpstr>
      <vt:lpstr>Pratik soru reçetesi:</vt:lpstr>
      <vt:lpstr>POLİTİKA SÜRECİ</vt:lpstr>
      <vt:lpstr>Aktörler</vt:lpstr>
      <vt:lpstr>Devlet kuramlarına göre kamu politikasına farklı yaklaşımlar nelerdir?</vt:lpstr>
      <vt:lpstr>Devlet kuramlarına göre kamu politikasına farklı yaklaşımlar nelerdir?</vt:lpstr>
      <vt:lpstr>Kamu Politikası Analiz Modelleri</vt:lpstr>
      <vt:lpstr>Karar Verme Modelleri</vt:lpstr>
      <vt:lpstr>Karar Verme</vt:lpstr>
      <vt:lpstr>Karar Verme</vt:lpstr>
      <vt:lpstr>Karar Verme</vt:lpstr>
      <vt:lpstr>Karar Verme</vt:lpstr>
      <vt:lpstr>Karar Verme</vt:lpstr>
      <vt:lpstr>Politika Transferi</vt:lpstr>
      <vt:lpstr>Politika Transferinin Dereceleri</vt:lpstr>
      <vt:lpstr>Bazı Sorular</vt:lpstr>
      <vt:lpstr>Bazı Sorular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Politikası ve Transferi</dc:title>
  <dc:creator>BARIS OVGUN</dc:creator>
  <cp:lastModifiedBy>BARIS OVGUN</cp:lastModifiedBy>
  <cp:revision>177</cp:revision>
  <dcterms:created xsi:type="dcterms:W3CDTF">2012-10-15T09:48:54Z</dcterms:created>
  <dcterms:modified xsi:type="dcterms:W3CDTF">2018-02-05T13:03:25Z</dcterms:modified>
</cp:coreProperties>
</file>