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97" r:id="rId3"/>
    <p:sldId id="257" r:id="rId4"/>
    <p:sldId id="267" r:id="rId5"/>
    <p:sldId id="260" r:id="rId6"/>
    <p:sldId id="265"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58" d="100"/>
          <a:sy n="58" d="100"/>
        </p:scale>
        <p:origin x="84"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12158" y="877329"/>
            <a:ext cx="8633586" cy="5679992"/>
          </a:xfrm>
          <a:prstGeom prst="rect">
            <a:avLst/>
          </a:prstGeom>
        </p:spPr>
      </p:pic>
    </p:spTree>
    <p:extLst>
      <p:ext uri="{BB962C8B-B14F-4D97-AF65-F5344CB8AC3E}">
        <p14:creationId xmlns:p14="http://schemas.microsoft.com/office/powerpoint/2010/main" val="231754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78459" y="572530"/>
            <a:ext cx="10385656" cy="5564660"/>
          </a:xfrm>
          <a:prstGeom prst="rect">
            <a:avLst/>
          </a:prstGeom>
        </p:spPr>
      </p:pic>
    </p:spTree>
    <p:extLst>
      <p:ext uri="{BB962C8B-B14F-4D97-AF65-F5344CB8AC3E}">
        <p14:creationId xmlns:p14="http://schemas.microsoft.com/office/powerpoint/2010/main" val="270047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27952" y="671383"/>
            <a:ext cx="9336096" cy="5515234"/>
          </a:xfrm>
          <a:prstGeom prst="rect">
            <a:avLst/>
          </a:prstGeom>
        </p:spPr>
      </p:pic>
    </p:spTree>
    <p:extLst>
      <p:ext uri="{BB962C8B-B14F-4D97-AF65-F5344CB8AC3E}">
        <p14:creationId xmlns:p14="http://schemas.microsoft.com/office/powerpoint/2010/main" val="115830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00802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TENDON </a:t>
            </a:r>
            <a:r>
              <a:rPr lang="tr-TR" sz="3000" b="1">
                <a:solidFill>
                  <a:srgbClr val="00B050"/>
                </a:solidFill>
              </a:rPr>
              <a:t>ORGANLARI</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1301581" y="1670610"/>
            <a:ext cx="4234246" cy="4069618"/>
          </a:xfrm>
          <a:prstGeom prst="rect">
            <a:avLst/>
          </a:prstGeom>
        </p:spPr>
      </p:pic>
      <p:pic>
        <p:nvPicPr>
          <p:cNvPr id="4" name="Resim 3"/>
          <p:cNvPicPr>
            <a:picLocks noChangeAspect="1"/>
          </p:cNvPicPr>
          <p:nvPr/>
        </p:nvPicPr>
        <p:blipFill>
          <a:blip r:embed="rId3"/>
          <a:stretch>
            <a:fillRect/>
          </a:stretch>
        </p:blipFill>
        <p:spPr>
          <a:xfrm>
            <a:off x="6186618" y="1227437"/>
            <a:ext cx="4165660" cy="4412266"/>
          </a:xfrm>
          <a:prstGeom prst="rect">
            <a:avLst/>
          </a:prstGeom>
        </p:spPr>
      </p:pic>
    </p:spTree>
    <p:extLst>
      <p:ext uri="{BB962C8B-B14F-4D97-AF65-F5344CB8AC3E}">
        <p14:creationId xmlns:p14="http://schemas.microsoft.com/office/powerpoint/2010/main" val="204576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86007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KAS </a:t>
            </a:r>
            <a:r>
              <a:rPr lang="tr-TR" sz="3000" b="1">
                <a:solidFill>
                  <a:srgbClr val="00B050"/>
                </a:solidFill>
              </a:rPr>
              <a:t>İĞCİKLERİ</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2817339" y="1114832"/>
            <a:ext cx="5815916" cy="5155558"/>
          </a:xfrm>
          <a:prstGeom prst="rect">
            <a:avLst/>
          </a:prstGeom>
        </p:spPr>
      </p:pic>
    </p:spTree>
    <p:extLst>
      <p:ext uri="{BB962C8B-B14F-4D97-AF65-F5344CB8AC3E}">
        <p14:creationId xmlns:p14="http://schemas.microsoft.com/office/powerpoint/2010/main" val="42543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41858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OMURİLİK  </a:t>
            </a:r>
            <a:r>
              <a:rPr lang="tr-TR" sz="3000" b="1">
                <a:solidFill>
                  <a:srgbClr val="00B050"/>
                </a:solidFill>
              </a:rPr>
              <a:t>REFLEKSLERİ</a:t>
            </a:r>
            <a:endParaRPr lang="tr-TR" sz="3000" b="1" dirty="0">
              <a:solidFill>
                <a:srgbClr val="00B050"/>
              </a:solidFill>
            </a:endParaRPr>
          </a:p>
        </p:txBody>
      </p:sp>
      <p:sp>
        <p:nvSpPr>
          <p:cNvPr id="3" name="Dikdörtgen 2"/>
          <p:cNvSpPr/>
          <p:nvPr/>
        </p:nvSpPr>
        <p:spPr>
          <a:xfrm>
            <a:off x="189470" y="2627369"/>
            <a:ext cx="11813060" cy="2015936"/>
          </a:xfrm>
          <a:prstGeom prst="rect">
            <a:avLst/>
          </a:prstGeom>
        </p:spPr>
        <p:txBody>
          <a:bodyPr wrap="square">
            <a:spAutoFit/>
          </a:bodyPr>
          <a:lstStyle/>
          <a:p>
            <a:pPr algn="ctr"/>
            <a:r>
              <a:rPr lang="en-US" sz="2500"/>
              <a:t>Daha önce de belirtildiği gibi, hareket MSS içindeki motor nöronlarca tetiklenir ve bazı hareketler birçok farklı seviyede işlev görür. Bunlardan en temeli omurilik seviyesinde </a:t>
            </a:r>
            <a:r>
              <a:rPr lang="en-US" sz="2500" smtClean="0"/>
              <a:t>oluşan </a:t>
            </a:r>
            <a:r>
              <a:rPr lang="en-US" sz="2500"/>
              <a:t>omurilik refleksidir. Omurilik reflekslerindeki hareketlerin kontrolünde omurilik </a:t>
            </a:r>
            <a:r>
              <a:rPr lang="en-US" sz="2500" smtClean="0"/>
              <a:t>yalnız </a:t>
            </a:r>
            <a:r>
              <a:rPr lang="en-US" sz="2500"/>
              <a:t>başına çalışır. Elinizi sıcak bir objeden çektiğinizde (</a:t>
            </a:r>
            <a:r>
              <a:rPr lang="en-US" sz="2500" b="1"/>
              <a:t>geri çekilme refleksi</a:t>
            </a:r>
            <a:r>
              <a:rPr lang="en-US" sz="2500"/>
              <a:t>) </a:t>
            </a:r>
            <a:r>
              <a:rPr lang="en-US" sz="2500" smtClean="0"/>
              <a:t>gerçekleşen</a:t>
            </a:r>
            <a:r>
              <a:rPr lang="tr-TR" sz="2500" smtClean="0"/>
              <a:t> </a:t>
            </a:r>
            <a:r>
              <a:rPr lang="en-US" sz="2500" smtClean="0"/>
              <a:t>şey </a:t>
            </a:r>
            <a:r>
              <a:rPr lang="en-US" sz="2500"/>
              <a:t>bir omurilik refleksidir.</a:t>
            </a:r>
            <a:endParaRPr lang="tr-TR" sz="2500"/>
          </a:p>
        </p:txBody>
      </p:sp>
    </p:spTree>
    <p:extLst>
      <p:ext uri="{BB962C8B-B14F-4D97-AF65-F5344CB8AC3E}">
        <p14:creationId xmlns:p14="http://schemas.microsoft.com/office/powerpoint/2010/main" val="73673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3568" y="816751"/>
            <a:ext cx="11944864" cy="2400657"/>
          </a:xfrm>
          <a:prstGeom prst="rect">
            <a:avLst/>
          </a:prstGeom>
        </p:spPr>
        <p:txBody>
          <a:bodyPr wrap="square">
            <a:spAutoFit/>
          </a:bodyPr>
          <a:lstStyle/>
          <a:p>
            <a:r>
              <a:rPr lang="en-US" sz="2500" b="1"/>
              <a:t>Monosinaptik refleks</a:t>
            </a:r>
            <a:endParaRPr lang="tr-TR" sz="2500" b="1"/>
          </a:p>
          <a:p>
            <a:r>
              <a:rPr lang="en-US" sz="2500"/>
              <a:t>Monosinaptik gerim refleksi, duyusal reseptörle kas efektörü arasında gerçekleşen tek </a:t>
            </a:r>
            <a:r>
              <a:rPr lang="en-US" sz="2500" smtClean="0"/>
              <a:t>sinapslı </a:t>
            </a:r>
            <a:r>
              <a:rPr lang="en-US" sz="2500"/>
              <a:t>bir omurilik refleksidir. </a:t>
            </a:r>
            <a:endParaRPr lang="tr-TR" sz="2500" smtClean="0"/>
          </a:p>
          <a:p>
            <a:r>
              <a:rPr lang="en-US" sz="2500" b="1"/>
              <a:t>Polisinaptik refleks</a:t>
            </a:r>
            <a:endParaRPr lang="tr-TR" sz="2500" b="1"/>
          </a:p>
          <a:p>
            <a:r>
              <a:rPr lang="en-US" sz="2500"/>
              <a:t>Polisinaptik refleks, duyusal nörondan başlayıp en az bir internörondan geçerek </a:t>
            </a:r>
            <a:r>
              <a:rPr lang="en-US" sz="2500" smtClean="0"/>
              <a:t>omurilikte </a:t>
            </a:r>
            <a:r>
              <a:rPr lang="en-US" sz="2500"/>
              <a:t>bir motor nörona ulaşan bir elektriksel uyarı içerir. </a:t>
            </a:r>
            <a:endParaRPr lang="tr-TR" sz="2500"/>
          </a:p>
        </p:txBody>
      </p:sp>
      <p:pic>
        <p:nvPicPr>
          <p:cNvPr id="3" name="Resim 2"/>
          <p:cNvPicPr>
            <a:picLocks noChangeAspect="1"/>
          </p:cNvPicPr>
          <p:nvPr/>
        </p:nvPicPr>
        <p:blipFill>
          <a:blip r:embed="rId2"/>
          <a:stretch>
            <a:fillRect/>
          </a:stretch>
        </p:blipFill>
        <p:spPr>
          <a:xfrm>
            <a:off x="3789103" y="3506236"/>
            <a:ext cx="4613794" cy="2930700"/>
          </a:xfrm>
          <a:prstGeom prst="rect">
            <a:avLst/>
          </a:prstGeom>
        </p:spPr>
      </p:pic>
    </p:spTree>
    <p:extLst>
      <p:ext uri="{BB962C8B-B14F-4D97-AF65-F5344CB8AC3E}">
        <p14:creationId xmlns:p14="http://schemas.microsoft.com/office/powerpoint/2010/main" val="4085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12106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RENSHAW </a:t>
            </a:r>
            <a:r>
              <a:rPr lang="tr-TR" sz="3000" b="1">
                <a:solidFill>
                  <a:srgbClr val="00B050"/>
                </a:solidFill>
              </a:rPr>
              <a:t>HÜCRELERİ</a:t>
            </a:r>
            <a:endParaRPr lang="tr-TR" sz="3000" b="1" dirty="0">
              <a:solidFill>
                <a:srgbClr val="00B050"/>
              </a:solidFill>
            </a:endParaRPr>
          </a:p>
        </p:txBody>
      </p:sp>
      <p:sp>
        <p:nvSpPr>
          <p:cNvPr id="3" name="Dikdörtgen 2"/>
          <p:cNvSpPr/>
          <p:nvPr/>
        </p:nvSpPr>
        <p:spPr>
          <a:xfrm>
            <a:off x="205946" y="2690336"/>
            <a:ext cx="11780108" cy="1246495"/>
          </a:xfrm>
          <a:prstGeom prst="rect">
            <a:avLst/>
          </a:prstGeom>
        </p:spPr>
        <p:txBody>
          <a:bodyPr wrap="square">
            <a:spAutoFit/>
          </a:bodyPr>
          <a:lstStyle/>
          <a:p>
            <a:pPr algn="ctr"/>
            <a:r>
              <a:rPr lang="en-US" sz="2500"/>
              <a:t>Yorgunluk, özellikle kısa süre içinde gerçekleşmişse kas hasarıyla sonuçlanıp, kas </a:t>
            </a:r>
            <a:r>
              <a:rPr lang="en-US" sz="2500" smtClean="0"/>
              <a:t>performansında </a:t>
            </a:r>
            <a:r>
              <a:rPr lang="en-US" sz="2500"/>
              <a:t>düşüşe neden olabilir. Renshaw hücreleri olarak bilinen bir grup inhibitör internöron kasların bu yorgunluğu geliştirmesini engeller (Renshaw 1964). </a:t>
            </a:r>
            <a:endParaRPr lang="tr-TR" sz="2500"/>
          </a:p>
        </p:txBody>
      </p:sp>
    </p:spTree>
    <p:extLst>
      <p:ext uri="{BB962C8B-B14F-4D97-AF65-F5344CB8AC3E}">
        <p14:creationId xmlns:p14="http://schemas.microsoft.com/office/powerpoint/2010/main" val="152122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25776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GAMA </a:t>
            </a:r>
            <a:r>
              <a:rPr lang="tr-TR" sz="3000" b="1">
                <a:solidFill>
                  <a:srgbClr val="00B050"/>
                </a:solidFill>
              </a:rPr>
              <a:t>MOTOR SİSTEM</a:t>
            </a:r>
            <a:endParaRPr lang="tr-TR" sz="3000" b="1" dirty="0">
              <a:solidFill>
                <a:srgbClr val="00B050"/>
              </a:solidFill>
            </a:endParaRPr>
          </a:p>
        </p:txBody>
      </p:sp>
      <p:sp>
        <p:nvSpPr>
          <p:cNvPr id="3" name="Dikdörtgen 2"/>
          <p:cNvSpPr/>
          <p:nvPr/>
        </p:nvSpPr>
        <p:spPr>
          <a:xfrm>
            <a:off x="197708" y="1238934"/>
            <a:ext cx="11747156" cy="1246495"/>
          </a:xfrm>
          <a:prstGeom prst="rect">
            <a:avLst/>
          </a:prstGeom>
        </p:spPr>
        <p:txBody>
          <a:bodyPr wrap="square">
            <a:spAutoFit/>
          </a:bodyPr>
          <a:lstStyle/>
          <a:p>
            <a:r>
              <a:rPr lang="en-US" sz="2500"/>
              <a:t>Buraya kadar alfa motor sistemin bir uyaranla karşılaşması durumunda, hareketle </a:t>
            </a:r>
            <a:r>
              <a:rPr lang="en-US" sz="2500" smtClean="0"/>
              <a:t>sonuçlanacak </a:t>
            </a:r>
            <a:r>
              <a:rPr lang="en-US" sz="2500"/>
              <a:t>iskelelet kası kasılmalarına nasıl neden olduğunu inceledik. Ancak her kas kasılması hareketle sonuçlanmaz. </a:t>
            </a:r>
            <a:endParaRPr lang="tr-TR" sz="2500"/>
          </a:p>
        </p:txBody>
      </p:sp>
      <p:pic>
        <p:nvPicPr>
          <p:cNvPr id="4" name="Resim 3"/>
          <p:cNvPicPr>
            <a:picLocks noChangeAspect="1"/>
          </p:cNvPicPr>
          <p:nvPr/>
        </p:nvPicPr>
        <p:blipFill>
          <a:blip r:embed="rId2"/>
          <a:stretch>
            <a:fillRect/>
          </a:stretch>
        </p:blipFill>
        <p:spPr>
          <a:xfrm>
            <a:off x="3377513" y="2890428"/>
            <a:ext cx="5387546" cy="2922422"/>
          </a:xfrm>
          <a:prstGeom prst="rect">
            <a:avLst/>
          </a:prstGeom>
        </p:spPr>
      </p:pic>
    </p:spTree>
    <p:extLst>
      <p:ext uri="{BB962C8B-B14F-4D97-AF65-F5344CB8AC3E}">
        <p14:creationId xmlns:p14="http://schemas.microsoft.com/office/powerpoint/2010/main" val="171179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KORTEKS TARAFINDAN KONTROL EDİLEN HAREKETLER</a:t>
            </a:r>
            <a:endParaRPr lang="tr-TR" sz="3500">
              <a:solidFill>
                <a:srgbClr val="FF0000"/>
              </a:solidFill>
            </a:endParaRPr>
          </a:p>
        </p:txBody>
      </p:sp>
      <p:sp>
        <p:nvSpPr>
          <p:cNvPr id="3" name="Dikdörtgen 2"/>
          <p:cNvSpPr/>
          <p:nvPr/>
        </p:nvSpPr>
        <p:spPr>
          <a:xfrm>
            <a:off x="197708" y="1480391"/>
            <a:ext cx="11697730" cy="1246495"/>
          </a:xfrm>
          <a:prstGeom prst="rect">
            <a:avLst/>
          </a:prstGeom>
        </p:spPr>
        <p:txBody>
          <a:bodyPr wrap="square">
            <a:spAutoFit/>
          </a:bodyPr>
          <a:lstStyle/>
          <a:p>
            <a:r>
              <a:rPr lang="en-US" sz="2500"/>
              <a:t>Reflekslerden sonra, kontrolü sağlayan ikinci yapı beyin sapıdır. Bu seviyeden başlatılan hareket spinal ve kraniyal sinirlerle ilerler. Kortikospinal traktusun bir segmenti olan </a:t>
            </a:r>
            <a:r>
              <a:rPr lang="en-US" sz="2500" smtClean="0"/>
              <a:t>beyin </a:t>
            </a:r>
            <a:r>
              <a:rPr lang="en-US" sz="2500"/>
              <a:t>sapı, kraniyal sinirler yoluyla yüz ve boyuna temel motor duyuyu sağlar.</a:t>
            </a:r>
            <a:endParaRPr lang="tr-TR" sz="2500"/>
          </a:p>
        </p:txBody>
      </p:sp>
      <p:pic>
        <p:nvPicPr>
          <p:cNvPr id="4" name="Resim 3"/>
          <p:cNvPicPr>
            <a:picLocks noChangeAspect="1"/>
          </p:cNvPicPr>
          <p:nvPr/>
        </p:nvPicPr>
        <p:blipFill>
          <a:blip r:embed="rId2"/>
          <a:stretch>
            <a:fillRect/>
          </a:stretch>
        </p:blipFill>
        <p:spPr>
          <a:xfrm>
            <a:off x="1807948" y="3269520"/>
            <a:ext cx="8477250" cy="1933575"/>
          </a:xfrm>
          <a:prstGeom prst="rect">
            <a:avLst/>
          </a:prstGeom>
        </p:spPr>
      </p:pic>
    </p:spTree>
    <p:extLst>
      <p:ext uri="{BB962C8B-B14F-4D97-AF65-F5344CB8AC3E}">
        <p14:creationId xmlns:p14="http://schemas.microsoft.com/office/powerpoint/2010/main" val="5682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smtClean="0">
                <a:solidFill>
                  <a:srgbClr val="C00000"/>
                </a:solidFill>
                <a:latin typeface="+mn-lt"/>
                <a:ea typeface="Calibri" panose="020F0502020204030204" pitchFamily="34" charset="0"/>
                <a:cs typeface="Times New Roman" panose="02020603050405020304" pitchFamily="18" charset="0"/>
              </a:rPr>
              <a:t>7</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3125219"/>
            <a:ext cx="10762168"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a:solidFill>
                  <a:srgbClr val="C00000"/>
                </a:solidFill>
                <a:ea typeface="Calibri" panose="020F0502020204030204" pitchFamily="34" charset="0"/>
                <a:cs typeface="Times New Roman" panose="02020603050405020304" pitchFamily="18" charset="0"/>
              </a:rPr>
              <a:t>MOTOR KONTROL </a:t>
            </a:r>
            <a:r>
              <a:rPr lang="en-US" altLang="tr-TR" sz="7500" b="1" smtClean="0">
                <a:solidFill>
                  <a:srgbClr val="C00000"/>
                </a:solidFill>
                <a:ea typeface="Calibri" panose="020F0502020204030204" pitchFamily="34" charset="0"/>
                <a:cs typeface="Times New Roman" panose="02020603050405020304" pitchFamily="18" charset="0"/>
              </a:rPr>
              <a:t>VE</a:t>
            </a:r>
            <a:r>
              <a:rPr lang="tr-TR" altLang="tr-TR" sz="7500" b="1" smtClean="0">
                <a:solidFill>
                  <a:srgbClr val="C00000"/>
                </a:solidFill>
                <a:ea typeface="Calibri" panose="020F0502020204030204" pitchFamily="34" charset="0"/>
                <a:cs typeface="Times New Roman" panose="02020603050405020304" pitchFamily="18" charset="0"/>
              </a:rPr>
              <a:t> HAREKET</a:t>
            </a:r>
            <a:endParaRPr lang="en-US" altLang="tr-TR" sz="7500" b="1">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150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59095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PRİMER </a:t>
            </a:r>
            <a:r>
              <a:rPr lang="tr-TR" sz="3000" b="1">
                <a:solidFill>
                  <a:srgbClr val="00B050"/>
                </a:solidFill>
              </a:rPr>
              <a:t>MOTOR KORTEKS (M1)</a:t>
            </a:r>
            <a:endParaRPr lang="tr-TR" sz="3000" b="1" dirty="0">
              <a:solidFill>
                <a:srgbClr val="00B050"/>
              </a:solidFill>
            </a:endParaRPr>
          </a:p>
        </p:txBody>
      </p:sp>
      <p:sp>
        <p:nvSpPr>
          <p:cNvPr id="3" name="Dikdörtgen 2"/>
          <p:cNvSpPr/>
          <p:nvPr/>
        </p:nvSpPr>
        <p:spPr>
          <a:xfrm>
            <a:off x="238897" y="2551837"/>
            <a:ext cx="11714206" cy="1631216"/>
          </a:xfrm>
          <a:prstGeom prst="rect">
            <a:avLst/>
          </a:prstGeom>
        </p:spPr>
        <p:txBody>
          <a:bodyPr wrap="square">
            <a:spAutoFit/>
          </a:bodyPr>
          <a:lstStyle/>
          <a:p>
            <a:pPr algn="ctr"/>
            <a:r>
              <a:rPr lang="en-US" sz="2500"/>
              <a:t>Primer motor korteks ismini motor nöronların kontrolü ile doğrudan ilgili olmasından alır ve frontal lobun presentral girusunda bulunur. Hareketi kontralateral olarak </a:t>
            </a:r>
            <a:r>
              <a:rPr lang="en-US" sz="2500" smtClean="0"/>
              <a:t>düzenleyen </a:t>
            </a:r>
            <a:r>
              <a:rPr lang="en-US" sz="2500"/>
              <a:t>nöral uyarıların oluşturulmasından sorumludur. Yani beynin sağ yarımküresi vücudun sol tarafını kontrol ederken, sol yarımküre sağını kontrol eder. </a:t>
            </a:r>
            <a:endParaRPr lang="tr-TR" sz="2500"/>
          </a:p>
        </p:txBody>
      </p:sp>
    </p:spTree>
    <p:extLst>
      <p:ext uri="{BB962C8B-B14F-4D97-AF65-F5344CB8AC3E}">
        <p14:creationId xmlns:p14="http://schemas.microsoft.com/office/powerpoint/2010/main" val="103907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65405" y="976723"/>
            <a:ext cx="8056606" cy="5514154"/>
          </a:xfrm>
          <a:prstGeom prst="rect">
            <a:avLst/>
          </a:prstGeom>
        </p:spPr>
      </p:pic>
    </p:spTree>
    <p:extLst>
      <p:ext uri="{BB962C8B-B14F-4D97-AF65-F5344CB8AC3E}">
        <p14:creationId xmlns:p14="http://schemas.microsoft.com/office/powerpoint/2010/main" val="19093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18770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SEKONDER </a:t>
            </a:r>
            <a:r>
              <a:rPr lang="tr-TR" sz="3000" b="1">
                <a:solidFill>
                  <a:srgbClr val="00B050"/>
                </a:solidFill>
              </a:rPr>
              <a:t>MOTOR KORTEKS</a:t>
            </a:r>
            <a:endParaRPr lang="tr-TR" sz="3000" b="1" dirty="0">
              <a:solidFill>
                <a:srgbClr val="00B050"/>
              </a:solidFill>
            </a:endParaRPr>
          </a:p>
        </p:txBody>
      </p:sp>
      <p:sp>
        <p:nvSpPr>
          <p:cNvPr id="3" name="Dikdörtgen 2"/>
          <p:cNvSpPr/>
          <p:nvPr/>
        </p:nvSpPr>
        <p:spPr>
          <a:xfrm>
            <a:off x="238897" y="3002470"/>
            <a:ext cx="11714206" cy="861774"/>
          </a:xfrm>
          <a:prstGeom prst="rect">
            <a:avLst/>
          </a:prstGeom>
        </p:spPr>
        <p:txBody>
          <a:bodyPr wrap="square">
            <a:spAutoFit/>
          </a:bodyPr>
          <a:lstStyle/>
          <a:p>
            <a:pPr algn="ctr"/>
            <a:r>
              <a:rPr lang="en-US" sz="2500"/>
              <a:t>Presentral girusun alt ucu sekonder motor alan olarak bilinir çünkü primer motor alandan sonra keşfedilmiştir ve primer motor alan gibi özgün bir şekilde işlev göstermez</a:t>
            </a:r>
            <a:r>
              <a:rPr lang="en-US" sz="2500" smtClean="0"/>
              <a:t>.</a:t>
            </a:r>
            <a:endParaRPr lang="tr-TR" sz="2500"/>
          </a:p>
        </p:txBody>
      </p:sp>
    </p:spTree>
    <p:extLst>
      <p:ext uri="{BB962C8B-B14F-4D97-AF65-F5344CB8AC3E}">
        <p14:creationId xmlns:p14="http://schemas.microsoft.com/office/powerpoint/2010/main" val="18292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78767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POSTERİYOR </a:t>
            </a:r>
            <a:r>
              <a:rPr lang="tr-TR" sz="3000" b="1">
                <a:solidFill>
                  <a:srgbClr val="00B050"/>
                </a:solidFill>
              </a:rPr>
              <a:t>PARYETAL KORTEKS</a:t>
            </a:r>
            <a:endParaRPr lang="tr-TR" sz="3000" b="1" dirty="0">
              <a:solidFill>
                <a:srgbClr val="00B050"/>
              </a:solidFill>
            </a:endParaRPr>
          </a:p>
        </p:txBody>
      </p:sp>
      <p:sp>
        <p:nvSpPr>
          <p:cNvPr id="3" name="Dikdörtgen 2"/>
          <p:cNvSpPr/>
          <p:nvPr/>
        </p:nvSpPr>
        <p:spPr>
          <a:xfrm>
            <a:off x="197708" y="2551837"/>
            <a:ext cx="11796584" cy="1631216"/>
          </a:xfrm>
          <a:prstGeom prst="rect">
            <a:avLst/>
          </a:prstGeom>
        </p:spPr>
        <p:txBody>
          <a:bodyPr wrap="square">
            <a:spAutoFit/>
          </a:bodyPr>
          <a:lstStyle/>
          <a:p>
            <a:pPr algn="ctr"/>
            <a:r>
              <a:rPr lang="en-US" sz="2500"/>
              <a:t>Posteriyor paryetal korteks görme, işitme ve deri duyularını birleştirerek dorsolateral </a:t>
            </a:r>
            <a:r>
              <a:rPr lang="en-US" sz="2500" smtClean="0"/>
              <a:t>prefrontal </a:t>
            </a:r>
            <a:r>
              <a:rPr lang="en-US" sz="2500"/>
              <a:t>kortekse iletir ve bu bilgiyi daha sonra hareketleri yönlendirmek için kullanır. </a:t>
            </a:r>
            <a:r>
              <a:rPr lang="en-US" sz="2500" smtClean="0"/>
              <a:t>Ayrıca </a:t>
            </a:r>
            <a:r>
              <a:rPr lang="en-US" sz="2500"/>
              <a:t>posteriyor paryetal korteksin singulat girus, serebellum ve bazal çekirdeklerle güçlü bağlantıları olduğu da kanıtlanmıştır</a:t>
            </a:r>
            <a:r>
              <a:rPr lang="en-US" sz="2500" smtClean="0"/>
              <a:t>.</a:t>
            </a:r>
            <a:endParaRPr lang="tr-TR" sz="2500"/>
          </a:p>
        </p:txBody>
      </p:sp>
    </p:spTree>
    <p:extLst>
      <p:ext uri="{BB962C8B-B14F-4D97-AF65-F5344CB8AC3E}">
        <p14:creationId xmlns:p14="http://schemas.microsoft.com/office/powerpoint/2010/main" val="37148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MOTOR METABOLİK YOLLARI</a:t>
            </a:r>
            <a:endParaRPr lang="tr-TR" sz="3500">
              <a:solidFill>
                <a:srgbClr val="FF0000"/>
              </a:solidFill>
            </a:endParaRPr>
          </a:p>
        </p:txBody>
      </p:sp>
      <p:sp>
        <p:nvSpPr>
          <p:cNvPr id="3" name="Dikdörtgen 2"/>
          <p:cNvSpPr/>
          <p:nvPr/>
        </p:nvSpPr>
        <p:spPr>
          <a:xfrm>
            <a:off x="197708" y="1807344"/>
            <a:ext cx="11763632" cy="1246495"/>
          </a:xfrm>
          <a:prstGeom prst="rect">
            <a:avLst/>
          </a:prstGeom>
        </p:spPr>
        <p:txBody>
          <a:bodyPr wrap="square">
            <a:spAutoFit/>
          </a:bodyPr>
          <a:lstStyle/>
          <a:p>
            <a:r>
              <a:rPr lang="en-US" sz="2500"/>
              <a:t>Üst motor nöronlar; motor korteks, serebellum ya da çeşitili beyin sapı çekirdeklerinden köken alıp, spinal ya da kraniyal motor nöronların aktivitesini tetiklemek için bilgiyi beyin sapı ve omuriliğe ileten sinir hücreleridir. </a:t>
            </a:r>
            <a:endParaRPr lang="tr-TR" sz="2500"/>
          </a:p>
        </p:txBody>
      </p:sp>
      <p:pic>
        <p:nvPicPr>
          <p:cNvPr id="4" name="Resim 3"/>
          <p:cNvPicPr>
            <a:picLocks noChangeAspect="1"/>
          </p:cNvPicPr>
          <p:nvPr/>
        </p:nvPicPr>
        <p:blipFill>
          <a:blip r:embed="rId2"/>
          <a:stretch>
            <a:fillRect/>
          </a:stretch>
        </p:blipFill>
        <p:spPr>
          <a:xfrm>
            <a:off x="1967557" y="3188429"/>
            <a:ext cx="7943850" cy="2524125"/>
          </a:xfrm>
          <a:prstGeom prst="rect">
            <a:avLst/>
          </a:prstGeom>
        </p:spPr>
      </p:pic>
    </p:spTree>
    <p:extLst>
      <p:ext uri="{BB962C8B-B14F-4D97-AF65-F5344CB8AC3E}">
        <p14:creationId xmlns:p14="http://schemas.microsoft.com/office/powerpoint/2010/main" val="3146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09304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KORTEKSTEN </a:t>
            </a:r>
            <a:r>
              <a:rPr lang="tr-TR" sz="3000" b="1">
                <a:solidFill>
                  <a:srgbClr val="00B050"/>
                </a:solidFill>
              </a:rPr>
              <a:t>KÖKEN ALAN METABOLİK YOLLAR</a:t>
            </a:r>
            <a:endParaRPr lang="tr-TR" sz="3000" b="1" dirty="0">
              <a:solidFill>
                <a:srgbClr val="00B050"/>
              </a:solidFill>
            </a:endParaRPr>
          </a:p>
        </p:txBody>
      </p:sp>
      <p:sp>
        <p:nvSpPr>
          <p:cNvPr id="3" name="Dikdörtgen 2"/>
          <p:cNvSpPr/>
          <p:nvPr/>
        </p:nvSpPr>
        <p:spPr>
          <a:xfrm>
            <a:off x="189470" y="2480672"/>
            <a:ext cx="11813060" cy="2400657"/>
          </a:xfrm>
          <a:prstGeom prst="rect">
            <a:avLst/>
          </a:prstGeom>
        </p:spPr>
        <p:txBody>
          <a:bodyPr wrap="square">
            <a:spAutoFit/>
          </a:bodyPr>
          <a:lstStyle/>
          <a:p>
            <a:r>
              <a:rPr lang="en-US" sz="2500" b="1"/>
              <a:t>Kortikospinal traktuslar</a:t>
            </a:r>
            <a:endParaRPr lang="tr-TR" sz="2500" b="1"/>
          </a:p>
          <a:p>
            <a:r>
              <a:rPr lang="en-US" sz="2500"/>
              <a:t>Kortikospinal traktuslar sıklıkla medullanın ön yüzeyinde (anteriyor) bulunan ve şekilleri piramide benzeyen oluşumlar nedeniyle piramidal yollar olarak isimlendirilir. </a:t>
            </a:r>
            <a:endParaRPr lang="tr-TR" sz="2500" smtClean="0"/>
          </a:p>
          <a:p>
            <a:r>
              <a:rPr lang="en-US" sz="2500" b="1"/>
              <a:t>Kortikobulbar traktus</a:t>
            </a:r>
            <a:endParaRPr lang="tr-TR" sz="2500" b="1"/>
          </a:p>
          <a:p>
            <a:r>
              <a:rPr lang="en-US" sz="2500"/>
              <a:t>Kortikobulbar traktus motor korteksin alt kesimindeki presentral girustan başlayan </a:t>
            </a:r>
            <a:r>
              <a:rPr lang="en-US" sz="2500" smtClean="0"/>
              <a:t>liflerden </a:t>
            </a:r>
            <a:r>
              <a:rPr lang="en-US" sz="2500"/>
              <a:t>oluşur.</a:t>
            </a:r>
            <a:endParaRPr lang="tr-TR" sz="2500"/>
          </a:p>
        </p:txBody>
      </p:sp>
    </p:spTree>
    <p:extLst>
      <p:ext uri="{BB962C8B-B14F-4D97-AF65-F5344CB8AC3E}">
        <p14:creationId xmlns:p14="http://schemas.microsoft.com/office/powerpoint/2010/main" val="375129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1045504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SUBKORTİKAL </a:t>
            </a:r>
            <a:r>
              <a:rPr lang="tr-TR" sz="3000" b="1">
                <a:solidFill>
                  <a:srgbClr val="00B050"/>
                </a:solidFill>
              </a:rPr>
              <a:t>ALANLARDAN KÖKEN ALAN METABOLİK YOLLAR</a:t>
            </a:r>
            <a:endParaRPr lang="tr-TR" sz="3000" b="1" dirty="0">
              <a:solidFill>
                <a:srgbClr val="00B050"/>
              </a:solidFill>
            </a:endParaRPr>
          </a:p>
        </p:txBody>
      </p:sp>
      <p:sp>
        <p:nvSpPr>
          <p:cNvPr id="3" name="Dikdörtgen 2"/>
          <p:cNvSpPr/>
          <p:nvPr/>
        </p:nvSpPr>
        <p:spPr>
          <a:xfrm>
            <a:off x="123566" y="1277946"/>
            <a:ext cx="11994292" cy="4708981"/>
          </a:xfrm>
          <a:prstGeom prst="rect">
            <a:avLst/>
          </a:prstGeom>
        </p:spPr>
        <p:txBody>
          <a:bodyPr wrap="square">
            <a:spAutoFit/>
          </a:bodyPr>
          <a:lstStyle/>
          <a:p>
            <a:r>
              <a:rPr lang="en-US" sz="2500" b="1"/>
              <a:t>Rubrospinal traktus</a:t>
            </a:r>
            <a:endParaRPr lang="tr-TR" sz="2500" b="1"/>
          </a:p>
          <a:p>
            <a:r>
              <a:rPr lang="en-US" sz="2500"/>
              <a:t>Rubrospinal traktus, orta beyindeki kırmızı çekirdekten başlayıp, orta hattı çaprazlar ve lateral kortikospinal traktusa komşu olan omuriliğin lateral funikulusundan iner </a:t>
            </a:r>
            <a:r>
              <a:rPr lang="tr-TR" sz="2500" smtClean="0"/>
              <a:t>.</a:t>
            </a:r>
          </a:p>
          <a:p>
            <a:r>
              <a:rPr lang="en-US" sz="2500" b="1"/>
              <a:t>Ventro medial grup</a:t>
            </a:r>
            <a:endParaRPr lang="tr-TR" sz="2500" b="1"/>
          </a:p>
          <a:p>
            <a:r>
              <a:rPr lang="en-US" sz="2500" smtClean="0"/>
              <a:t>Vestibulospinal </a:t>
            </a:r>
            <a:r>
              <a:rPr lang="en-US" sz="2500"/>
              <a:t>traktuslar, isminden de anlaşılacağı gibi beyin sapının vestibular </a:t>
            </a:r>
            <a:r>
              <a:rPr lang="en-US" sz="2500" smtClean="0"/>
              <a:t>çekirdeğinden </a:t>
            </a:r>
            <a:r>
              <a:rPr lang="en-US" sz="2500"/>
              <a:t>köken alırlar</a:t>
            </a:r>
            <a:r>
              <a:rPr lang="en-US" sz="2500" smtClean="0"/>
              <a:t>.</a:t>
            </a:r>
            <a:endParaRPr lang="tr-TR" sz="2500" smtClean="0"/>
          </a:p>
          <a:p>
            <a:r>
              <a:rPr lang="en-US" sz="2500" b="1"/>
              <a:t>Retikülospinal  traktuslar</a:t>
            </a:r>
            <a:endParaRPr lang="tr-TR" sz="2500" b="1"/>
          </a:p>
          <a:p>
            <a:r>
              <a:rPr lang="en-US" sz="2500"/>
              <a:t>Lateral retikülospinal traktus medullar retiküler formasyondan başlayıp omurilik </a:t>
            </a:r>
            <a:r>
              <a:rPr lang="en-US" sz="2500" smtClean="0"/>
              <a:t>boyunca </a:t>
            </a:r>
            <a:r>
              <a:rPr lang="en-US" sz="2500"/>
              <a:t>lateral funikulustan inerek bacaklardaki fleksör kasların faaliyetlerini düzenleyen alfa motor nöronlarla sinaps </a:t>
            </a:r>
            <a:r>
              <a:rPr lang="en-US" sz="2500" smtClean="0"/>
              <a:t>yapar</a:t>
            </a:r>
            <a:endParaRPr lang="tr-TR" sz="2500" smtClean="0"/>
          </a:p>
          <a:p>
            <a:r>
              <a:rPr lang="en-US" sz="2500" b="1"/>
              <a:t>Tektospinal  traktuslar</a:t>
            </a:r>
            <a:endParaRPr lang="tr-TR" sz="2500" b="1"/>
          </a:p>
          <a:p>
            <a:r>
              <a:rPr lang="en-US" sz="2500"/>
              <a:t>Tektospinal traktus superiyor kollikulusun tektumundan köken alarak inen liflerden oluşur. </a:t>
            </a:r>
            <a:endParaRPr lang="tr-TR" sz="2500"/>
          </a:p>
        </p:txBody>
      </p:sp>
    </p:spTree>
    <p:extLst>
      <p:ext uri="{BB962C8B-B14F-4D97-AF65-F5344CB8AC3E}">
        <p14:creationId xmlns:p14="http://schemas.microsoft.com/office/powerpoint/2010/main" val="85869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SEREBELLUM</a:t>
            </a:r>
            <a:endParaRPr lang="tr-TR" sz="3500">
              <a:solidFill>
                <a:srgbClr val="FF0000"/>
              </a:solidFill>
            </a:endParaRPr>
          </a:p>
        </p:txBody>
      </p:sp>
      <p:sp>
        <p:nvSpPr>
          <p:cNvPr id="3" name="Dikdörtgen 2"/>
          <p:cNvSpPr/>
          <p:nvPr/>
        </p:nvSpPr>
        <p:spPr>
          <a:xfrm>
            <a:off x="230659" y="1386198"/>
            <a:ext cx="11730682" cy="2015936"/>
          </a:xfrm>
          <a:prstGeom prst="rect">
            <a:avLst/>
          </a:prstGeom>
        </p:spPr>
        <p:txBody>
          <a:bodyPr wrap="square">
            <a:spAutoFit/>
          </a:bodyPr>
          <a:lstStyle/>
          <a:p>
            <a:r>
              <a:rPr lang="en-US" sz="2500"/>
              <a:t>Bazal çekirdekler ve serebellum hareketin oluşturulmasında önemli role sahip olan diğer yapılardır ve her ikisi de beyin sapı ve primer motor korteksin aktivitesinden etkilenir. Kas tonusunun korunması, postür ve hareketin ince ayarı bazal çekirdeklerin görevidir. Serebellum, aksi takdirde koordinasyonsuz olarak gerçekleşecek hareketleri becerikli </a:t>
            </a:r>
            <a:r>
              <a:rPr lang="en-US" sz="2500" smtClean="0"/>
              <a:t>hareketlere </a:t>
            </a:r>
            <a:r>
              <a:rPr lang="en-US" sz="2500"/>
              <a:t>çevirip, niyet ve davranış uyumunu sağlamak üzere modifiye eder.</a:t>
            </a:r>
            <a:endParaRPr lang="tr-TR" sz="2500"/>
          </a:p>
        </p:txBody>
      </p:sp>
      <p:pic>
        <p:nvPicPr>
          <p:cNvPr id="4" name="Resim 3"/>
          <p:cNvPicPr>
            <a:picLocks noChangeAspect="1"/>
          </p:cNvPicPr>
          <p:nvPr/>
        </p:nvPicPr>
        <p:blipFill>
          <a:blip r:embed="rId2"/>
          <a:stretch>
            <a:fillRect/>
          </a:stretch>
        </p:blipFill>
        <p:spPr>
          <a:xfrm>
            <a:off x="1990725" y="3474939"/>
            <a:ext cx="8210550" cy="2800350"/>
          </a:xfrm>
          <a:prstGeom prst="rect">
            <a:avLst/>
          </a:prstGeom>
        </p:spPr>
      </p:pic>
    </p:spTree>
    <p:extLst>
      <p:ext uri="{BB962C8B-B14F-4D97-AF65-F5344CB8AC3E}">
        <p14:creationId xmlns:p14="http://schemas.microsoft.com/office/powerpoint/2010/main" val="794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27976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SEREBELLUMUN </a:t>
            </a:r>
            <a:r>
              <a:rPr lang="tr-TR" sz="3000" b="1">
                <a:solidFill>
                  <a:srgbClr val="00B050"/>
                </a:solidFill>
              </a:rPr>
              <a:t>YAPISI</a:t>
            </a:r>
            <a:endParaRPr lang="tr-TR" sz="3000" b="1" dirty="0">
              <a:solidFill>
                <a:srgbClr val="00B050"/>
              </a:solidFill>
            </a:endParaRPr>
          </a:p>
        </p:txBody>
      </p:sp>
      <p:sp>
        <p:nvSpPr>
          <p:cNvPr id="3" name="Dikdörtgen 2"/>
          <p:cNvSpPr/>
          <p:nvPr/>
        </p:nvSpPr>
        <p:spPr>
          <a:xfrm>
            <a:off x="205946" y="2828836"/>
            <a:ext cx="11780108" cy="1246495"/>
          </a:xfrm>
          <a:prstGeom prst="rect">
            <a:avLst/>
          </a:prstGeom>
        </p:spPr>
        <p:txBody>
          <a:bodyPr wrap="square">
            <a:spAutoFit/>
          </a:bodyPr>
          <a:lstStyle/>
          <a:p>
            <a:pPr algn="ctr"/>
            <a:r>
              <a:rPr lang="en-US" sz="2500"/>
              <a:t>Korteks gibi serebellum da geniş bir subkortikal ak madde alanını çevreleyen kortikal gri maddeden oluşur. Aynı şekilde serebellumun yüzeyi de kıvrım ve folyumları meydana getiren oluklardan meydana gelmiştir. </a:t>
            </a:r>
            <a:endParaRPr lang="tr-TR" sz="2500"/>
          </a:p>
        </p:txBody>
      </p:sp>
    </p:spTree>
    <p:extLst>
      <p:ext uri="{BB962C8B-B14F-4D97-AF65-F5344CB8AC3E}">
        <p14:creationId xmlns:p14="http://schemas.microsoft.com/office/powerpoint/2010/main" val="218748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375200" y="651432"/>
            <a:ext cx="7458075" cy="5934075"/>
          </a:xfrm>
          <a:prstGeom prst="rect">
            <a:avLst/>
          </a:prstGeom>
        </p:spPr>
      </p:pic>
    </p:spTree>
    <p:extLst>
      <p:ext uri="{BB962C8B-B14F-4D97-AF65-F5344CB8AC3E}">
        <p14:creationId xmlns:p14="http://schemas.microsoft.com/office/powerpoint/2010/main" val="32477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551837"/>
            <a:ext cx="11747156" cy="2400657"/>
          </a:xfrm>
          <a:prstGeom prst="rect">
            <a:avLst/>
          </a:prstGeom>
        </p:spPr>
        <p:txBody>
          <a:bodyPr wrap="square">
            <a:spAutoFit/>
          </a:bodyPr>
          <a:lstStyle/>
          <a:p>
            <a:pPr algn="ctr"/>
            <a:r>
              <a:rPr lang="en-US" sz="2500"/>
              <a:t>Farkında olsak da olmasak da vücudumuz sürekli hareket halindedir. Hareketsizliğin en belirgin olduğu anlarda bile, göz kırpar, konuşur ya da vücut pozisyonumuzu değiştiririz. Basit gibi görünen birçok hareket aslında yoğun bilişsel katılım gerektirir. Bir bardağa uzanıp içindekileri dökmeden ve parmaklarımızı yakmadan tutmak buna örnek olarak verilebilir. Beyin, bu görevde kullanılacak kasları belirlemeli, gereken gücü hesaplamalı ve sonra da kasların kasılmasını sağlamalıdır</a:t>
            </a:r>
            <a:r>
              <a:rPr lang="en-US" sz="2500" smtClean="0"/>
              <a:t>.</a:t>
            </a:r>
            <a:endParaRPr lang="tr-TR" sz="2500"/>
          </a:p>
        </p:txBody>
      </p:sp>
    </p:spTree>
    <p:extLst>
      <p:ext uri="{BB962C8B-B14F-4D97-AF65-F5344CB8AC3E}">
        <p14:creationId xmlns:p14="http://schemas.microsoft.com/office/powerpoint/2010/main" val="20222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30839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SEREBELLUMUN </a:t>
            </a:r>
            <a:r>
              <a:rPr lang="tr-TR" sz="3000" b="1">
                <a:solidFill>
                  <a:srgbClr val="00B050"/>
                </a:solidFill>
              </a:rPr>
              <a:t>GİRDİ VE ÇIKTILARI</a:t>
            </a:r>
            <a:endParaRPr lang="tr-TR" sz="3000" b="1" dirty="0">
              <a:solidFill>
                <a:srgbClr val="00B050"/>
              </a:solidFill>
            </a:endParaRPr>
          </a:p>
        </p:txBody>
      </p:sp>
      <p:sp>
        <p:nvSpPr>
          <p:cNvPr id="3" name="Dikdörtgen 2"/>
          <p:cNvSpPr/>
          <p:nvPr/>
        </p:nvSpPr>
        <p:spPr>
          <a:xfrm>
            <a:off x="280086" y="2413338"/>
            <a:ext cx="11631828" cy="2015936"/>
          </a:xfrm>
          <a:prstGeom prst="rect">
            <a:avLst/>
          </a:prstGeom>
        </p:spPr>
        <p:txBody>
          <a:bodyPr wrap="square">
            <a:spAutoFit/>
          </a:bodyPr>
          <a:lstStyle/>
          <a:p>
            <a:pPr algn="ctr"/>
            <a:r>
              <a:rPr lang="en-US" sz="2500"/>
              <a:t>Serebellumda girdi kaynaklarının farkını temel alan üç büyük bölüm vardır. </a:t>
            </a:r>
            <a:r>
              <a:rPr lang="en-US" sz="2500" smtClean="0"/>
              <a:t>Serebroserebellum </a:t>
            </a:r>
            <a:r>
              <a:rPr lang="en-US" sz="2500"/>
              <a:t>diğer bölümlerden daha büyüktür. Lateral serebellar yarıkürelerin büyük bir </a:t>
            </a:r>
            <a:r>
              <a:rPr lang="en-US" sz="2500" smtClean="0"/>
              <a:t>bölümünü </a:t>
            </a:r>
            <a:r>
              <a:rPr lang="en-US" sz="2500"/>
              <a:t>oluşturup, serebral korteksin birçok alanından girdi alır. Serebroserebellum yüksek derecede beceri gerektiren hareketleri, özellikle de hareketin karmaşık zamansal ve uzaysal sıralamasının plan ve performansını düzenler.</a:t>
            </a:r>
            <a:endParaRPr lang="tr-TR" sz="2500"/>
          </a:p>
        </p:txBody>
      </p:sp>
    </p:spTree>
    <p:extLst>
      <p:ext uri="{BB962C8B-B14F-4D97-AF65-F5344CB8AC3E}">
        <p14:creationId xmlns:p14="http://schemas.microsoft.com/office/powerpoint/2010/main" val="21913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7708" y="497761"/>
            <a:ext cx="510453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SEREBELLUMUN  </a:t>
            </a:r>
            <a:r>
              <a:rPr lang="tr-TR" sz="3000" b="1">
                <a:solidFill>
                  <a:srgbClr val="00B050"/>
                </a:solidFill>
              </a:rPr>
              <a:t>DEVRELERİ</a:t>
            </a:r>
            <a:endParaRPr lang="tr-TR" sz="3000" b="1" dirty="0">
              <a:solidFill>
                <a:srgbClr val="00B050"/>
              </a:solidFill>
            </a:endParaRPr>
          </a:p>
        </p:txBody>
      </p:sp>
      <p:sp>
        <p:nvSpPr>
          <p:cNvPr id="4" name="Dikdörtgen 3"/>
          <p:cNvSpPr/>
          <p:nvPr/>
        </p:nvSpPr>
        <p:spPr>
          <a:xfrm>
            <a:off x="214184" y="2551837"/>
            <a:ext cx="11763632" cy="1631216"/>
          </a:xfrm>
          <a:prstGeom prst="rect">
            <a:avLst/>
          </a:prstGeom>
        </p:spPr>
        <p:txBody>
          <a:bodyPr wrap="square">
            <a:spAutoFit/>
          </a:bodyPr>
          <a:lstStyle/>
          <a:p>
            <a:pPr algn="ctr"/>
            <a:r>
              <a:rPr lang="en-US" sz="2500"/>
              <a:t>Purkinje hücresi serebellar kortekste bulunan özgün bir hücre tipi olup afferent yolağın son durağıdır. Bu hücreler birçok dendritik dikene sahip zengin dendritleriyle insan beyninin en büyük nöronlarındandır (sadece piramidal hücreler Purkinje hücrelerinden </a:t>
            </a:r>
            <a:r>
              <a:rPr lang="en-US" sz="2500" smtClean="0"/>
              <a:t>büyüktür. </a:t>
            </a:r>
            <a:r>
              <a:rPr lang="en-US" sz="2500"/>
              <a:t>Purkinje hücreleri serebellumda Purkinje tabakasında bulunur. </a:t>
            </a:r>
            <a:endParaRPr lang="tr-TR" sz="2500"/>
          </a:p>
        </p:txBody>
      </p:sp>
    </p:spTree>
    <p:extLst>
      <p:ext uri="{BB962C8B-B14F-4D97-AF65-F5344CB8AC3E}">
        <p14:creationId xmlns:p14="http://schemas.microsoft.com/office/powerpoint/2010/main" val="167957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85073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BAZAL </a:t>
            </a:r>
            <a:r>
              <a:rPr lang="tr-TR" sz="3000" b="1">
                <a:solidFill>
                  <a:srgbClr val="00B050"/>
                </a:solidFill>
              </a:rPr>
              <a:t>ÇEKİRDEKLER</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1886891" y="1215081"/>
            <a:ext cx="8401744" cy="5020962"/>
          </a:xfrm>
          <a:prstGeom prst="rect">
            <a:avLst/>
          </a:prstGeom>
        </p:spPr>
      </p:pic>
    </p:spTree>
    <p:extLst>
      <p:ext uri="{BB962C8B-B14F-4D97-AF65-F5344CB8AC3E}">
        <p14:creationId xmlns:p14="http://schemas.microsoft.com/office/powerpoint/2010/main" val="16883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06338" y="1775254"/>
            <a:ext cx="11179324" cy="3307492"/>
          </a:xfrm>
          <a:prstGeom prst="rect">
            <a:avLst/>
          </a:prstGeom>
        </p:spPr>
      </p:pic>
    </p:spTree>
    <p:extLst>
      <p:ext uri="{BB962C8B-B14F-4D97-AF65-F5344CB8AC3E}">
        <p14:creationId xmlns:p14="http://schemas.microsoft.com/office/powerpoint/2010/main" val="31131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49859" y="782900"/>
            <a:ext cx="9209904" cy="5489908"/>
          </a:xfrm>
          <a:prstGeom prst="rect">
            <a:avLst/>
          </a:prstGeom>
        </p:spPr>
      </p:pic>
    </p:spTree>
    <p:extLst>
      <p:ext uri="{BB962C8B-B14F-4D97-AF65-F5344CB8AC3E}">
        <p14:creationId xmlns:p14="http://schemas.microsoft.com/office/powerpoint/2010/main" val="187150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39329" y="551220"/>
            <a:ext cx="8995720" cy="6141854"/>
          </a:xfrm>
          <a:prstGeom prst="rect">
            <a:avLst/>
          </a:prstGeom>
        </p:spPr>
      </p:pic>
    </p:spTree>
    <p:extLst>
      <p:ext uri="{BB962C8B-B14F-4D97-AF65-F5344CB8AC3E}">
        <p14:creationId xmlns:p14="http://schemas.microsoft.com/office/powerpoint/2010/main" val="339158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702011" y="700064"/>
            <a:ext cx="6820930" cy="5770910"/>
          </a:xfrm>
          <a:prstGeom prst="rect">
            <a:avLst/>
          </a:prstGeom>
        </p:spPr>
      </p:pic>
    </p:spTree>
    <p:extLst>
      <p:ext uri="{BB962C8B-B14F-4D97-AF65-F5344CB8AC3E}">
        <p14:creationId xmlns:p14="http://schemas.microsoft.com/office/powerpoint/2010/main" val="36239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708" y="459945"/>
            <a:ext cx="12192000" cy="630942"/>
          </a:xfrm>
          <a:prstGeom prst="rect">
            <a:avLst/>
          </a:prstGeom>
        </p:spPr>
        <p:txBody>
          <a:bodyPr wrap="square">
            <a:spAutoFit/>
          </a:bodyPr>
          <a:lstStyle/>
          <a:p>
            <a:r>
              <a:rPr lang="en-US" sz="3500" b="1">
                <a:solidFill>
                  <a:srgbClr val="FF0000"/>
                </a:solidFill>
              </a:rPr>
              <a:t>HAREKET KONTROLÜNÜN MEKANİKLERİ</a:t>
            </a:r>
            <a:endParaRPr lang="tr-TR" sz="3500">
              <a:solidFill>
                <a:srgbClr val="FF0000"/>
              </a:solidFill>
            </a:endParaRPr>
          </a:p>
        </p:txBody>
      </p:sp>
      <p:pic>
        <p:nvPicPr>
          <p:cNvPr id="3" name="Resim 2"/>
          <p:cNvPicPr>
            <a:picLocks noChangeAspect="1"/>
          </p:cNvPicPr>
          <p:nvPr/>
        </p:nvPicPr>
        <p:blipFill>
          <a:blip r:embed="rId2"/>
          <a:stretch>
            <a:fillRect/>
          </a:stretch>
        </p:blipFill>
        <p:spPr>
          <a:xfrm>
            <a:off x="2508421" y="1247108"/>
            <a:ext cx="6470822" cy="1974810"/>
          </a:xfrm>
          <a:prstGeom prst="rect">
            <a:avLst/>
          </a:prstGeom>
        </p:spPr>
      </p:pic>
      <p:pic>
        <p:nvPicPr>
          <p:cNvPr id="4" name="Resim 3"/>
          <p:cNvPicPr>
            <a:picLocks noChangeAspect="1"/>
          </p:cNvPicPr>
          <p:nvPr/>
        </p:nvPicPr>
        <p:blipFill>
          <a:blip r:embed="rId3"/>
          <a:stretch>
            <a:fillRect/>
          </a:stretch>
        </p:blipFill>
        <p:spPr>
          <a:xfrm>
            <a:off x="3070422" y="3430199"/>
            <a:ext cx="5346820" cy="2677312"/>
          </a:xfrm>
          <a:prstGeom prst="rect">
            <a:avLst/>
          </a:prstGeom>
        </p:spPr>
      </p:pic>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80558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ÇİZGİLİ </a:t>
            </a:r>
            <a:r>
              <a:rPr lang="tr-TR" sz="3000" b="1">
                <a:solidFill>
                  <a:srgbClr val="00B050"/>
                </a:solidFill>
              </a:rPr>
              <a:t>KASLAR YA DA İSKELET KASLARI</a:t>
            </a:r>
            <a:endParaRPr lang="tr-TR" sz="3000" b="1" dirty="0">
              <a:solidFill>
                <a:srgbClr val="00B050"/>
              </a:solidFill>
            </a:endParaRPr>
          </a:p>
        </p:txBody>
      </p:sp>
      <p:sp>
        <p:nvSpPr>
          <p:cNvPr id="3" name="Dikdörtgen 2"/>
          <p:cNvSpPr/>
          <p:nvPr/>
        </p:nvSpPr>
        <p:spPr>
          <a:xfrm>
            <a:off x="214184" y="2405100"/>
            <a:ext cx="11763632" cy="1631216"/>
          </a:xfrm>
          <a:prstGeom prst="rect">
            <a:avLst/>
          </a:prstGeom>
        </p:spPr>
        <p:txBody>
          <a:bodyPr wrap="square">
            <a:spAutoFit/>
          </a:bodyPr>
          <a:lstStyle/>
          <a:p>
            <a:pPr algn="ctr"/>
            <a:r>
              <a:rPr lang="en-US" sz="2500"/>
              <a:t>Çizgili kaslar istemli hareketin gerçekleşmesini sağlar. Bu kaslar kasıldığında, </a:t>
            </a:r>
            <a:r>
              <a:rPr lang="en-US" sz="2500" smtClean="0"/>
              <a:t>tendonlarla </a:t>
            </a:r>
            <a:r>
              <a:rPr lang="en-US" sz="2500"/>
              <a:t>(ya da bağ dokusunun sağlam lifleriyle) birleşmiş olan kemikleri hareket ettirirler. Tipik olarak, bu kaslar birbirinin zıttı rollere sahip çiftler halinde, yani biri kısalırken diğerinin uzaması ile kemiği hareket ettirecek şekilde çalışırlar. </a:t>
            </a:r>
            <a:endParaRPr lang="tr-TR" sz="2500"/>
          </a:p>
        </p:txBody>
      </p:sp>
    </p:spTree>
    <p:extLst>
      <p:ext uri="{BB962C8B-B14F-4D97-AF65-F5344CB8AC3E}">
        <p14:creationId xmlns:p14="http://schemas.microsoft.com/office/powerpoint/2010/main" val="32518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70205" y="790667"/>
            <a:ext cx="6573796" cy="5622656"/>
          </a:xfrm>
          <a:prstGeom prst="rect">
            <a:avLst/>
          </a:prstGeom>
        </p:spPr>
      </p:pic>
    </p:spTree>
    <p:extLst>
      <p:ext uri="{BB962C8B-B14F-4D97-AF65-F5344CB8AC3E}">
        <p14:creationId xmlns:p14="http://schemas.microsoft.com/office/powerpoint/2010/main" val="16145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82696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DÜZ </a:t>
            </a:r>
            <a:r>
              <a:rPr lang="tr-TR" sz="3000" b="1">
                <a:solidFill>
                  <a:srgbClr val="00B050"/>
                </a:solidFill>
              </a:rPr>
              <a:t>KASLAR VE KALP KASI</a:t>
            </a:r>
            <a:endParaRPr lang="tr-TR" sz="3000" b="1" dirty="0">
              <a:solidFill>
                <a:srgbClr val="00B050"/>
              </a:solidFill>
            </a:endParaRPr>
          </a:p>
        </p:txBody>
      </p:sp>
      <p:sp>
        <p:nvSpPr>
          <p:cNvPr id="3" name="Dikdörtgen 2"/>
          <p:cNvSpPr/>
          <p:nvPr/>
        </p:nvSpPr>
        <p:spPr>
          <a:xfrm>
            <a:off x="313038" y="2690336"/>
            <a:ext cx="11565924" cy="1631216"/>
          </a:xfrm>
          <a:prstGeom prst="rect">
            <a:avLst/>
          </a:prstGeom>
        </p:spPr>
        <p:txBody>
          <a:bodyPr wrap="square">
            <a:spAutoFit/>
          </a:bodyPr>
          <a:lstStyle/>
          <a:p>
            <a:pPr algn="ctr"/>
            <a:r>
              <a:rPr lang="en-US" sz="2500"/>
              <a:t>İç organlar ve kan damarlarının kasları düz kaslardan oluşur. Düz kaslar farklı şekillere sahip olabilirler, genellikle istemsiz ve tonik olarak çalışırlar, hücreleri (özgün sinir </a:t>
            </a:r>
            <a:r>
              <a:rPr lang="en-US" sz="2500" smtClean="0"/>
              <a:t>sonlanmalarına </a:t>
            </a:r>
            <a:r>
              <a:rPr lang="en-US" sz="2500"/>
              <a:t>cevap verecek şekilde) bireysel olarak tek başına ya da grup halinde işlev gösterebilir. </a:t>
            </a:r>
            <a:endParaRPr lang="tr-TR" sz="2500"/>
          </a:p>
        </p:txBody>
      </p:sp>
    </p:spTree>
    <p:extLst>
      <p:ext uri="{BB962C8B-B14F-4D97-AF65-F5344CB8AC3E}">
        <p14:creationId xmlns:p14="http://schemas.microsoft.com/office/powerpoint/2010/main" val="97614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49271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ÇİZGİLİ </a:t>
            </a:r>
            <a:r>
              <a:rPr lang="tr-TR" sz="3000" b="1">
                <a:solidFill>
                  <a:srgbClr val="00B050"/>
                </a:solidFill>
              </a:rPr>
              <a:t>KASLAR YA DA İSKELET KASLARININ YAPISI</a:t>
            </a:r>
            <a:endParaRPr lang="tr-TR" sz="3000" b="1" dirty="0">
              <a:solidFill>
                <a:srgbClr val="00B050"/>
              </a:solidFill>
            </a:endParaRPr>
          </a:p>
        </p:txBody>
      </p:sp>
      <p:sp>
        <p:nvSpPr>
          <p:cNvPr id="3" name="Dikdörtgen 2"/>
          <p:cNvSpPr/>
          <p:nvPr/>
        </p:nvSpPr>
        <p:spPr>
          <a:xfrm>
            <a:off x="115330" y="2690336"/>
            <a:ext cx="11961340" cy="1246495"/>
          </a:xfrm>
          <a:prstGeom prst="rect">
            <a:avLst/>
          </a:prstGeom>
        </p:spPr>
        <p:txBody>
          <a:bodyPr wrap="square">
            <a:spAutoFit/>
          </a:bodyPr>
          <a:lstStyle/>
          <a:p>
            <a:pPr algn="ctr"/>
            <a:r>
              <a:rPr lang="en-US" sz="2500"/>
              <a:t>İskelet kası, daha önce de belirtildiği gibi, özgün kas liflerinden meydana gelmiştir. Bu lifler uzun, silindirik yapıda, çok çekirdekli hücreler olup sarkomer olarak birbirini tekrar eden </a:t>
            </a:r>
            <a:r>
              <a:rPr lang="en-US" sz="2500" b="1"/>
              <a:t>aktin </a:t>
            </a:r>
            <a:r>
              <a:rPr lang="en-US" sz="2500"/>
              <a:t>ve miyozin </a:t>
            </a:r>
            <a:r>
              <a:rPr lang="en-US" sz="2500" b="1"/>
              <a:t>miyofilament</a:t>
            </a:r>
            <a:r>
              <a:rPr lang="en-US" sz="2500"/>
              <a:t>lerinden meydana </a:t>
            </a:r>
            <a:r>
              <a:rPr lang="en-US" sz="2500" smtClean="0"/>
              <a:t>gelir. </a:t>
            </a:r>
            <a:endParaRPr lang="tr-TR" sz="2500"/>
          </a:p>
        </p:txBody>
      </p:sp>
    </p:spTree>
    <p:extLst>
      <p:ext uri="{BB962C8B-B14F-4D97-AF65-F5344CB8AC3E}">
        <p14:creationId xmlns:p14="http://schemas.microsoft.com/office/powerpoint/2010/main" val="209552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942</Words>
  <Application>Microsoft Office PowerPoint</Application>
  <PresentationFormat>Geniş ekran</PresentationFormat>
  <Paragraphs>55</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2016-09-20T22:35:12Z</dcterms:created>
  <dcterms:modified xsi:type="dcterms:W3CDTF">2016-09-20T22:35:29Z</dcterms:modified>
</cp:coreProperties>
</file>