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98" r:id="rId14"/>
  </p:sldIdLst>
  <p:sldSz cx="9144000" cy="6858000" type="screen4x3"/>
  <p:notesSz cx="6735763" cy="98663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57" autoAdjust="0"/>
    <p:restoredTop sz="94660"/>
  </p:normalViewPr>
  <p:slideViewPr>
    <p:cSldViewPr>
      <p:cViewPr varScale="1">
        <p:scale>
          <a:sx n="86" d="100"/>
          <a:sy n="86" d="100"/>
        </p:scale>
        <p:origin x="13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İNSAN HAKLARI</a:t>
            </a:r>
            <a:br>
              <a:rPr lang="tr-TR" dirty="0" smtClean="0"/>
            </a:br>
            <a:r>
              <a:rPr lang="tr-TR" dirty="0" smtClean="0"/>
              <a:t>AÇIK EĞİTİM MATERYALLERİ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KONU II</a:t>
            </a:r>
          </a:p>
          <a:p>
            <a:r>
              <a:rPr lang="tr-TR" dirty="0"/>
              <a:t>İNSAN HAKLARINA İLİŞKİN FARKLI SINIFLANDIRMALAR</a:t>
            </a:r>
          </a:p>
          <a:p>
            <a:r>
              <a:rPr lang="tr-TR" dirty="0"/>
              <a:t>-Klasik sınıflandırma (</a:t>
            </a:r>
            <a:r>
              <a:rPr lang="tr-TR" dirty="0" err="1"/>
              <a:t>Jellinek</a:t>
            </a:r>
            <a:r>
              <a:rPr lang="tr-TR" dirty="0"/>
              <a:t>)</a:t>
            </a:r>
          </a:p>
          <a:p>
            <a:r>
              <a:rPr lang="tr-TR" dirty="0" smtClean="0"/>
              <a:t>- Kuşaklara </a:t>
            </a:r>
            <a:r>
              <a:rPr lang="tr-TR" dirty="0"/>
              <a:t>Göre </a:t>
            </a:r>
            <a:r>
              <a:rPr lang="tr-TR" dirty="0" smtClean="0"/>
              <a:t>Sınıflandırma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9934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Üçüncü Kuşak İnsan Hakları </a:t>
            </a:r>
          </a:p>
        </p:txBody>
      </p:sp>
      <p:sp>
        <p:nvSpPr>
          <p:cNvPr id="655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4000" smtClean="0"/>
              <a:t>Üçüncü kuşak haklar listesi: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Çevre hakkı</a:t>
            </a:r>
          </a:p>
          <a:p>
            <a:pPr eaLnBrk="1" hangingPunct="1"/>
            <a:r>
              <a:rPr lang="tr-TR" altLang="tr-TR" smtClean="0"/>
              <a:t>Barış hakkı</a:t>
            </a:r>
          </a:p>
          <a:p>
            <a:pPr eaLnBrk="1" hangingPunct="1"/>
            <a:r>
              <a:rPr lang="tr-TR" altLang="tr-TR" smtClean="0"/>
              <a:t>Gelişme hakkı</a:t>
            </a:r>
          </a:p>
          <a:p>
            <a:pPr eaLnBrk="1" hangingPunct="1"/>
            <a:r>
              <a:rPr lang="tr-TR" altLang="tr-TR" smtClean="0"/>
              <a:t>İnasnlığın ortak malvarlığından yararlanma hakkı</a:t>
            </a:r>
          </a:p>
          <a:p>
            <a:pPr eaLnBrk="1" hangingPunct="1"/>
            <a:r>
              <a:rPr lang="tr-TR" altLang="tr-TR" smtClean="0"/>
              <a:t>Halkların kendi kaderini tayin hakkı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3DF27-051C-4C8E-9B2A-AD041DED244A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9127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Üçüncü Kuşak İnsan Hakları </a:t>
            </a:r>
          </a:p>
        </p:txBody>
      </p:sp>
      <p:sp>
        <p:nvSpPr>
          <p:cNvPr id="665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“</a:t>
            </a:r>
            <a:r>
              <a:rPr lang="tr-TR" altLang="tr-TR" sz="3600" smtClean="0">
                <a:solidFill>
                  <a:srgbClr val="FF0000"/>
                </a:solidFill>
              </a:rPr>
              <a:t>Dayanışma hakları</a:t>
            </a:r>
            <a:r>
              <a:rPr lang="tr-TR" altLang="tr-TR" sz="3600" smtClean="0"/>
              <a:t>”, “yeni haklar” ya da “kalkınma hakları” gibi adlarla da anılırlar. (Grup hakları, halkların hakları diğer adlarıdır)</a:t>
            </a:r>
          </a:p>
          <a:p>
            <a:pPr eaLnBrk="1" hangingPunct="1"/>
            <a:endParaRPr lang="tr-TR" altLang="tr-TR" smtClean="0"/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Bu haklar sadece devletin çabası ile gerçekleştirilemez. İnsan topluluklarının da etkin çabası gerekir.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F45F1E-9D38-40E6-AC24-A81AC6D4A98F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04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Dördüncü Kuşak İnsan Hakları</a:t>
            </a:r>
          </a:p>
        </p:txBody>
      </p:sp>
      <p:sp>
        <p:nvSpPr>
          <p:cNvPr id="67587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/>
            <a:r>
              <a:rPr lang="tr-TR" altLang="tr-TR" sz="3600" dirty="0" smtClean="0"/>
              <a:t>Bilimsel-teknolojik gelişmelerin yol açacağı olumsuz gelişmelere yönelik olarak gündeme gelmişlerdir (İnsan klonlanması gibi).</a:t>
            </a:r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Günümüzde bu bağlamda ceninin hakkından söz edilmektedir.</a:t>
            </a:r>
          </a:p>
          <a:p>
            <a:pPr algn="just" eaLnBrk="1" hangingPunct="1"/>
            <a:r>
              <a:rPr lang="tr-TR" altLang="tr-TR" dirty="0" smtClean="0"/>
              <a:t>İnsanın genetik kopyalanmasının yasaklanması Avrupa Konseyi Şartları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3C7253-41CB-41D6-9601-1D7745634EE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5895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1982 Anayasası’ndaki Durum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Jellinek’in</a:t>
            </a:r>
            <a:r>
              <a:rPr lang="tr-TR" dirty="0" smtClean="0"/>
              <a:t> tasnifi benimsenmiştir.</a:t>
            </a:r>
          </a:p>
          <a:p>
            <a:r>
              <a:rPr lang="tr-TR" dirty="0" smtClean="0"/>
              <a:t>Kategorik olarak 3. ve 4. kuşak haklara yer verilmemiştir.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9882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Başlık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400" smtClean="0"/>
              <a:t>İNSAN HAKLARINA İLİŞKİN FARKLI SINIFLANDIRMALAR</a:t>
            </a:r>
          </a:p>
        </p:txBody>
      </p:sp>
      <p:sp>
        <p:nvSpPr>
          <p:cNvPr id="57347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JELLINEK’İN SINIFLANDIRMASI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Negatif Statü Hakları</a:t>
            </a:r>
          </a:p>
          <a:p>
            <a:pPr eaLnBrk="1" hangingPunct="1"/>
            <a:r>
              <a:rPr lang="tr-TR" altLang="tr-TR" smtClean="0"/>
              <a:t>Pozitif Statü Hakları</a:t>
            </a:r>
          </a:p>
          <a:p>
            <a:pPr eaLnBrk="1" hangingPunct="1"/>
            <a:r>
              <a:rPr lang="tr-TR" altLang="tr-TR" smtClean="0"/>
              <a:t>Aktif Statü Hakları</a:t>
            </a:r>
          </a:p>
        </p:txBody>
      </p:sp>
      <p:sp>
        <p:nvSpPr>
          <p:cNvPr id="57348" name="4 İçerik Yer Tutucusu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KUŞAKLARA GÖRE SINIFLANDIRMA</a:t>
            </a:r>
          </a:p>
          <a:p>
            <a:pPr eaLnBrk="1" hangingPunct="1"/>
            <a:r>
              <a:rPr lang="tr-TR" altLang="tr-TR" smtClean="0"/>
              <a:t>Birinci Kuşak İnsan Hakları</a:t>
            </a:r>
          </a:p>
          <a:p>
            <a:pPr eaLnBrk="1" hangingPunct="1"/>
            <a:r>
              <a:rPr lang="tr-TR" altLang="tr-TR" smtClean="0"/>
              <a:t>İkinci Kuşak İnsan Hakları</a:t>
            </a:r>
          </a:p>
          <a:p>
            <a:pPr eaLnBrk="1" hangingPunct="1"/>
            <a:r>
              <a:rPr lang="tr-TR" altLang="tr-TR" smtClean="0"/>
              <a:t>Üçüncü Kuşak İnsan Hakları</a:t>
            </a:r>
          </a:p>
          <a:p>
            <a:pPr eaLnBrk="1" hangingPunct="1"/>
            <a:r>
              <a:rPr lang="tr-TR" altLang="tr-TR" smtClean="0"/>
              <a:t>Dördüncü Kuşak İnsan Hakları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DB0B64-3251-44FE-8FEE-6952C515E06F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5271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Negatif Statü Hakları</a:t>
            </a:r>
          </a:p>
        </p:txBody>
      </p:sp>
      <p:sp>
        <p:nvSpPr>
          <p:cNvPr id="58371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3200" smtClean="0"/>
              <a:t>Devletin, bireyin dünyasına girmemesini güvence altına alan haklar. (Koruyucu haklar)</a:t>
            </a:r>
          </a:p>
          <a:p>
            <a:pPr algn="just" eaLnBrk="1" hangingPunct="1"/>
            <a:r>
              <a:rPr lang="tr-TR" altLang="tr-TR" smtClean="0">
                <a:solidFill>
                  <a:srgbClr val="FF0000"/>
                </a:solidFill>
              </a:rPr>
              <a:t>Devletin edimi</a:t>
            </a:r>
            <a:r>
              <a:rPr lang="tr-TR" altLang="tr-TR" smtClean="0"/>
              <a:t>: </a:t>
            </a:r>
            <a:r>
              <a:rPr lang="tr-TR" altLang="tr-TR" b="1" u="sng" smtClean="0"/>
              <a:t>karışmama, gölge etmeme</a:t>
            </a:r>
            <a:r>
              <a:rPr lang="tr-TR" altLang="tr-TR" smtClean="0"/>
              <a:t>. Böylece birey bu haklardan devletin müdahalesi olmaksızın rahatlıkla yararlanabilir.</a:t>
            </a:r>
          </a:p>
          <a:p>
            <a:pPr algn="just" eaLnBrk="1" hangingPunct="1"/>
            <a:r>
              <a:rPr lang="tr-TR" altLang="tr-TR" smtClean="0"/>
              <a:t>Ör: Din ve vicdan özgürlüğü, ifade özgürlüğü, kişi güvenliği hakları.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B9FA6-04E0-497A-8BB7-2B697EDA23A0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8875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Pozitif Statü Hakları</a:t>
            </a:r>
          </a:p>
        </p:txBody>
      </p:sp>
      <p:sp>
        <p:nvSpPr>
          <p:cNvPr id="593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3200" smtClean="0"/>
              <a:t>Kişinin, devletten birşeyler yapmasını istediği haklardır. Sosyal haklar bu gruba girer. </a:t>
            </a:r>
          </a:p>
          <a:p>
            <a:pPr algn="just" eaLnBrk="1" hangingPunct="1"/>
            <a:endParaRPr lang="tr-TR" altLang="tr-TR" b="1" smtClean="0"/>
          </a:p>
          <a:p>
            <a:pPr algn="just" eaLnBrk="1" hangingPunct="1"/>
            <a:r>
              <a:rPr lang="tr-TR" altLang="tr-TR" b="1" smtClean="0"/>
              <a:t>İsteme hakları </a:t>
            </a:r>
            <a:r>
              <a:rPr lang="tr-TR" altLang="tr-TR" smtClean="0"/>
              <a:t>olarak da adlandırılır. (vatandaşlık sıfatına bağlı olarak talep mümkün)</a:t>
            </a:r>
          </a:p>
          <a:p>
            <a:pPr algn="just" eaLnBrk="1" hangingPunct="1"/>
            <a:r>
              <a:rPr lang="tr-TR" altLang="tr-TR" smtClean="0"/>
              <a:t>Bireyin bu haklardan yararlanması, devletin olumlu edimlerine bağlıdır. </a:t>
            </a:r>
          </a:p>
          <a:p>
            <a:pPr algn="just" eaLnBrk="1" hangingPunct="1"/>
            <a:r>
              <a:rPr lang="tr-TR" altLang="tr-TR" smtClean="0"/>
              <a:t>Ör: Sağlık hakkı, sosyal güvenlik hakkı, konut hakkı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84F846-B318-49D1-BB40-8922FF8103B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503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Aktif Statü Hakları</a:t>
            </a:r>
          </a:p>
        </p:txBody>
      </p:sp>
      <p:sp>
        <p:nvSpPr>
          <p:cNvPr id="604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3200" smtClean="0"/>
              <a:t>Siyasal haklar ve özgürlüklerdir.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z="3200" smtClean="0"/>
          </a:p>
          <a:p>
            <a:pPr eaLnBrk="1" hangingPunct="1"/>
            <a:r>
              <a:rPr lang="tr-TR" altLang="tr-TR" smtClean="0"/>
              <a:t>Siyasal iktidarı etkilemeye ve siyasal katılıma olanak veren haklardır.</a:t>
            </a:r>
          </a:p>
          <a:p>
            <a:pPr eaLnBrk="1" hangingPunct="1"/>
            <a:r>
              <a:rPr lang="tr-TR" altLang="tr-TR" smtClean="0"/>
              <a:t>Vatandaşlığa bağlı olarak kullanılırlar (dilekçe istisna).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Ör: Seçme-seçilme hakları, kamu hizmetlerine girme, askerlik gibi haklar.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77E854-4F6E-457D-BA2A-5AA7B230B943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0192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Birinci Kuşak İnsan Hakları</a:t>
            </a:r>
          </a:p>
        </p:txBody>
      </p:sp>
      <p:sp>
        <p:nvSpPr>
          <p:cNvPr id="614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Negatif statü hakları ve aktif statü hakları ile örtüşür.</a:t>
            </a:r>
          </a:p>
          <a:p>
            <a:pPr eaLnBrk="1" hangingPunct="1"/>
            <a:r>
              <a:rPr lang="tr-TR" altLang="tr-TR" smtClean="0"/>
              <a:t>Kişisel ve siyasal haklar birinci kuşak haklardır.</a:t>
            </a:r>
          </a:p>
          <a:p>
            <a:pPr algn="just" eaLnBrk="1" hangingPunct="1"/>
            <a:r>
              <a:rPr lang="tr-TR" altLang="tr-TR" smtClean="0"/>
              <a:t>Burjuvazinin yürütmüş olduğu hak ve özgürlük mücadelesi sonucunda ortaya çıkan haklardır.</a:t>
            </a:r>
          </a:p>
          <a:p>
            <a:pPr algn="just" eaLnBrk="1" hangingPunct="1"/>
            <a:r>
              <a:rPr lang="tr-TR" altLang="tr-TR" smtClean="0"/>
              <a:t>1789 Fransız </a:t>
            </a:r>
            <a:r>
              <a:rPr lang="tr-TR" altLang="tr-TR" sz="2800" smtClean="0"/>
              <a:t>Bildirisi’nde bu haklara yer verilmiştir.</a:t>
            </a:r>
          </a:p>
          <a:p>
            <a:pPr algn="just" eaLnBrk="1" hangingPunct="1"/>
            <a:r>
              <a:rPr lang="tr-TR" altLang="tr-TR" sz="2800" smtClean="0"/>
              <a:t>1789 Fransız Bildirisi uygulamasında bu hakların herkese tanınmadığı görülmüştür (Ör: Kölelere hiç hak tanınmamış, siyasal haklar zengin yurttaşlara tanınmıştır).</a:t>
            </a:r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827DA8-E7CE-4496-804E-F1C82C1DB872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1986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İkinci Kuşak İnsan Hakları</a:t>
            </a:r>
          </a:p>
        </p:txBody>
      </p:sp>
      <p:sp>
        <p:nvSpPr>
          <p:cNvPr id="62467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r-TR" altLang="tr-TR" smtClean="0"/>
              <a:t>Sanayi devriminin tetiklediği haklardır.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Sanayi devrimi işçi sınıfını ortaya çıkarmış, bu sınıfın talepleri II. kuşak hak taleplerini ortaya çıkarmıştır.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Sonuçta sosyal haklar tanınmıştır. İkinci kuşak haklar bunlardır. </a:t>
            </a:r>
          </a:p>
          <a:p>
            <a:pPr algn="just" eaLnBrk="1" hangingPunct="1"/>
            <a:r>
              <a:rPr lang="tr-TR" altLang="tr-TR" smtClean="0"/>
              <a:t>Pozitif statü hakları ile örtüşür. Somut eşitliği sağlamaya yönelik, devletin olumlu edimlerini gerektiren haklardır.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E03CC-B325-4293-8BA2-28E665D2011C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9005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Başlık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4400" smtClean="0"/>
              <a:t>Karşılaştırma: I. ve II. Kuşak Haklar</a:t>
            </a:r>
          </a:p>
        </p:txBody>
      </p:sp>
      <p:sp>
        <p:nvSpPr>
          <p:cNvPr id="63491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altLang="tr-TR" smtClean="0"/>
              <a:t>I. KUŞAK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-Negatif edim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-Soyut eşitlik anlayışı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itchFamily="18" charset="2"/>
              <a:buNone/>
            </a:pPr>
            <a:r>
              <a:rPr lang="tr-TR" altLang="tr-TR" smtClean="0"/>
              <a:t>-Birey devletten karışmamasını ister</a:t>
            </a:r>
          </a:p>
        </p:txBody>
      </p:sp>
      <p:sp>
        <p:nvSpPr>
          <p:cNvPr id="63492" name="4 İçerik Yer Tutucusu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altLang="tr-TR" smtClean="0"/>
              <a:t>II. KUŞAK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-Pozitif edim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-Somut eşitlik anlayışı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itchFamily="18" charset="2"/>
              <a:buNone/>
            </a:pPr>
            <a:r>
              <a:rPr lang="tr-TR" altLang="tr-TR" smtClean="0"/>
              <a:t>-Birey devletten hakkın gereğini yerine getirmesini ister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84D0C8-C090-44CD-A867-26F99EAC05B9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3571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İnsan Haklarının Bölünmezliği</a:t>
            </a:r>
          </a:p>
        </p:txBody>
      </p:sp>
      <p:sp>
        <p:nvSpPr>
          <p:cNvPr id="6451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3600" smtClean="0"/>
              <a:t>İnsan hakları, ancak tüm kuşakları tam olarak güvence altına alındığı taktirde bireyler için tam bir özgürlük ve koruma sağlanmış olur. 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z="3600" smtClean="0"/>
          </a:p>
          <a:p>
            <a:pPr algn="just" eaLnBrk="1" hangingPunct="1"/>
            <a:r>
              <a:rPr lang="tr-TR" altLang="tr-TR" sz="3600" smtClean="0"/>
              <a:t>Birinci ve ikinci kuşak haklar bu anlamda bir bütündür.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14DF6D-FCA2-43D2-80E3-EA5C387A82E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0537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</TotalTime>
  <Words>526</Words>
  <Application>Microsoft Office PowerPoint</Application>
  <PresentationFormat>Ekran Gösterisi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Calibri</vt:lpstr>
      <vt:lpstr>Constantia</vt:lpstr>
      <vt:lpstr>Wingdings 2</vt:lpstr>
      <vt:lpstr>Akış</vt:lpstr>
      <vt:lpstr>İNSAN HAKLARI AÇIK EĞİTİM MATERYALLERİ</vt:lpstr>
      <vt:lpstr>İNSAN HAKLARINA İLİŞKİN FARKLI SINIFLANDIRMALAR</vt:lpstr>
      <vt:lpstr>Negatif Statü Hakları</vt:lpstr>
      <vt:lpstr>Pozitif Statü Hakları</vt:lpstr>
      <vt:lpstr>Aktif Statü Hakları</vt:lpstr>
      <vt:lpstr>Birinci Kuşak İnsan Hakları</vt:lpstr>
      <vt:lpstr>İkinci Kuşak İnsan Hakları</vt:lpstr>
      <vt:lpstr>Karşılaştırma: I. ve II. Kuşak Haklar</vt:lpstr>
      <vt:lpstr>İnsan Haklarının Bölünmezliği</vt:lpstr>
      <vt:lpstr>Üçüncü Kuşak İnsan Hakları </vt:lpstr>
      <vt:lpstr>Üçüncü Kuşak İnsan Hakları </vt:lpstr>
      <vt:lpstr>Dördüncü Kuşak İnsan Hakları</vt:lpstr>
      <vt:lpstr>1982 Anayasası’ndaki Durum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 BİLGİSİ ÜNİTE 2</dc:title>
  <dc:creator>Salim IŞIK</dc:creator>
  <cp:lastModifiedBy>Bülent Algan</cp:lastModifiedBy>
  <cp:revision>20</cp:revision>
  <cp:lastPrinted>2017-11-02T12:01:16Z</cp:lastPrinted>
  <dcterms:created xsi:type="dcterms:W3CDTF">2013-10-29T15:31:54Z</dcterms:created>
  <dcterms:modified xsi:type="dcterms:W3CDTF">2017-11-15T11:37:46Z</dcterms:modified>
</cp:coreProperties>
</file>