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7" r:id="rId3"/>
    <p:sldId id="278" r:id="rId4"/>
    <p:sldId id="256" r:id="rId5"/>
    <p:sldId id="257" r:id="rId6"/>
    <p:sldId id="258" r:id="rId7"/>
    <p:sldId id="259" r:id="rId8"/>
    <p:sldId id="262" r:id="rId9"/>
    <p:sldId id="261" r:id="rId10"/>
    <p:sldId id="26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7B403AC-83E5-4AE9-9E45-ECCB67F6F123}" type="datetimeFigureOut">
              <a:rPr lang="tr-TR" smtClean="0"/>
              <a:t>11.01.2018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E3AA06-BCF9-4255-BCF1-9EDD457984A2}" type="slidenum">
              <a:rPr lang="tr-TR" smtClean="0"/>
              <a:t>‹#›</a:t>
            </a:fld>
            <a:endParaRPr lang="tr-TR"/>
          </a:p>
        </p:txBody>
      </p:sp>
    </p:spTree>
    <p:extLst>
      <p:ext uri="{BB962C8B-B14F-4D97-AF65-F5344CB8AC3E}">
        <p14:creationId xmlns:p14="http://schemas.microsoft.com/office/powerpoint/2010/main" val="15527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B403AC-83E5-4AE9-9E45-ECCB67F6F123}" type="datetimeFigureOut">
              <a:rPr lang="tr-TR" smtClean="0"/>
              <a:t>11.01.2018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E3AA06-BCF9-4255-BCF1-9EDD457984A2}" type="slidenum">
              <a:rPr lang="tr-TR" smtClean="0"/>
              <a:t>‹#›</a:t>
            </a:fld>
            <a:endParaRPr lang="tr-TR"/>
          </a:p>
        </p:txBody>
      </p:sp>
    </p:spTree>
    <p:extLst>
      <p:ext uri="{BB962C8B-B14F-4D97-AF65-F5344CB8AC3E}">
        <p14:creationId xmlns:p14="http://schemas.microsoft.com/office/powerpoint/2010/main" val="252940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B403AC-83E5-4AE9-9E45-ECCB67F6F123}" type="datetimeFigureOut">
              <a:rPr lang="tr-TR" smtClean="0"/>
              <a:t>11.01.2018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E3AA06-BCF9-4255-BCF1-9EDD457984A2}" type="slidenum">
              <a:rPr lang="tr-TR" smtClean="0"/>
              <a:t>‹#›</a:t>
            </a:fld>
            <a:endParaRPr lang="tr-TR"/>
          </a:p>
        </p:txBody>
      </p:sp>
    </p:spTree>
    <p:extLst>
      <p:ext uri="{BB962C8B-B14F-4D97-AF65-F5344CB8AC3E}">
        <p14:creationId xmlns:p14="http://schemas.microsoft.com/office/powerpoint/2010/main" val="122912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B403AC-83E5-4AE9-9E45-ECCB67F6F123}" type="datetimeFigureOut">
              <a:rPr lang="tr-TR" smtClean="0"/>
              <a:t>11.01.2018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E3AA06-BCF9-4255-BCF1-9EDD457984A2}" type="slidenum">
              <a:rPr lang="tr-TR" smtClean="0"/>
              <a:t>‹#›</a:t>
            </a:fld>
            <a:endParaRPr lang="tr-TR"/>
          </a:p>
        </p:txBody>
      </p:sp>
    </p:spTree>
    <p:extLst>
      <p:ext uri="{BB962C8B-B14F-4D97-AF65-F5344CB8AC3E}">
        <p14:creationId xmlns:p14="http://schemas.microsoft.com/office/powerpoint/2010/main" val="355185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7B403AC-83E5-4AE9-9E45-ECCB67F6F123}" type="datetimeFigureOut">
              <a:rPr lang="tr-TR" smtClean="0"/>
              <a:t>11.01.2018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E3AA06-BCF9-4255-BCF1-9EDD457984A2}" type="slidenum">
              <a:rPr lang="tr-TR" smtClean="0"/>
              <a:t>‹#›</a:t>
            </a:fld>
            <a:endParaRPr lang="tr-TR"/>
          </a:p>
        </p:txBody>
      </p:sp>
    </p:spTree>
    <p:extLst>
      <p:ext uri="{BB962C8B-B14F-4D97-AF65-F5344CB8AC3E}">
        <p14:creationId xmlns:p14="http://schemas.microsoft.com/office/powerpoint/2010/main" val="146778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7B403AC-83E5-4AE9-9E45-ECCB67F6F123}" type="datetimeFigureOut">
              <a:rPr lang="tr-TR" smtClean="0"/>
              <a:t>11.01.2018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DE3AA06-BCF9-4255-BCF1-9EDD457984A2}" type="slidenum">
              <a:rPr lang="tr-TR" smtClean="0"/>
              <a:t>‹#›</a:t>
            </a:fld>
            <a:endParaRPr lang="tr-TR"/>
          </a:p>
        </p:txBody>
      </p:sp>
    </p:spTree>
    <p:extLst>
      <p:ext uri="{BB962C8B-B14F-4D97-AF65-F5344CB8AC3E}">
        <p14:creationId xmlns:p14="http://schemas.microsoft.com/office/powerpoint/2010/main" val="360400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7B403AC-83E5-4AE9-9E45-ECCB67F6F123}" type="datetimeFigureOut">
              <a:rPr lang="tr-TR" smtClean="0"/>
              <a:t>11.01.2018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DE3AA06-BCF9-4255-BCF1-9EDD457984A2}" type="slidenum">
              <a:rPr lang="tr-TR" smtClean="0"/>
              <a:t>‹#›</a:t>
            </a:fld>
            <a:endParaRPr lang="tr-TR"/>
          </a:p>
        </p:txBody>
      </p:sp>
    </p:spTree>
    <p:extLst>
      <p:ext uri="{BB962C8B-B14F-4D97-AF65-F5344CB8AC3E}">
        <p14:creationId xmlns:p14="http://schemas.microsoft.com/office/powerpoint/2010/main" val="192812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7B403AC-83E5-4AE9-9E45-ECCB67F6F123}" type="datetimeFigureOut">
              <a:rPr lang="tr-TR" smtClean="0"/>
              <a:t>11.01.2018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DE3AA06-BCF9-4255-BCF1-9EDD457984A2}" type="slidenum">
              <a:rPr lang="tr-TR" smtClean="0"/>
              <a:t>‹#›</a:t>
            </a:fld>
            <a:endParaRPr lang="tr-TR"/>
          </a:p>
        </p:txBody>
      </p:sp>
    </p:spTree>
    <p:extLst>
      <p:ext uri="{BB962C8B-B14F-4D97-AF65-F5344CB8AC3E}">
        <p14:creationId xmlns:p14="http://schemas.microsoft.com/office/powerpoint/2010/main" val="427680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7B403AC-83E5-4AE9-9E45-ECCB67F6F123}" type="datetimeFigureOut">
              <a:rPr lang="tr-TR" smtClean="0"/>
              <a:t>11.01.2018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DE3AA06-BCF9-4255-BCF1-9EDD457984A2}" type="slidenum">
              <a:rPr lang="tr-TR" smtClean="0"/>
              <a:t>‹#›</a:t>
            </a:fld>
            <a:endParaRPr lang="tr-TR"/>
          </a:p>
        </p:txBody>
      </p:sp>
    </p:spTree>
    <p:extLst>
      <p:ext uri="{BB962C8B-B14F-4D97-AF65-F5344CB8AC3E}">
        <p14:creationId xmlns:p14="http://schemas.microsoft.com/office/powerpoint/2010/main" val="357405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7B403AC-83E5-4AE9-9E45-ECCB67F6F123}" type="datetimeFigureOut">
              <a:rPr lang="tr-TR" smtClean="0"/>
              <a:t>11.01.2018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DE3AA06-BCF9-4255-BCF1-9EDD457984A2}" type="slidenum">
              <a:rPr lang="tr-TR" smtClean="0"/>
              <a:t>‹#›</a:t>
            </a:fld>
            <a:endParaRPr lang="tr-TR"/>
          </a:p>
        </p:txBody>
      </p:sp>
    </p:spTree>
    <p:extLst>
      <p:ext uri="{BB962C8B-B14F-4D97-AF65-F5344CB8AC3E}">
        <p14:creationId xmlns:p14="http://schemas.microsoft.com/office/powerpoint/2010/main" val="12480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7B403AC-83E5-4AE9-9E45-ECCB67F6F123}" type="datetimeFigureOut">
              <a:rPr lang="tr-TR" smtClean="0"/>
              <a:t>11.01.2018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DE3AA06-BCF9-4255-BCF1-9EDD457984A2}" type="slidenum">
              <a:rPr lang="tr-TR" smtClean="0"/>
              <a:t>‹#›</a:t>
            </a:fld>
            <a:endParaRPr lang="tr-TR"/>
          </a:p>
        </p:txBody>
      </p:sp>
    </p:spTree>
    <p:extLst>
      <p:ext uri="{BB962C8B-B14F-4D97-AF65-F5344CB8AC3E}">
        <p14:creationId xmlns:p14="http://schemas.microsoft.com/office/powerpoint/2010/main" val="408085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403AC-83E5-4AE9-9E45-ECCB67F6F123}" type="datetimeFigureOut">
              <a:rPr lang="tr-TR" smtClean="0"/>
              <a:t>11.01.2018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3AA06-BCF9-4255-BCF1-9EDD457984A2}" type="slidenum">
              <a:rPr lang="tr-TR" smtClean="0"/>
              <a:t>‹#›</a:t>
            </a:fld>
            <a:endParaRPr lang="tr-TR"/>
          </a:p>
        </p:txBody>
      </p:sp>
    </p:spTree>
    <p:extLst>
      <p:ext uri="{BB962C8B-B14F-4D97-AF65-F5344CB8AC3E}">
        <p14:creationId xmlns:p14="http://schemas.microsoft.com/office/powerpoint/2010/main" val="170131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Avrupa Birliği’nde Piyasa Düzenlemeleri Ortak Piyasa Düzeni Adı verilen sistem ile yürütülmektedir</a:t>
            </a:r>
            <a:r>
              <a:rPr lang="tr-TR" dirty="0" smtClean="0"/>
              <a:t>. </a:t>
            </a:r>
            <a:r>
              <a:rPr lang="tr-TR" sz="4000" b="1" dirty="0" smtClean="0">
                <a:effectLst>
                  <a:outerShdw blurRad="38100" dist="38100" dir="2700000" algn="tl">
                    <a:srgbClr val="000000">
                      <a:alpha val="43137"/>
                    </a:srgbClr>
                  </a:outerShdw>
                </a:effectLst>
              </a:rPr>
              <a:t>OPD</a:t>
            </a:r>
            <a:endParaRPr lang="tr-TR" b="1" dirty="0" smtClean="0">
              <a:effectLst>
                <a:outerShdw blurRad="38100" dist="38100" dir="2700000" algn="tl">
                  <a:srgbClr val="000000">
                    <a:alpha val="43137"/>
                  </a:srgbClr>
                </a:outerShdw>
              </a:effectLst>
            </a:endParaRPr>
          </a:p>
          <a:p>
            <a:pPr marL="0" indent="0">
              <a:buNone/>
            </a:pPr>
            <a:endParaRPr lang="tr-TR" dirty="0" smtClean="0"/>
          </a:p>
          <a:p>
            <a:pPr marL="0" indent="0">
              <a:buNone/>
            </a:pPr>
            <a:r>
              <a:rPr lang="tr-TR" dirty="0" smtClean="0"/>
              <a:t>Bu sistem, piyasaların istikrarlı olmasını, çiftçilere standart yaşam koşulları sağlanmasını, tarımsal üretkenliğin artırılmasını amaçlayan, OTP </a:t>
            </a:r>
            <a:r>
              <a:rPr lang="tr-TR" dirty="0" err="1" smtClean="0"/>
              <a:t>nin</a:t>
            </a:r>
            <a:r>
              <a:rPr lang="tr-TR" dirty="0" smtClean="0"/>
              <a:t> hedeflerine ulaşmaya yardımcı olmaktadır.</a:t>
            </a:r>
          </a:p>
          <a:p>
            <a:pPr marL="0" indent="0">
              <a:buNone/>
            </a:pPr>
            <a:endParaRPr lang="tr-TR" dirty="0"/>
          </a:p>
          <a:p>
            <a:pPr marL="0" indent="0">
              <a:buNone/>
            </a:pPr>
            <a:r>
              <a:rPr lang="tr-TR" dirty="0" smtClean="0"/>
              <a:t>Müdahaleler, üretim ve pazarlama, üretici örgütlenmesi ve dış ticaret konularını kapsar….</a:t>
            </a:r>
          </a:p>
        </p:txBody>
      </p:sp>
    </p:spTree>
    <p:extLst>
      <p:ext uri="{BB962C8B-B14F-4D97-AF65-F5344CB8AC3E}">
        <p14:creationId xmlns:p14="http://schemas.microsoft.com/office/powerpoint/2010/main" val="180824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1743" y="671332"/>
            <a:ext cx="10728767" cy="4741702"/>
          </a:xfrm>
        </p:spPr>
        <p:txBody>
          <a:bodyPr/>
          <a:lstStyle/>
          <a:p>
            <a:pPr marL="0" indent="0" algn="ctr">
              <a:buNone/>
            </a:pPr>
            <a:r>
              <a:rPr lang="tr-TR" b="1" dirty="0" smtClean="0"/>
              <a:t>OTP’NİN BÜTÇESİ (2015)</a:t>
            </a:r>
          </a:p>
          <a:p>
            <a:pPr marL="0" indent="0" algn="ctr">
              <a:buNone/>
            </a:pPr>
            <a:r>
              <a:rPr lang="tr-TR" b="1" dirty="0" smtClean="0"/>
              <a:t> </a:t>
            </a:r>
          </a:p>
          <a:p>
            <a:pPr marL="0" indent="0">
              <a:buNone/>
            </a:pPr>
            <a:r>
              <a:rPr lang="tr-TR" dirty="0" smtClean="0"/>
              <a:t>AB’nin Toplam Bütçesi : 141,2 Milyar Avro</a:t>
            </a:r>
          </a:p>
          <a:p>
            <a:pPr marL="0" indent="0">
              <a:buNone/>
            </a:pPr>
            <a:r>
              <a:rPr lang="tr-TR" dirty="0" smtClean="0"/>
              <a:t>Toplam Tarım Bütçesi : 57,6 Milyar Avro </a:t>
            </a:r>
          </a:p>
          <a:p>
            <a:pPr marL="0" indent="0">
              <a:buNone/>
            </a:pPr>
            <a:r>
              <a:rPr lang="tr-TR" dirty="0" smtClean="0"/>
              <a:t>		Doğrudan Ödemeler : 40,9 Milyar Avro</a:t>
            </a:r>
          </a:p>
          <a:p>
            <a:pPr marL="0" indent="0">
              <a:buNone/>
            </a:pPr>
            <a:r>
              <a:rPr lang="tr-TR" dirty="0" smtClean="0"/>
              <a:t>		Kırsal Kalkınma : 13,8 Milyar Avro </a:t>
            </a:r>
          </a:p>
          <a:p>
            <a:pPr marL="0" indent="0">
              <a:buNone/>
            </a:pPr>
            <a:r>
              <a:rPr lang="tr-TR" dirty="0" smtClean="0"/>
              <a:t>		Piyasa Önlemleri : 2,4 Milyar Avro </a:t>
            </a:r>
          </a:p>
          <a:p>
            <a:pPr marL="0" indent="0">
              <a:buNone/>
            </a:pPr>
            <a:r>
              <a:rPr lang="tr-TR" dirty="0" smtClean="0"/>
              <a:t>		Diğer Harcamalar : 0,4 Milyar Avro</a:t>
            </a:r>
            <a:endParaRPr lang="tr-TR" dirty="0"/>
          </a:p>
        </p:txBody>
      </p:sp>
      <p:sp>
        <p:nvSpPr>
          <p:cNvPr id="4" name="Dikdörtgen 3"/>
          <p:cNvSpPr/>
          <p:nvPr/>
        </p:nvSpPr>
        <p:spPr>
          <a:xfrm>
            <a:off x="2457691" y="6305209"/>
            <a:ext cx="9734309" cy="369332"/>
          </a:xfrm>
          <a:prstGeom prst="rect">
            <a:avLst/>
          </a:prstGeom>
        </p:spPr>
        <p:txBody>
          <a:bodyPr wrap="square">
            <a:spAutoFit/>
          </a:bodyPr>
          <a:lstStyle/>
          <a:p>
            <a:r>
              <a:rPr lang="tr-TR" dirty="0" smtClean="0"/>
              <a:t>http://www.tarim.gov.tr/ABDGM/Belgeler/ABDGM-BROSURLER/OTP%20BRO%C5%9E%C3%9CR.pdf</a:t>
            </a:r>
            <a:endParaRPr lang="tr-TR" dirty="0"/>
          </a:p>
        </p:txBody>
      </p:sp>
    </p:spTree>
    <p:extLst>
      <p:ext uri="{BB962C8B-B14F-4D97-AF65-F5344CB8AC3E}">
        <p14:creationId xmlns:p14="http://schemas.microsoft.com/office/powerpoint/2010/main" val="263185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7159" y="1107995"/>
            <a:ext cx="11041284" cy="4351338"/>
          </a:xfrm>
        </p:spPr>
        <p:txBody>
          <a:bodyPr>
            <a:normAutofit lnSpcReduction="10000"/>
          </a:bodyPr>
          <a:lstStyle/>
          <a:p>
            <a:pPr marL="0" indent="0">
              <a:buNone/>
            </a:pPr>
            <a:r>
              <a:rPr lang="tr-TR" dirty="0"/>
              <a:t>Türk tarımının </a:t>
            </a:r>
            <a:r>
              <a:rPr lang="tr-TR" dirty="0" err="1"/>
              <a:t>OTP’ye</a:t>
            </a:r>
            <a:r>
              <a:rPr lang="tr-TR" dirty="0"/>
              <a:t> uyumunun başarılı bir şekilde </a:t>
            </a:r>
            <a:r>
              <a:rPr lang="tr-TR" dirty="0" smtClean="0"/>
              <a:t>gerçekleşmesi için </a:t>
            </a:r>
            <a:r>
              <a:rPr lang="tr-TR" dirty="0"/>
              <a:t>şu düzenlemeler yapılmalıdır;</a:t>
            </a:r>
          </a:p>
          <a:p>
            <a:pPr marL="0" indent="0">
              <a:buNone/>
            </a:pPr>
            <a:r>
              <a:rPr lang="tr-TR" dirty="0"/>
              <a:t>• Kurumsal yapı </a:t>
            </a:r>
            <a:r>
              <a:rPr lang="tr-TR" dirty="0" err="1"/>
              <a:t>OTP’ye</a:t>
            </a:r>
            <a:r>
              <a:rPr lang="tr-TR" dirty="0"/>
              <a:t> uyumu sağlayacak ve </a:t>
            </a:r>
            <a:r>
              <a:rPr lang="tr-TR" dirty="0" smtClean="0"/>
              <a:t>uygulayabilecek şekilde </a:t>
            </a:r>
            <a:r>
              <a:rPr lang="tr-TR" dirty="0"/>
              <a:t>güçlendirilmedir.</a:t>
            </a:r>
          </a:p>
          <a:p>
            <a:pPr marL="0" indent="0">
              <a:buNone/>
            </a:pPr>
            <a:r>
              <a:rPr lang="tr-TR" dirty="0"/>
              <a:t>• Tarımsal ve kırsal sivil örgütlenme OTP </a:t>
            </a:r>
            <a:r>
              <a:rPr lang="tr-TR" dirty="0" smtClean="0"/>
              <a:t>yükümlülüklerini yerine </a:t>
            </a:r>
            <a:r>
              <a:rPr lang="tr-TR" dirty="0"/>
              <a:t>getirecek şekilde güçlendirilmedir.</a:t>
            </a:r>
          </a:p>
          <a:p>
            <a:pPr marL="0" indent="0">
              <a:buNone/>
            </a:pPr>
            <a:r>
              <a:rPr lang="tr-TR" dirty="0"/>
              <a:t>• Tarımsal üretimin yanı sıra, tarıma dayalı sanayiler </a:t>
            </a:r>
            <a:r>
              <a:rPr lang="tr-TR" dirty="0" smtClean="0"/>
              <a:t>ve pazarlama </a:t>
            </a:r>
            <a:r>
              <a:rPr lang="tr-TR" dirty="0"/>
              <a:t>kanalları, özellikle tarım borsaları sistemi ve </a:t>
            </a:r>
            <a:r>
              <a:rPr lang="tr-TR" dirty="0" smtClean="0"/>
              <a:t>haller geliştirilmeli</a:t>
            </a:r>
            <a:r>
              <a:rPr lang="tr-TR" dirty="0"/>
              <a:t>, ulusal pazarda ve topluluk pazarında </a:t>
            </a:r>
            <a:r>
              <a:rPr lang="tr-TR" dirty="0" smtClean="0"/>
              <a:t>rekabet gücü </a:t>
            </a:r>
            <a:r>
              <a:rPr lang="tr-TR" dirty="0"/>
              <a:t>artırılmalıdır. tarım ürünlerinin işlenmesi ve </a:t>
            </a:r>
            <a:r>
              <a:rPr lang="tr-TR" dirty="0" smtClean="0"/>
              <a:t>pazarlanmasında, topluluk </a:t>
            </a:r>
            <a:r>
              <a:rPr lang="tr-TR" dirty="0"/>
              <a:t>kural ve standartlarına uygun bir </a:t>
            </a:r>
            <a:r>
              <a:rPr lang="tr-TR" dirty="0" smtClean="0"/>
              <a:t>yapı oluşturulmalıdır</a:t>
            </a:r>
            <a:r>
              <a:rPr lang="tr-TR" dirty="0"/>
              <a:t>.</a:t>
            </a:r>
          </a:p>
        </p:txBody>
      </p:sp>
      <p:sp>
        <p:nvSpPr>
          <p:cNvPr id="4" name="Dikdörtgen 3"/>
          <p:cNvSpPr/>
          <p:nvPr/>
        </p:nvSpPr>
        <p:spPr>
          <a:xfrm>
            <a:off x="1068728" y="5632953"/>
            <a:ext cx="9198015" cy="923330"/>
          </a:xfrm>
          <a:prstGeom prst="rect">
            <a:avLst/>
          </a:prstGeom>
        </p:spPr>
        <p:txBody>
          <a:bodyPr wrap="square">
            <a:spAutoFit/>
          </a:bodyPr>
          <a:lstStyle/>
          <a:p>
            <a:r>
              <a:rPr lang="tr-TR" b="1" dirty="0" smtClean="0">
                <a:solidFill>
                  <a:srgbClr val="000000"/>
                </a:solidFill>
                <a:latin typeface="Helvetica-Bold"/>
              </a:rPr>
              <a:t>GTHB, </a:t>
            </a:r>
            <a:r>
              <a:rPr lang="tr-TR" b="1" dirty="0">
                <a:latin typeface="Helvetica-Bold"/>
              </a:rPr>
              <a:t>Avrupa Birliği ve Dış İlişkiler Genel </a:t>
            </a:r>
            <a:r>
              <a:rPr lang="tr-TR" b="1" dirty="0" smtClean="0">
                <a:latin typeface="Helvetica-Bold"/>
              </a:rPr>
              <a:t>Müdürlüğü,</a:t>
            </a:r>
            <a:r>
              <a:rPr lang="tr-TR" dirty="0" smtClean="0"/>
              <a:t> AB ORTAK </a:t>
            </a:r>
            <a:r>
              <a:rPr lang="tr-TR" dirty="0"/>
              <a:t>TARIM POLİTİKASI </a:t>
            </a:r>
            <a:r>
              <a:rPr lang="tr-TR" dirty="0" smtClean="0"/>
              <a:t>VE MÜZAKERE SÜRECİ,</a:t>
            </a:r>
            <a:r>
              <a:rPr lang="tr-TR" b="1" dirty="0" smtClean="0">
                <a:solidFill>
                  <a:srgbClr val="000000"/>
                </a:solidFill>
                <a:latin typeface="Helvetica-Bold"/>
              </a:rPr>
              <a:t> Ankara </a:t>
            </a:r>
            <a:r>
              <a:rPr lang="tr-TR" b="1" dirty="0">
                <a:solidFill>
                  <a:srgbClr val="000000"/>
                </a:solidFill>
                <a:latin typeface="Helvetica-Bold"/>
              </a:rPr>
              <a:t>2011</a:t>
            </a:r>
          </a:p>
          <a:p>
            <a:r>
              <a:rPr lang="tr-TR" dirty="0" smtClean="0"/>
              <a:t>http://www.tarim.gov.tr/ABDGM/Link/68/Yayinlarimiz</a:t>
            </a:r>
            <a:endParaRPr lang="tr-TR" dirty="0"/>
          </a:p>
        </p:txBody>
      </p:sp>
    </p:spTree>
    <p:extLst>
      <p:ext uri="{BB962C8B-B14F-4D97-AF65-F5344CB8AC3E}">
        <p14:creationId xmlns:p14="http://schemas.microsoft.com/office/powerpoint/2010/main" val="190776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3005" y="691306"/>
            <a:ext cx="10515600" cy="4351338"/>
          </a:xfrm>
        </p:spPr>
        <p:txBody>
          <a:bodyPr/>
          <a:lstStyle/>
          <a:p>
            <a:pPr marL="0" indent="0">
              <a:buNone/>
            </a:pPr>
            <a:r>
              <a:rPr lang="tr-TR" sz="3200" b="1" dirty="0" smtClean="0">
                <a:effectLst>
                  <a:outerShdw blurRad="38100" dist="38100" dir="2700000" algn="tl">
                    <a:srgbClr val="000000">
                      <a:alpha val="43137"/>
                    </a:srgbClr>
                  </a:outerShdw>
                </a:effectLst>
              </a:rPr>
              <a:t>Ortak Piyasa Düzenleri </a:t>
            </a:r>
            <a:r>
              <a:rPr lang="tr-TR" dirty="0" smtClean="0">
                <a:sym typeface="Wingdings" panose="05000000000000000000" pitchFamily="2" charset="2"/>
              </a:rPr>
              <a:t></a:t>
            </a:r>
          </a:p>
          <a:p>
            <a:pPr marL="0" indent="0">
              <a:buNone/>
            </a:pPr>
            <a:r>
              <a:rPr lang="tr-TR" dirty="0" smtClean="0">
                <a:sym typeface="Wingdings" panose="05000000000000000000" pitchFamily="2" charset="2"/>
              </a:rPr>
              <a:t>Ayrı ayrı her ürün için, o ürünün üretim ve pazarlama koşulları dikkate alınarak yapılan düzenlemelerdir.</a:t>
            </a:r>
          </a:p>
          <a:p>
            <a:pPr marL="0" indent="0">
              <a:buNone/>
            </a:pPr>
            <a:endParaRPr lang="tr-TR" dirty="0" smtClean="0">
              <a:sym typeface="Wingdings" panose="05000000000000000000" pitchFamily="2" charset="2"/>
            </a:endParaRPr>
          </a:p>
          <a:p>
            <a:pPr marL="0" indent="0">
              <a:buNone/>
            </a:pPr>
            <a:r>
              <a:rPr lang="tr-TR" dirty="0" smtClean="0">
                <a:sym typeface="Wingdings" panose="05000000000000000000" pitchFamily="2" charset="2"/>
              </a:rPr>
              <a:t>Koyun-keçi etinde ortak piyasa düzeni 16.07.1980 tarihinde yürürlüğe girmiştir.</a:t>
            </a:r>
          </a:p>
        </p:txBody>
      </p:sp>
    </p:spTree>
    <p:extLst>
      <p:ext uri="{BB962C8B-B14F-4D97-AF65-F5344CB8AC3E}">
        <p14:creationId xmlns:p14="http://schemas.microsoft.com/office/powerpoint/2010/main" val="194687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u="sng" dirty="0" smtClean="0"/>
              <a:t>OPD Tüzüğündeki düzenlemeler</a:t>
            </a:r>
            <a:endParaRPr lang="tr-TR" u="sng" dirty="0"/>
          </a:p>
        </p:txBody>
      </p:sp>
      <p:sp>
        <p:nvSpPr>
          <p:cNvPr id="3" name="İçerik Yer Tutucusu 2"/>
          <p:cNvSpPr>
            <a:spLocks noGrp="1"/>
          </p:cNvSpPr>
          <p:nvPr>
            <p:ph idx="1"/>
          </p:nvPr>
        </p:nvSpPr>
        <p:spPr>
          <a:xfrm>
            <a:off x="838200" y="1570982"/>
            <a:ext cx="10515600" cy="4351338"/>
          </a:xfrm>
        </p:spPr>
        <p:txBody>
          <a:bodyPr>
            <a:normAutofit fontScale="92500"/>
          </a:bodyPr>
          <a:lstStyle/>
          <a:p>
            <a:pPr>
              <a:lnSpc>
                <a:spcPct val="150000"/>
              </a:lnSpc>
            </a:pPr>
            <a:r>
              <a:rPr lang="tr-TR" dirty="0" smtClean="0"/>
              <a:t>Karkas sınıflandırılması prensip olarak isteğe bağlı (EUROP skalası)</a:t>
            </a:r>
          </a:p>
          <a:p>
            <a:pPr>
              <a:lnSpc>
                <a:spcPct val="150000"/>
              </a:lnSpc>
            </a:pPr>
            <a:r>
              <a:rPr lang="tr-TR" dirty="0" smtClean="0"/>
              <a:t>Yıllık 200 ton üzeri üretimi olan ülkeler Komisyona haftalık fiyat raporu verir.</a:t>
            </a:r>
          </a:p>
          <a:p>
            <a:pPr>
              <a:lnSpc>
                <a:spcPct val="150000"/>
              </a:lnSpc>
            </a:pPr>
            <a:r>
              <a:rPr lang="tr-TR" dirty="0" smtClean="0"/>
              <a:t>Her marya için 21€ her dişi keçi için 16,8€ prim verilmektedir.</a:t>
            </a:r>
          </a:p>
          <a:p>
            <a:pPr>
              <a:lnSpc>
                <a:spcPct val="150000"/>
              </a:lnSpc>
            </a:pPr>
            <a:r>
              <a:rPr lang="tr-TR" dirty="0" smtClean="0"/>
              <a:t>Tamamlayıcı prim özel alanlara verilmektedir. (marya-dişi keçi başına 7€)</a:t>
            </a:r>
          </a:p>
          <a:p>
            <a:pPr>
              <a:lnSpc>
                <a:spcPct val="150000"/>
              </a:lnSpc>
            </a:pPr>
            <a:r>
              <a:rPr lang="tr-TR" dirty="0" smtClean="0"/>
              <a:t>Ek ödemeler 1 €</a:t>
            </a:r>
          </a:p>
          <a:p>
            <a:endParaRPr lang="tr-TR" dirty="0"/>
          </a:p>
        </p:txBody>
      </p:sp>
      <p:sp>
        <p:nvSpPr>
          <p:cNvPr id="5" name="Metin kutusu 4"/>
          <p:cNvSpPr txBox="1"/>
          <p:nvPr/>
        </p:nvSpPr>
        <p:spPr>
          <a:xfrm>
            <a:off x="1107311" y="6049641"/>
            <a:ext cx="9977378" cy="646331"/>
          </a:xfrm>
          <a:prstGeom prst="rect">
            <a:avLst/>
          </a:prstGeom>
          <a:noFill/>
        </p:spPr>
        <p:txBody>
          <a:bodyPr wrap="square" rtlCol="0">
            <a:spAutoFit/>
          </a:bodyPr>
          <a:lstStyle/>
          <a:p>
            <a:r>
              <a:rPr lang="tr-TR" dirty="0" smtClean="0"/>
              <a:t>Kaynak: </a:t>
            </a:r>
            <a:r>
              <a:rPr lang="tr-TR" dirty="0" err="1" smtClean="0"/>
              <a:t>Yıldız,B</a:t>
            </a:r>
            <a:r>
              <a:rPr lang="tr-TR" dirty="0" smtClean="0"/>
              <a:t>., (2012).Avrupa Birliği’nde ve Türkiye’de koyun – keçi sektörü ve uygulanan politikalar, AB uyum sürecinde Türkiye hayvancılık kongresi 2011.</a:t>
            </a:r>
            <a:endParaRPr lang="tr-TR" dirty="0"/>
          </a:p>
        </p:txBody>
      </p:sp>
    </p:spTree>
    <p:extLst>
      <p:ext uri="{BB962C8B-B14F-4D97-AF65-F5344CB8AC3E}">
        <p14:creationId xmlns:p14="http://schemas.microsoft.com/office/powerpoint/2010/main" val="260474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Devam . . .</a:t>
            </a:r>
            <a:endParaRPr lang="tr-TR" dirty="0"/>
          </a:p>
        </p:txBody>
      </p:sp>
      <p:sp>
        <p:nvSpPr>
          <p:cNvPr id="3" name="İçerik Yer Tutucusu 2"/>
          <p:cNvSpPr>
            <a:spLocks noGrp="1"/>
          </p:cNvSpPr>
          <p:nvPr>
            <p:ph idx="1"/>
          </p:nvPr>
        </p:nvSpPr>
        <p:spPr/>
        <p:txBody>
          <a:bodyPr/>
          <a:lstStyle/>
          <a:p>
            <a:r>
              <a:rPr lang="tr-TR" dirty="0"/>
              <a:t>Özel depolama yardımı ile fiyat desteği </a:t>
            </a:r>
            <a:r>
              <a:rPr lang="tr-TR" dirty="0">
                <a:sym typeface="Wingdings" panose="05000000000000000000" pitchFamily="2" charset="2"/>
              </a:rPr>
              <a:t> Üye ülke ya da AB’de piyasa fiyatı, mevsimsel olarak ayarlanan Temel fiyatın %90’ının altına inerse verilir</a:t>
            </a:r>
            <a:r>
              <a:rPr lang="tr-TR" dirty="0" smtClean="0">
                <a:sym typeface="Wingdings" panose="05000000000000000000" pitchFamily="2" charset="2"/>
              </a:rPr>
              <a:t>.</a:t>
            </a:r>
          </a:p>
          <a:p>
            <a:r>
              <a:rPr lang="tr-TR" dirty="0" smtClean="0">
                <a:sym typeface="Wingdings" panose="05000000000000000000" pitchFamily="2" charset="2"/>
              </a:rPr>
              <a:t>Ad </a:t>
            </a:r>
            <a:r>
              <a:rPr lang="tr-TR" dirty="0" err="1" smtClean="0">
                <a:sym typeface="Wingdings" panose="05000000000000000000" pitchFamily="2" charset="2"/>
              </a:rPr>
              <a:t>valorem</a:t>
            </a:r>
            <a:r>
              <a:rPr lang="tr-TR" dirty="0" smtClean="0">
                <a:sym typeface="Wingdings" panose="05000000000000000000" pitchFamily="2" charset="2"/>
              </a:rPr>
              <a:t> gümrük vergisi :Topluluğa İthalatta toplam değer üzerinden % olarak tahsil edilir.</a:t>
            </a:r>
          </a:p>
          <a:p>
            <a:r>
              <a:rPr lang="tr-TR" dirty="0" smtClean="0">
                <a:sym typeface="Wingdings" panose="05000000000000000000" pitchFamily="2" charset="2"/>
              </a:rPr>
              <a:t>Spesifik vergi : Toplam miktar üzerinden € karşılığı tahsil edilir.</a:t>
            </a:r>
          </a:p>
          <a:p>
            <a:r>
              <a:rPr lang="tr-TR" dirty="0" smtClean="0">
                <a:sym typeface="Wingdings" panose="05000000000000000000" pitchFamily="2" charset="2"/>
              </a:rPr>
              <a:t>Topluluğa ithalat- ihracat üye ülkelerce düzenlenecek lisans beyanına göre yapılır.</a:t>
            </a:r>
          </a:p>
          <a:p>
            <a:r>
              <a:rPr lang="tr-TR" dirty="0" smtClean="0">
                <a:sym typeface="Wingdings" panose="05000000000000000000" pitchFamily="2" charset="2"/>
              </a:rPr>
              <a:t>Belirli ürünler için ithalat tarife kotaları düzenlenmiştir.</a:t>
            </a:r>
            <a:endParaRPr lang="tr-TR" dirty="0"/>
          </a:p>
          <a:p>
            <a:endParaRPr lang="tr-TR" dirty="0"/>
          </a:p>
        </p:txBody>
      </p:sp>
      <p:sp>
        <p:nvSpPr>
          <p:cNvPr id="4" name="Metin kutusu 3"/>
          <p:cNvSpPr txBox="1"/>
          <p:nvPr/>
        </p:nvSpPr>
        <p:spPr>
          <a:xfrm>
            <a:off x="1157468" y="6176963"/>
            <a:ext cx="9977378" cy="646331"/>
          </a:xfrm>
          <a:prstGeom prst="rect">
            <a:avLst/>
          </a:prstGeom>
          <a:noFill/>
        </p:spPr>
        <p:txBody>
          <a:bodyPr wrap="square" rtlCol="0">
            <a:spAutoFit/>
          </a:bodyPr>
          <a:lstStyle/>
          <a:p>
            <a:r>
              <a:rPr lang="tr-TR" dirty="0" smtClean="0"/>
              <a:t>Kaynak: </a:t>
            </a:r>
            <a:r>
              <a:rPr lang="tr-TR" dirty="0" err="1" smtClean="0"/>
              <a:t>Yıldız,B</a:t>
            </a:r>
            <a:r>
              <a:rPr lang="tr-TR" dirty="0" smtClean="0"/>
              <a:t>., (2012).Avrupa Birliği’nde ve Türkiye’de koyun – keçi sektörü ve uygulanan politikalar, AB uyum sürecinde Türkiye hayvancılık kongresi 2011.</a:t>
            </a:r>
            <a:endParaRPr lang="tr-TR" dirty="0"/>
          </a:p>
        </p:txBody>
      </p:sp>
    </p:spTree>
    <p:extLst>
      <p:ext uri="{BB962C8B-B14F-4D97-AF65-F5344CB8AC3E}">
        <p14:creationId xmlns:p14="http://schemas.microsoft.com/office/powerpoint/2010/main" val="146971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3770" y="335668"/>
            <a:ext cx="8192643" cy="3495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ikdörtgen 4"/>
          <p:cNvSpPr/>
          <p:nvPr/>
        </p:nvSpPr>
        <p:spPr>
          <a:xfrm>
            <a:off x="652040" y="6358321"/>
            <a:ext cx="11165711" cy="369332"/>
          </a:xfrm>
          <a:prstGeom prst="rect">
            <a:avLst/>
          </a:prstGeom>
        </p:spPr>
        <p:txBody>
          <a:bodyPr wrap="square">
            <a:spAutoFit/>
          </a:bodyPr>
          <a:lstStyle/>
          <a:p>
            <a:r>
              <a:rPr lang="tr-TR" dirty="0"/>
              <a:t>http://www.europarl.europa.eu/RegData/etudes/BRIE/2017/608663/EPRS_BRI(2017)608663_EN.pdf</a:t>
            </a:r>
          </a:p>
        </p:txBody>
      </p:sp>
      <p:sp>
        <p:nvSpPr>
          <p:cNvPr id="6" name="Metin kutusu 5"/>
          <p:cNvSpPr txBox="1"/>
          <p:nvPr/>
        </p:nvSpPr>
        <p:spPr>
          <a:xfrm>
            <a:off x="2436469" y="1895672"/>
            <a:ext cx="2893671" cy="369332"/>
          </a:xfrm>
          <a:prstGeom prst="rect">
            <a:avLst/>
          </a:prstGeom>
          <a:solidFill>
            <a:schemeClr val="bg1"/>
          </a:solidFill>
          <a:ln>
            <a:solidFill>
              <a:schemeClr val="tx1"/>
            </a:solidFill>
          </a:ln>
        </p:spPr>
        <p:txBody>
          <a:bodyPr wrap="square" rtlCol="0">
            <a:spAutoFit/>
          </a:bodyPr>
          <a:lstStyle/>
          <a:p>
            <a:pPr algn="ctr"/>
            <a:r>
              <a:rPr lang="tr-TR" dirty="0" smtClean="0"/>
              <a:t>Koyun çiftliklerinin oranı</a:t>
            </a:r>
            <a:endParaRPr lang="tr-TR" dirty="0"/>
          </a:p>
        </p:txBody>
      </p:sp>
      <p:sp>
        <p:nvSpPr>
          <p:cNvPr id="7" name="Metin kutusu 6"/>
          <p:cNvSpPr txBox="1"/>
          <p:nvPr/>
        </p:nvSpPr>
        <p:spPr>
          <a:xfrm>
            <a:off x="2459619" y="2337282"/>
            <a:ext cx="2812648" cy="307777"/>
          </a:xfrm>
          <a:prstGeom prst="rect">
            <a:avLst/>
          </a:prstGeom>
          <a:solidFill>
            <a:schemeClr val="bg1"/>
          </a:solidFill>
        </p:spPr>
        <p:txBody>
          <a:bodyPr wrap="square" rtlCol="0">
            <a:spAutoFit/>
          </a:bodyPr>
          <a:lstStyle/>
          <a:p>
            <a:pPr algn="ctr"/>
            <a:r>
              <a:rPr lang="tr-TR" sz="1400" dirty="0" smtClean="0"/>
              <a:t>Çiftlik başına Ort. Koyun sayısı</a:t>
            </a:r>
            <a:endParaRPr lang="tr-TR" sz="1400" dirty="0"/>
          </a:p>
        </p:txBody>
      </p:sp>
      <p:sp>
        <p:nvSpPr>
          <p:cNvPr id="8" name="Metin kutusu 7"/>
          <p:cNvSpPr txBox="1"/>
          <p:nvPr/>
        </p:nvSpPr>
        <p:spPr>
          <a:xfrm>
            <a:off x="2419108" y="2684484"/>
            <a:ext cx="2893671" cy="307777"/>
          </a:xfrm>
          <a:prstGeom prst="rect">
            <a:avLst/>
          </a:prstGeom>
          <a:solidFill>
            <a:schemeClr val="bg1"/>
          </a:solidFill>
          <a:ln>
            <a:solidFill>
              <a:schemeClr val="tx1"/>
            </a:solidFill>
          </a:ln>
        </p:spPr>
        <p:txBody>
          <a:bodyPr wrap="square" rtlCol="0">
            <a:spAutoFit/>
          </a:bodyPr>
          <a:lstStyle/>
          <a:p>
            <a:pPr algn="ctr"/>
            <a:r>
              <a:rPr lang="tr-TR" sz="1400" dirty="0" smtClean="0"/>
              <a:t>KEÇİ çiftliklerinin oranı</a:t>
            </a:r>
            <a:endParaRPr lang="tr-TR" sz="1400" dirty="0"/>
          </a:p>
        </p:txBody>
      </p:sp>
      <p:sp>
        <p:nvSpPr>
          <p:cNvPr id="9" name="Metin kutusu 8"/>
          <p:cNvSpPr txBox="1"/>
          <p:nvPr/>
        </p:nvSpPr>
        <p:spPr>
          <a:xfrm>
            <a:off x="2419108" y="3103963"/>
            <a:ext cx="2812648" cy="307777"/>
          </a:xfrm>
          <a:prstGeom prst="rect">
            <a:avLst/>
          </a:prstGeom>
          <a:solidFill>
            <a:schemeClr val="bg1"/>
          </a:solidFill>
        </p:spPr>
        <p:txBody>
          <a:bodyPr wrap="square" rtlCol="0">
            <a:spAutoFit/>
          </a:bodyPr>
          <a:lstStyle/>
          <a:p>
            <a:pPr algn="ctr"/>
            <a:r>
              <a:rPr lang="tr-TR" sz="1400" dirty="0" smtClean="0"/>
              <a:t>Çiftlik başına Ort. Keçi sayısı</a:t>
            </a:r>
            <a:endParaRPr lang="tr-TR" sz="1400" dirty="0"/>
          </a:p>
        </p:txBody>
      </p:sp>
    </p:spTree>
    <p:extLst>
      <p:ext uri="{BB962C8B-B14F-4D97-AF65-F5344CB8AC3E}">
        <p14:creationId xmlns:p14="http://schemas.microsoft.com/office/powerpoint/2010/main" val="4046384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8835" y="378790"/>
            <a:ext cx="6882218" cy="4351338"/>
          </a:xfrm>
        </p:spPr>
      </p:pic>
      <p:sp>
        <p:nvSpPr>
          <p:cNvPr id="5" name="Dikdörtgen 4"/>
          <p:cNvSpPr/>
          <p:nvPr/>
        </p:nvSpPr>
        <p:spPr>
          <a:xfrm>
            <a:off x="652040" y="6358321"/>
            <a:ext cx="11165711" cy="369332"/>
          </a:xfrm>
          <a:prstGeom prst="rect">
            <a:avLst/>
          </a:prstGeom>
        </p:spPr>
        <p:txBody>
          <a:bodyPr wrap="square">
            <a:spAutoFit/>
          </a:bodyPr>
          <a:lstStyle/>
          <a:p>
            <a:r>
              <a:rPr lang="tr-TR" dirty="0"/>
              <a:t>http://www.europarl.europa.eu/RegData/etudes/BRIE/2017/608663/EPRS_BRI(2017)608663_EN.pdf</a:t>
            </a:r>
          </a:p>
        </p:txBody>
      </p:sp>
      <p:sp>
        <p:nvSpPr>
          <p:cNvPr id="6" name="Metin kutusu 5"/>
          <p:cNvSpPr txBox="1"/>
          <p:nvPr/>
        </p:nvSpPr>
        <p:spPr>
          <a:xfrm>
            <a:off x="1948835" y="378790"/>
            <a:ext cx="6570132" cy="369332"/>
          </a:xfrm>
          <a:prstGeom prst="rect">
            <a:avLst/>
          </a:prstGeom>
          <a:solidFill>
            <a:schemeClr val="bg1"/>
          </a:solidFill>
        </p:spPr>
        <p:txBody>
          <a:bodyPr wrap="square" rtlCol="0">
            <a:spAutoFit/>
          </a:bodyPr>
          <a:lstStyle/>
          <a:p>
            <a:r>
              <a:rPr lang="tr-TR" dirty="0" smtClean="0"/>
              <a:t>AB’de Koyun ve Keçi etini üreten ana üreticiler (TON bazında)</a:t>
            </a:r>
            <a:endParaRPr lang="tr-TR" dirty="0"/>
          </a:p>
        </p:txBody>
      </p:sp>
    </p:spTree>
    <p:extLst>
      <p:ext uri="{BB962C8B-B14F-4D97-AF65-F5344CB8AC3E}">
        <p14:creationId xmlns:p14="http://schemas.microsoft.com/office/powerpoint/2010/main" val="2646382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3880" y="1276982"/>
            <a:ext cx="6735115" cy="3000794"/>
          </a:xfrm>
        </p:spPr>
      </p:pic>
      <p:sp>
        <p:nvSpPr>
          <p:cNvPr id="5" name="Dikdörtgen 4"/>
          <p:cNvSpPr/>
          <p:nvPr/>
        </p:nvSpPr>
        <p:spPr>
          <a:xfrm>
            <a:off x="1099596" y="6346747"/>
            <a:ext cx="9988952" cy="369332"/>
          </a:xfrm>
          <a:prstGeom prst="rect">
            <a:avLst/>
          </a:prstGeom>
        </p:spPr>
        <p:txBody>
          <a:bodyPr wrap="square">
            <a:spAutoFit/>
          </a:bodyPr>
          <a:lstStyle/>
          <a:p>
            <a:r>
              <a:rPr lang="tr-TR" dirty="0"/>
              <a:t>http://www.europarl.europa.eu/RegData/etudes/BRIE/2017/608663/EPRS_BRI(2017)608663_EN.pdf</a:t>
            </a:r>
          </a:p>
        </p:txBody>
      </p:sp>
      <p:sp>
        <p:nvSpPr>
          <p:cNvPr id="6" name="Dikdörtgen 5"/>
          <p:cNvSpPr/>
          <p:nvPr/>
        </p:nvSpPr>
        <p:spPr>
          <a:xfrm>
            <a:off x="2427500" y="1262406"/>
            <a:ext cx="6642518" cy="369332"/>
          </a:xfrm>
          <a:prstGeom prst="rect">
            <a:avLst/>
          </a:prstGeom>
          <a:solidFill>
            <a:schemeClr val="bg1"/>
          </a:solidFill>
        </p:spPr>
        <p:txBody>
          <a:bodyPr wrap="square">
            <a:spAutoFit/>
          </a:bodyPr>
          <a:lstStyle/>
          <a:p>
            <a:r>
              <a:rPr lang="tr-TR" dirty="0" smtClean="0"/>
              <a:t>AB’de Sütün Üretimi ve Kullanımı (milyon ton)</a:t>
            </a:r>
            <a:endParaRPr lang="tr-TR" dirty="0"/>
          </a:p>
        </p:txBody>
      </p:sp>
      <p:sp>
        <p:nvSpPr>
          <p:cNvPr id="7" name="Metin kutusu 6"/>
          <p:cNvSpPr txBox="1"/>
          <p:nvPr/>
        </p:nvSpPr>
        <p:spPr>
          <a:xfrm>
            <a:off x="1273215" y="1839473"/>
            <a:ext cx="1307940" cy="923330"/>
          </a:xfrm>
          <a:prstGeom prst="rect">
            <a:avLst/>
          </a:prstGeom>
          <a:noFill/>
        </p:spPr>
        <p:txBody>
          <a:bodyPr wrap="square" rtlCol="0">
            <a:spAutoFit/>
          </a:bodyPr>
          <a:lstStyle/>
          <a:p>
            <a:pPr algn="ctr"/>
            <a:r>
              <a:rPr lang="tr-TR" dirty="0" smtClean="0"/>
              <a:t>ÜRETİLEN SÜT MİKTARI</a:t>
            </a:r>
            <a:endParaRPr lang="tr-TR" dirty="0"/>
          </a:p>
        </p:txBody>
      </p:sp>
      <p:sp>
        <p:nvSpPr>
          <p:cNvPr id="8" name="Metin kutusu 7"/>
          <p:cNvSpPr txBox="1"/>
          <p:nvPr/>
        </p:nvSpPr>
        <p:spPr>
          <a:xfrm>
            <a:off x="7673050" y="1470141"/>
            <a:ext cx="1745849" cy="738664"/>
          </a:xfrm>
          <a:prstGeom prst="rect">
            <a:avLst/>
          </a:prstGeom>
          <a:noFill/>
        </p:spPr>
        <p:txBody>
          <a:bodyPr wrap="square" rtlCol="0">
            <a:spAutoFit/>
          </a:bodyPr>
          <a:lstStyle/>
          <a:p>
            <a:pPr algn="ctr"/>
            <a:r>
              <a:rPr lang="tr-TR" sz="1400" dirty="0" smtClean="0"/>
              <a:t>MANDIRALARA DAĞITILAN SÜT MİKTARI</a:t>
            </a:r>
            <a:endParaRPr lang="tr-TR" sz="1400" dirty="0"/>
          </a:p>
        </p:txBody>
      </p:sp>
    </p:spTree>
    <p:extLst>
      <p:ext uri="{BB962C8B-B14F-4D97-AF65-F5344CB8AC3E}">
        <p14:creationId xmlns:p14="http://schemas.microsoft.com/office/powerpoint/2010/main" val="113044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88020"/>
            <a:ext cx="10515600" cy="602668"/>
          </a:xfrm>
        </p:spPr>
        <p:txBody>
          <a:bodyPr>
            <a:normAutofit/>
          </a:bodyPr>
          <a:lstStyle/>
          <a:p>
            <a:r>
              <a:rPr lang="tr-TR" sz="2800" dirty="0" smtClean="0"/>
              <a:t>Süt ve Ürünleri Üretim Miktarı (TÜİK)</a:t>
            </a:r>
            <a:endParaRPr lang="tr-TR" sz="28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603940735"/>
              </p:ext>
            </p:extLst>
          </p:nvPr>
        </p:nvGraphicFramePr>
        <p:xfrm>
          <a:off x="838200" y="2323337"/>
          <a:ext cx="8490995" cy="1324278"/>
        </p:xfrm>
        <a:graphic>
          <a:graphicData uri="http://schemas.openxmlformats.org/drawingml/2006/table">
            <a:tbl>
              <a:tblPr firstRow="1" bandRow="1">
                <a:tableStyleId>{5C22544A-7EE6-4342-B048-85BDC9FD1C3A}</a:tableStyleId>
              </a:tblPr>
              <a:tblGrid>
                <a:gridCol w="1698199">
                  <a:extLst>
                    <a:ext uri="{9D8B030D-6E8A-4147-A177-3AD203B41FA5}">
                      <a16:colId xmlns:a16="http://schemas.microsoft.com/office/drawing/2014/main" val="2813228018"/>
                    </a:ext>
                  </a:extLst>
                </a:gridCol>
                <a:gridCol w="1698199">
                  <a:extLst>
                    <a:ext uri="{9D8B030D-6E8A-4147-A177-3AD203B41FA5}">
                      <a16:colId xmlns:a16="http://schemas.microsoft.com/office/drawing/2014/main" val="2384880886"/>
                    </a:ext>
                  </a:extLst>
                </a:gridCol>
                <a:gridCol w="1698199">
                  <a:extLst>
                    <a:ext uri="{9D8B030D-6E8A-4147-A177-3AD203B41FA5}">
                      <a16:colId xmlns:a16="http://schemas.microsoft.com/office/drawing/2014/main" val="3804984492"/>
                    </a:ext>
                  </a:extLst>
                </a:gridCol>
                <a:gridCol w="1698199">
                  <a:extLst>
                    <a:ext uri="{9D8B030D-6E8A-4147-A177-3AD203B41FA5}">
                      <a16:colId xmlns:a16="http://schemas.microsoft.com/office/drawing/2014/main" val="4018879663"/>
                    </a:ext>
                  </a:extLst>
                </a:gridCol>
                <a:gridCol w="1698199">
                  <a:extLst>
                    <a:ext uri="{9D8B030D-6E8A-4147-A177-3AD203B41FA5}">
                      <a16:colId xmlns:a16="http://schemas.microsoft.com/office/drawing/2014/main" val="2911182690"/>
                    </a:ext>
                  </a:extLst>
                </a:gridCol>
              </a:tblGrid>
              <a:tr h="441426">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2013</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2014</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2015</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2016</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7976623"/>
                  </a:ext>
                </a:extLst>
              </a:tr>
              <a:tr h="441426">
                <a:tc>
                  <a:txBody>
                    <a:bodyPr/>
                    <a:lstStyle/>
                    <a:p>
                      <a:r>
                        <a:rPr lang="tr-TR" dirty="0" smtClean="0"/>
                        <a:t>KOYUN SÜTÜ</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32.359</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40.906</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41.141</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35.267</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599161"/>
                  </a:ext>
                </a:extLst>
              </a:tr>
              <a:tr h="441426">
                <a:tc>
                  <a:txBody>
                    <a:bodyPr/>
                    <a:lstStyle/>
                    <a:p>
                      <a:r>
                        <a:rPr lang="tr-TR" dirty="0" smtClean="0"/>
                        <a:t>KEÇİ SÜTÜ</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50.592</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57.048</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56.286</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smtClean="0">
                          <a:solidFill>
                            <a:schemeClr val="tx1"/>
                          </a:solidFill>
                        </a:rPr>
                        <a:t>54.048</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1210800"/>
                  </a:ext>
                </a:extLst>
              </a:tr>
            </a:tbl>
          </a:graphicData>
        </a:graphic>
      </p:graphicFrame>
      <p:sp>
        <p:nvSpPr>
          <p:cNvPr id="4" name="Dikdörtgen 3"/>
          <p:cNvSpPr/>
          <p:nvPr/>
        </p:nvSpPr>
        <p:spPr>
          <a:xfrm>
            <a:off x="941790" y="6311900"/>
            <a:ext cx="4914615" cy="369332"/>
          </a:xfrm>
          <a:prstGeom prst="rect">
            <a:avLst/>
          </a:prstGeom>
        </p:spPr>
        <p:txBody>
          <a:bodyPr wrap="none">
            <a:spAutoFit/>
          </a:bodyPr>
          <a:lstStyle/>
          <a:p>
            <a:r>
              <a:rPr lang="tr-TR" dirty="0"/>
              <a:t>https://biruni.tuik.gov.tr/medas/?kn=85&amp;locale=tr</a:t>
            </a:r>
          </a:p>
        </p:txBody>
      </p:sp>
    </p:spTree>
    <p:extLst>
      <p:ext uri="{BB962C8B-B14F-4D97-AF65-F5344CB8AC3E}">
        <p14:creationId xmlns:p14="http://schemas.microsoft.com/office/powerpoint/2010/main" val="2046379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323838" y="925975"/>
            <a:ext cx="7845732" cy="5162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ikdörtgen 4"/>
          <p:cNvSpPr/>
          <p:nvPr/>
        </p:nvSpPr>
        <p:spPr>
          <a:xfrm>
            <a:off x="571401" y="6334774"/>
            <a:ext cx="5759951" cy="369332"/>
          </a:xfrm>
          <a:prstGeom prst="rect">
            <a:avLst/>
          </a:prstGeom>
        </p:spPr>
        <p:txBody>
          <a:bodyPr wrap="square">
            <a:spAutoFit/>
          </a:bodyPr>
          <a:lstStyle/>
          <a:p>
            <a:r>
              <a:rPr lang="tr-TR" dirty="0"/>
              <a:t>https://biruni.tuik.gov.tr/medas/?kn=79&amp;locale=tr</a:t>
            </a:r>
          </a:p>
        </p:txBody>
      </p:sp>
      <p:sp>
        <p:nvSpPr>
          <p:cNvPr id="6" name="Metin kutusu 5"/>
          <p:cNvSpPr txBox="1"/>
          <p:nvPr/>
        </p:nvSpPr>
        <p:spPr>
          <a:xfrm>
            <a:off x="571401" y="1886674"/>
            <a:ext cx="2361235" cy="646331"/>
          </a:xfrm>
          <a:prstGeom prst="rect">
            <a:avLst/>
          </a:prstGeom>
          <a:noFill/>
        </p:spPr>
        <p:txBody>
          <a:bodyPr wrap="square" rtlCol="0">
            <a:spAutoFit/>
          </a:bodyPr>
          <a:lstStyle/>
          <a:p>
            <a:r>
              <a:rPr lang="tr-TR" dirty="0" smtClean="0"/>
              <a:t>KIRMIZI ET ÜRETİM MİKTARI (TON)</a:t>
            </a:r>
            <a:endParaRPr lang="tr-TR" dirty="0"/>
          </a:p>
        </p:txBody>
      </p:sp>
    </p:spTree>
    <p:extLst>
      <p:ext uri="{BB962C8B-B14F-4D97-AF65-F5344CB8AC3E}">
        <p14:creationId xmlns:p14="http://schemas.microsoft.com/office/powerpoint/2010/main" val="281005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8734" y="610282"/>
            <a:ext cx="10867663" cy="5917839"/>
          </a:xfrm>
        </p:spPr>
        <p:txBody>
          <a:bodyPr>
            <a:normAutofit/>
          </a:bodyPr>
          <a:lstStyle/>
          <a:p>
            <a:pPr marL="0" indent="0" algn="ctr">
              <a:buNone/>
            </a:pPr>
            <a:r>
              <a:rPr lang="tr-TR" sz="3600" b="1" dirty="0" smtClean="0">
                <a:effectLst>
                  <a:outerShdw blurRad="38100" dist="38100" dir="2700000" algn="tl">
                    <a:srgbClr val="000000">
                      <a:alpha val="43137"/>
                    </a:srgbClr>
                  </a:outerShdw>
                </a:effectLst>
              </a:rPr>
              <a:t>ORTAK PİYASA DÜZENİ</a:t>
            </a:r>
          </a:p>
          <a:p>
            <a:pPr marL="0" indent="0" algn="ctr">
              <a:buNone/>
            </a:pPr>
            <a:r>
              <a:rPr lang="tr-TR" sz="3600" b="1" u="sng" dirty="0" smtClean="0">
                <a:effectLst>
                  <a:outerShdw blurRad="38100" dist="38100" dir="2700000" algn="tl">
                    <a:srgbClr val="000000">
                      <a:alpha val="43137"/>
                    </a:srgbClr>
                  </a:outerShdw>
                </a:effectLst>
              </a:rPr>
              <a:t>TEK OPD TÜZÜĞÜ</a:t>
            </a:r>
          </a:p>
          <a:p>
            <a:pPr marL="0" indent="0" algn="just">
              <a:buNone/>
            </a:pPr>
            <a:r>
              <a:rPr lang="tr-TR" dirty="0"/>
              <a:t>Ortak Piyasa Düzenleri (OPD), Ortak Tarım Politikasının (OTP) oluşturulduğu 1960’lı yıllardan bu yana tarım piyasalarını düzenleme bakımından en etkin aracı olup, 21 ürün ve/veya ürün grubu için ayrı ayrı oluşturulmuştur. Oldukça karmaşık ve ayrıntılı düzenlemeler içeren bu mekanizma, </a:t>
            </a:r>
            <a:r>
              <a:rPr lang="tr-TR" dirty="0" err="1"/>
              <a:t>OTP’nin</a:t>
            </a:r>
            <a:r>
              <a:rPr lang="tr-TR" dirty="0"/>
              <a:t> sadeleştirilmesi kapsamında tek bir kapsamlı Tüzük haline getirilmiştir. “Tek OPD Tüzüğü” olarak adlandırılan 1234/2007 sayılı Tüzük, sektöre özgü </a:t>
            </a:r>
            <a:r>
              <a:rPr lang="tr-TR" dirty="0" err="1"/>
              <a:t>OPD’leri</a:t>
            </a:r>
            <a:r>
              <a:rPr lang="tr-TR" dirty="0"/>
              <a:t> düzenleyen mevcut Tüzükleri gözden geçirmek ve yasal çerçeve ile mevcut politikaları değiştirmeden daha etkin ve daha az maliyetli yürütülmesini sağlamak üzere düzenleyerek ve basitleştirerek, bütçe değişikliği yapılmaksızın kapsamlı tek bir düzenleme şeklinde toplamaktır.</a:t>
            </a:r>
          </a:p>
          <a:p>
            <a:pPr marL="0" indent="0" algn="just">
              <a:buNone/>
            </a:pPr>
            <a:endParaRPr lang="tr-TR" sz="3600" b="1" dirty="0"/>
          </a:p>
        </p:txBody>
      </p:sp>
      <p:sp>
        <p:nvSpPr>
          <p:cNvPr id="2" name="Dikdörtgen 1"/>
          <p:cNvSpPr/>
          <p:nvPr/>
        </p:nvSpPr>
        <p:spPr>
          <a:xfrm>
            <a:off x="3198471" y="6257835"/>
            <a:ext cx="8538258" cy="1200329"/>
          </a:xfrm>
          <a:prstGeom prst="rect">
            <a:avLst/>
          </a:prstGeom>
        </p:spPr>
        <p:txBody>
          <a:bodyPr wrap="square">
            <a:spAutoFit/>
          </a:bodyPr>
          <a:lstStyle/>
          <a:p>
            <a:pPr fontAlgn="ctr">
              <a:buFont typeface="+mj-lt"/>
              <a:buAutoNum type="arabicPeriod"/>
            </a:pPr>
            <a:r>
              <a:rPr lang="tr-TR" dirty="0">
                <a:solidFill>
                  <a:srgbClr val="006621"/>
                </a:solidFill>
                <a:latin typeface="arial" panose="020B0604020202020204" pitchFamily="34" charset="0"/>
              </a:rPr>
              <a:t>www.tarim.gov.tr/ABDGM/Belgeler/.../OPD%20-%20web%20-%20Ocak13-v.2.docx</a:t>
            </a:r>
            <a:endParaRPr lang="tr-TR" dirty="0">
              <a:solidFill>
                <a:srgbClr val="808080"/>
              </a:solidFill>
              <a:latin typeface="arial" panose="020B0604020202020204" pitchFamily="34" charset="0"/>
            </a:endParaRPr>
          </a:p>
          <a:p>
            <a:r>
              <a:rPr lang="tr-TR" dirty="0">
                <a:solidFill>
                  <a:srgbClr val="545454"/>
                </a:solidFill>
                <a:latin typeface="arial" panose="020B0604020202020204" pitchFamily="34" charset="0"/>
              </a:rPr>
              <a:t/>
            </a:r>
            <a:br>
              <a:rPr lang="tr-TR" dirty="0">
                <a:solidFill>
                  <a:srgbClr val="545454"/>
                </a:solidFill>
                <a:latin typeface="arial" panose="020B0604020202020204" pitchFamily="34" charset="0"/>
              </a:rPr>
            </a:br>
            <a:endParaRPr lang="tr-TR" dirty="0"/>
          </a:p>
        </p:txBody>
      </p:sp>
    </p:spTree>
    <p:extLst>
      <p:ext uri="{BB962C8B-B14F-4D97-AF65-F5344CB8AC3E}">
        <p14:creationId xmlns:p14="http://schemas.microsoft.com/office/powerpoint/2010/main" val="2069831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262355489"/>
              </p:ext>
            </p:extLst>
          </p:nvPr>
        </p:nvGraphicFramePr>
        <p:xfrm>
          <a:off x="1632031" y="295677"/>
          <a:ext cx="9861631" cy="5447763"/>
        </p:xfrm>
        <a:graphic>
          <a:graphicData uri="http://schemas.openxmlformats.org/drawingml/2006/table">
            <a:tbl>
              <a:tblPr>
                <a:tableStyleId>{5C22544A-7EE6-4342-B048-85BDC9FD1C3A}</a:tableStyleId>
              </a:tblPr>
              <a:tblGrid>
                <a:gridCol w="476302">
                  <a:extLst>
                    <a:ext uri="{9D8B030D-6E8A-4147-A177-3AD203B41FA5}">
                      <a16:colId xmlns:a16="http://schemas.microsoft.com/office/drawing/2014/main" val="3823762663"/>
                    </a:ext>
                  </a:extLst>
                </a:gridCol>
                <a:gridCol w="1413351">
                  <a:extLst>
                    <a:ext uri="{9D8B030D-6E8A-4147-A177-3AD203B41FA5}">
                      <a16:colId xmlns:a16="http://schemas.microsoft.com/office/drawing/2014/main" val="2333918170"/>
                    </a:ext>
                  </a:extLst>
                </a:gridCol>
                <a:gridCol w="1131824">
                  <a:extLst>
                    <a:ext uri="{9D8B030D-6E8A-4147-A177-3AD203B41FA5}">
                      <a16:colId xmlns:a16="http://schemas.microsoft.com/office/drawing/2014/main" val="1691863842"/>
                    </a:ext>
                  </a:extLst>
                </a:gridCol>
                <a:gridCol w="65613">
                  <a:extLst>
                    <a:ext uri="{9D8B030D-6E8A-4147-A177-3AD203B41FA5}">
                      <a16:colId xmlns:a16="http://schemas.microsoft.com/office/drawing/2014/main" val="1864702815"/>
                    </a:ext>
                  </a:extLst>
                </a:gridCol>
                <a:gridCol w="1241841">
                  <a:extLst>
                    <a:ext uri="{9D8B030D-6E8A-4147-A177-3AD203B41FA5}">
                      <a16:colId xmlns:a16="http://schemas.microsoft.com/office/drawing/2014/main" val="2963415143"/>
                    </a:ext>
                  </a:extLst>
                </a:gridCol>
                <a:gridCol w="1208804">
                  <a:extLst>
                    <a:ext uri="{9D8B030D-6E8A-4147-A177-3AD203B41FA5}">
                      <a16:colId xmlns:a16="http://schemas.microsoft.com/office/drawing/2014/main" val="2920143761"/>
                    </a:ext>
                  </a:extLst>
                </a:gridCol>
                <a:gridCol w="65613">
                  <a:extLst>
                    <a:ext uri="{9D8B030D-6E8A-4147-A177-3AD203B41FA5}">
                      <a16:colId xmlns:a16="http://schemas.microsoft.com/office/drawing/2014/main" val="1615028808"/>
                    </a:ext>
                  </a:extLst>
                </a:gridCol>
                <a:gridCol w="1167841">
                  <a:extLst>
                    <a:ext uri="{9D8B030D-6E8A-4147-A177-3AD203B41FA5}">
                      <a16:colId xmlns:a16="http://schemas.microsoft.com/office/drawing/2014/main" val="2563074147"/>
                    </a:ext>
                  </a:extLst>
                </a:gridCol>
                <a:gridCol w="928494">
                  <a:extLst>
                    <a:ext uri="{9D8B030D-6E8A-4147-A177-3AD203B41FA5}">
                      <a16:colId xmlns:a16="http://schemas.microsoft.com/office/drawing/2014/main" val="2080327804"/>
                    </a:ext>
                  </a:extLst>
                </a:gridCol>
                <a:gridCol w="65613">
                  <a:extLst>
                    <a:ext uri="{9D8B030D-6E8A-4147-A177-3AD203B41FA5}">
                      <a16:colId xmlns:a16="http://schemas.microsoft.com/office/drawing/2014/main" val="3214134334"/>
                    </a:ext>
                  </a:extLst>
                </a:gridCol>
                <a:gridCol w="1239807">
                  <a:extLst>
                    <a:ext uri="{9D8B030D-6E8A-4147-A177-3AD203B41FA5}">
                      <a16:colId xmlns:a16="http://schemas.microsoft.com/office/drawing/2014/main" val="2044613337"/>
                    </a:ext>
                  </a:extLst>
                </a:gridCol>
                <a:gridCol w="856528">
                  <a:extLst>
                    <a:ext uri="{9D8B030D-6E8A-4147-A177-3AD203B41FA5}">
                      <a16:colId xmlns:a16="http://schemas.microsoft.com/office/drawing/2014/main" val="3097564983"/>
                    </a:ext>
                  </a:extLst>
                </a:gridCol>
              </a:tblGrid>
              <a:tr h="94258">
                <a:tc>
                  <a:txBody>
                    <a:bodyPr/>
                    <a:lstStyle/>
                    <a:p>
                      <a:pPr algn="ctr" fontAlgn="b"/>
                      <a:r>
                        <a:rPr lang="tr-TR" sz="900" u="none" strike="noStrike" dirty="0">
                          <a:effectLst/>
                        </a:rPr>
                        <a:t> </a:t>
                      </a:r>
                      <a:endParaRPr lang="tr-TR" sz="9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tr-TR" sz="1200" u="none" strike="noStrike" dirty="0">
                          <a:effectLst/>
                        </a:rPr>
                        <a:t>Koyun - Yerli  </a:t>
                      </a:r>
                      <a:endParaRPr lang="tr-TR" sz="1200" b="1" i="0" u="none" strike="noStrike" dirty="0">
                        <a:effectLst/>
                        <a:latin typeface="Tahoma" panose="020B0604030504040204" pitchFamily="34" charset="0"/>
                      </a:endParaRPr>
                    </a:p>
                  </a:txBody>
                  <a:tcPr marL="8127" marR="8127" marT="81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ctr"/>
                      <a:r>
                        <a:rPr lang="tr-TR" sz="1200" u="none" strike="noStrike">
                          <a:effectLst/>
                        </a:rPr>
                        <a:t> </a:t>
                      </a:r>
                      <a:endParaRPr lang="tr-TR" sz="1200" b="1" i="0" u="none" strike="noStrike">
                        <a:effectLst/>
                        <a:latin typeface="Tahoma" panose="020B0604030504040204" pitchFamily="34" charset="0"/>
                      </a:endParaRPr>
                    </a:p>
                  </a:txBody>
                  <a:tcPr marL="8127" marR="8127" marT="81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tr-TR" sz="1200" u="none" strike="noStrike" dirty="0">
                          <a:effectLst/>
                        </a:rPr>
                        <a:t>Koyun - Merinos  </a:t>
                      </a:r>
                      <a:endParaRPr lang="tr-TR" sz="1200" b="1" i="0" u="none" strike="noStrike" dirty="0">
                        <a:effectLst/>
                        <a:latin typeface="Tahoma" panose="020B0604030504040204" pitchFamily="34" charset="0"/>
                      </a:endParaRPr>
                    </a:p>
                  </a:txBody>
                  <a:tcPr marL="8127" marR="8127" marT="81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ctr"/>
                      <a:r>
                        <a:rPr lang="tr-TR" sz="1200" u="none" strike="noStrike" dirty="0">
                          <a:effectLst/>
                        </a:rPr>
                        <a:t> </a:t>
                      </a:r>
                      <a:endParaRPr lang="tr-TR" sz="1200" b="1" i="0" u="none" strike="noStrike" dirty="0">
                        <a:effectLst/>
                        <a:latin typeface="Tahoma" panose="020B0604030504040204" pitchFamily="34" charset="0"/>
                      </a:endParaRPr>
                    </a:p>
                  </a:txBody>
                  <a:tcPr marL="8127" marR="8127" marT="81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tr-TR" sz="1200" u="none" strike="noStrike" dirty="0">
                          <a:effectLst/>
                        </a:rPr>
                        <a:t>Keçi - Kıl   </a:t>
                      </a:r>
                      <a:endParaRPr lang="tr-TR" sz="1200" b="1" i="0" u="none" strike="noStrike" dirty="0">
                        <a:effectLst/>
                        <a:latin typeface="Tahoma" panose="020B0604030504040204" pitchFamily="34" charset="0"/>
                      </a:endParaRPr>
                    </a:p>
                  </a:txBody>
                  <a:tcPr marL="8127" marR="8127" marT="81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a:txBody>
                    <a:bodyPr/>
                    <a:lstStyle/>
                    <a:p>
                      <a:pPr algn="ctr" fontAlgn="ctr"/>
                      <a:r>
                        <a:rPr lang="tr-TR" sz="1200" u="none" strike="noStrike" dirty="0">
                          <a:effectLst/>
                        </a:rPr>
                        <a:t> </a:t>
                      </a:r>
                      <a:endParaRPr lang="tr-TR" sz="1200" b="1" i="0" u="none" strike="noStrike" dirty="0">
                        <a:effectLst/>
                        <a:latin typeface="Tahoma" panose="020B0604030504040204" pitchFamily="34" charset="0"/>
                      </a:endParaRPr>
                    </a:p>
                  </a:txBody>
                  <a:tcPr marL="8127" marR="8127" marT="81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tr-TR" sz="1200" u="none" strike="noStrike" dirty="0">
                          <a:effectLst/>
                        </a:rPr>
                        <a:t>Keçi - Tiftik   </a:t>
                      </a:r>
                      <a:endParaRPr lang="tr-TR" sz="1200" b="1" i="0" u="none" strike="noStrike" dirty="0">
                        <a:effectLst/>
                        <a:latin typeface="Tahoma" panose="020B0604030504040204" pitchFamily="34" charset="0"/>
                      </a:endParaRPr>
                    </a:p>
                  </a:txBody>
                  <a:tcPr marL="8127" marR="8127" marT="81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795670939"/>
                  </a:ext>
                </a:extLst>
              </a:tr>
              <a:tr h="71696">
                <a:tc>
                  <a:txBody>
                    <a:bodyPr/>
                    <a:lstStyle/>
                    <a:p>
                      <a:pPr algn="ctr" fontAlgn="b"/>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a:effectLst/>
                        </a:rPr>
                        <a:t>Kırkılan hayvan sayısı</a:t>
                      </a:r>
                      <a:endParaRPr lang="tr-TR" sz="900" b="1"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a:effectLst/>
                        </a:rPr>
                        <a:t>Yün</a:t>
                      </a:r>
                      <a:endParaRPr lang="tr-TR" sz="900" b="1"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tr-TR" sz="900" b="1"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Kırkılan hayvan sayısı</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Yün</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tr-TR" sz="900" b="1"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Kırkılan hayvan sayısı</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Kıl</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tr-TR" sz="900" b="1"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Kırkılan hayvan sayısı</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Tiftik</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485887"/>
                  </a:ext>
                </a:extLst>
              </a:tr>
              <a:tr h="71696">
                <a:tc>
                  <a:txBody>
                    <a:bodyPr/>
                    <a:lstStyle/>
                    <a:p>
                      <a:pPr algn="ctr" fontAlgn="b"/>
                      <a:r>
                        <a:rPr lang="tr-TR" sz="900" u="none" strike="noStrike" dirty="0">
                          <a:effectLst/>
                        </a:rPr>
                        <a:t> </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(baş </a:t>
                      </a:r>
                      <a:r>
                        <a:rPr lang="tr-TR" sz="900" u="none" strike="noStrike" dirty="0" smtClean="0">
                          <a:effectLst/>
                        </a:rPr>
                        <a:t>)</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a:t>
                      </a:r>
                      <a:r>
                        <a:rPr lang="tr-TR" sz="900" u="none" strike="noStrike" dirty="0" smtClean="0">
                          <a:effectLst/>
                        </a:rPr>
                        <a:t>ton)</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a:effectLst/>
                        </a:rPr>
                        <a:t> </a:t>
                      </a:r>
                      <a:endParaRPr lang="tr-TR" sz="900" b="1"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(baş </a:t>
                      </a:r>
                      <a:r>
                        <a:rPr lang="tr-TR" sz="900" u="none" strike="noStrike" dirty="0" smtClean="0">
                          <a:effectLst/>
                        </a:rPr>
                        <a:t>)</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a:t>
                      </a:r>
                      <a:r>
                        <a:rPr lang="tr-TR" sz="900" u="none" strike="noStrike" dirty="0" smtClean="0">
                          <a:effectLst/>
                        </a:rPr>
                        <a:t>ton)</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a:effectLst/>
                        </a:rPr>
                        <a:t> </a:t>
                      </a:r>
                      <a:endParaRPr lang="tr-TR" sz="900" b="1"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(baş </a:t>
                      </a:r>
                      <a:r>
                        <a:rPr lang="tr-TR" sz="900" u="none" strike="noStrike" dirty="0" smtClean="0">
                          <a:effectLst/>
                        </a:rPr>
                        <a:t>)</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a:t>
                      </a:r>
                      <a:r>
                        <a:rPr lang="tr-TR" sz="900" u="none" strike="noStrike" dirty="0" smtClean="0">
                          <a:effectLst/>
                        </a:rPr>
                        <a:t>ton)</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 </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(baş </a:t>
                      </a:r>
                      <a:r>
                        <a:rPr lang="tr-TR" sz="900" u="none" strike="noStrike" dirty="0" smtClean="0">
                          <a:effectLst/>
                        </a:rPr>
                        <a:t>)</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900" u="none" strike="noStrike" dirty="0">
                          <a:effectLst/>
                        </a:rPr>
                        <a:t>(</a:t>
                      </a:r>
                      <a:r>
                        <a:rPr lang="tr-TR" sz="900" u="none" strike="noStrike" dirty="0" smtClean="0">
                          <a:effectLst/>
                        </a:rPr>
                        <a:t>ton-)</a:t>
                      </a:r>
                      <a:endParaRPr lang="tr-TR" sz="900" b="1"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3833649"/>
                  </a:ext>
                </a:extLst>
              </a:tr>
              <a:tr h="124340">
                <a:tc>
                  <a:txBody>
                    <a:bodyPr/>
                    <a:lstStyle/>
                    <a:p>
                      <a:pPr algn="ctr" fontAlgn="b"/>
                      <a:r>
                        <a:rPr lang="tr-TR" sz="1200" u="none" strike="noStrike" dirty="0">
                          <a:effectLst/>
                        </a:rPr>
                        <a:t>1991</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39 590 493</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57 902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841 847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2 590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7 116 528</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3 955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898 785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1 379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389328"/>
                  </a:ext>
                </a:extLst>
              </a:tr>
              <a:tr h="124340">
                <a:tc>
                  <a:txBody>
                    <a:bodyPr/>
                    <a:lstStyle/>
                    <a:p>
                      <a:pPr algn="ctr" fontAlgn="b"/>
                      <a:r>
                        <a:rPr lang="tr-TR" sz="1200" u="none" strike="noStrike">
                          <a:effectLst/>
                        </a:rPr>
                        <a:t>1992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38 575 828</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56 479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840 110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2 586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6 891 470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3 855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782 690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1 200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3480854"/>
                  </a:ext>
                </a:extLst>
              </a:tr>
              <a:tr h="124340">
                <a:tc>
                  <a:txBody>
                    <a:bodyPr/>
                    <a:lstStyle/>
                    <a:p>
                      <a:pPr algn="ctr" fontAlgn="b"/>
                      <a:r>
                        <a:rPr lang="tr-TR" sz="1200" u="none" strike="noStrike">
                          <a:effectLst/>
                        </a:rPr>
                        <a:t>1993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36 709 000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53 635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832 000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2 573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6 786 510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3 786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721 170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1 118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3402368"/>
                  </a:ext>
                </a:extLst>
              </a:tr>
              <a:tr h="124340">
                <a:tc>
                  <a:txBody>
                    <a:bodyPr/>
                    <a:lstStyle/>
                    <a:p>
                      <a:pPr algn="ctr" fontAlgn="b"/>
                      <a:r>
                        <a:rPr lang="tr-TR" sz="1200" u="none" strike="noStrike">
                          <a:effectLst/>
                        </a:rPr>
                        <a:t>1994</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34 823 000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50 905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823 000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2 556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6 440 202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3 568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601 016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917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950425"/>
                  </a:ext>
                </a:extLst>
              </a:tr>
              <a:tr h="124340">
                <a:tc>
                  <a:txBody>
                    <a:bodyPr/>
                    <a:lstStyle/>
                    <a:p>
                      <a:pPr algn="ctr" fontAlgn="b"/>
                      <a:r>
                        <a:rPr lang="tr-TR" sz="1200" u="none" strike="noStrike">
                          <a:effectLst/>
                        </a:rPr>
                        <a:t>1995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32 985 000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48 288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806 000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2 489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6 173 231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3 397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529 818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797</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2259357"/>
                  </a:ext>
                </a:extLst>
              </a:tr>
              <a:tr h="124340">
                <a:tc>
                  <a:txBody>
                    <a:bodyPr/>
                    <a:lstStyle/>
                    <a:p>
                      <a:pPr algn="ctr" fontAlgn="b"/>
                      <a:r>
                        <a:rPr lang="tr-TR" sz="1200" u="none" strike="noStrike" dirty="0">
                          <a:effectLst/>
                        </a:rPr>
                        <a:t>1996</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32 234 000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47 264</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838 000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2 576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6 014 239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3 311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523 613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795</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627492"/>
                  </a:ext>
                </a:extLst>
              </a:tr>
              <a:tr h="124340">
                <a:tc>
                  <a:txBody>
                    <a:bodyPr/>
                    <a:lstStyle/>
                    <a:p>
                      <a:pPr algn="ctr" fontAlgn="b"/>
                      <a:r>
                        <a:rPr lang="tr-TR" sz="1200" u="none" strike="noStrike">
                          <a:effectLst/>
                        </a:rPr>
                        <a:t>1997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29 376 000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43 020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862 000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2 612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5 637 262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3 071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450 503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690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723641"/>
                  </a:ext>
                </a:extLst>
              </a:tr>
              <a:tr h="124340">
                <a:tc>
                  <a:txBody>
                    <a:bodyPr/>
                    <a:lstStyle/>
                    <a:p>
                      <a:pPr algn="ctr" fontAlgn="b"/>
                      <a:r>
                        <a:rPr lang="tr-TR" sz="1200" u="none" strike="noStrike">
                          <a:effectLst/>
                        </a:rPr>
                        <a:t>1998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28 560 000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41 720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875 000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2 648</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5 458 415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2 981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396 647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607</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3662014"/>
                  </a:ext>
                </a:extLst>
              </a:tr>
              <a:tr h="124340">
                <a:tc>
                  <a:txBody>
                    <a:bodyPr/>
                    <a:lstStyle/>
                    <a:p>
                      <a:pPr algn="ctr" fontAlgn="b"/>
                      <a:r>
                        <a:rPr lang="tr-TR" sz="1200" u="none" strike="noStrike">
                          <a:effectLst/>
                        </a:rPr>
                        <a:t>1999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29 425 000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43 079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831 000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2 586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5 253 976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2 887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367 508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571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78469"/>
                  </a:ext>
                </a:extLst>
              </a:tr>
              <a:tr h="124340">
                <a:tc>
                  <a:txBody>
                    <a:bodyPr/>
                    <a:lstStyle/>
                    <a:p>
                      <a:pPr algn="ctr" fontAlgn="b"/>
                      <a:r>
                        <a:rPr lang="tr-TR" sz="1200" u="none" strike="noStrike">
                          <a:effectLst/>
                        </a:rPr>
                        <a:t>2000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27 719 000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40 706</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773 000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2 435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4 922 793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2 697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274 019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421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5118980"/>
                  </a:ext>
                </a:extLst>
              </a:tr>
              <a:tr h="124340">
                <a:tc>
                  <a:txBody>
                    <a:bodyPr/>
                    <a:lstStyle/>
                    <a:p>
                      <a:pPr algn="ctr" fontAlgn="b"/>
                      <a:r>
                        <a:rPr lang="tr-TR" sz="1200" u="none" strike="noStrike">
                          <a:effectLst/>
                        </a:rPr>
                        <a:t>2001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26 213 000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38 533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759 000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2 376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4 865 597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2 684</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258 831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697950"/>
                  </a:ext>
                </a:extLst>
              </a:tr>
              <a:tr h="124340">
                <a:tc>
                  <a:txBody>
                    <a:bodyPr/>
                    <a:lstStyle/>
                    <a:p>
                      <a:pPr algn="ctr" fontAlgn="b"/>
                      <a:r>
                        <a:rPr lang="tr-TR" sz="1200" u="none" strike="noStrike">
                          <a:effectLst/>
                        </a:rPr>
                        <a:t>2002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24 473 826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36 043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699 880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2 201</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4 694 336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2 589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198 772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318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240111"/>
                  </a:ext>
                </a:extLst>
              </a:tr>
              <a:tr h="124340">
                <a:tc>
                  <a:txBody>
                    <a:bodyPr/>
                    <a:lstStyle/>
                    <a:p>
                      <a:pPr algn="ctr" fontAlgn="b"/>
                      <a:r>
                        <a:rPr lang="tr-TR" sz="1200" u="none" strike="noStrike">
                          <a:effectLst/>
                        </a:rPr>
                        <a:t>2003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24 689 169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44 124</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742 370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2 333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4 595 306</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2 741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196 082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333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2866754"/>
                  </a:ext>
                </a:extLst>
              </a:tr>
              <a:tr h="124340">
                <a:tc>
                  <a:txBody>
                    <a:bodyPr/>
                    <a:lstStyle/>
                    <a:p>
                      <a:pPr algn="ctr" fontAlgn="b"/>
                      <a:r>
                        <a:rPr lang="tr-TR" sz="1200" u="none" strike="noStrike">
                          <a:effectLst/>
                        </a:rPr>
                        <a:t>2004</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24 438 459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43 558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762 696</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2 414</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4 541 721</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2 715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178 158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304</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4565265"/>
                  </a:ext>
                </a:extLst>
              </a:tr>
              <a:tr h="124340">
                <a:tc>
                  <a:txBody>
                    <a:bodyPr/>
                    <a:lstStyle/>
                    <a:p>
                      <a:pPr algn="ctr" fontAlgn="b"/>
                      <a:r>
                        <a:rPr lang="tr-TR" sz="1200" u="none" strike="noStrike">
                          <a:effectLst/>
                        </a:rPr>
                        <a:t>2005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24 551 972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43 801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752 353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2 374</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4 435 443</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2 654</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176 802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302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973330"/>
                  </a:ext>
                </a:extLst>
              </a:tr>
              <a:tr h="124340">
                <a:tc>
                  <a:txBody>
                    <a:bodyPr/>
                    <a:lstStyle/>
                    <a:p>
                      <a:pPr algn="ctr" fontAlgn="b"/>
                      <a:r>
                        <a:rPr lang="tr-TR" sz="1200" u="none" strike="noStrike">
                          <a:effectLst/>
                        </a:rPr>
                        <a:t>2006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24 801 481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44 212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815 431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2 564</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4 526 842</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2 728</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159 378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274</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789123"/>
                  </a:ext>
                </a:extLst>
              </a:tr>
              <a:tr h="124340">
                <a:tc>
                  <a:txBody>
                    <a:bodyPr/>
                    <a:lstStyle/>
                    <a:p>
                      <a:pPr algn="ctr" fontAlgn="b"/>
                      <a:r>
                        <a:rPr lang="tr-TR" sz="1200" u="none" strike="noStrike">
                          <a:effectLst/>
                        </a:rPr>
                        <a:t>2007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24 491 211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43 688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971 082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3 063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4 206 793</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2 536</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137 149</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237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4375079"/>
                  </a:ext>
                </a:extLst>
              </a:tr>
              <a:tr h="124340">
                <a:tc>
                  <a:txBody>
                    <a:bodyPr/>
                    <a:lstStyle/>
                    <a:p>
                      <a:pPr algn="ctr" fontAlgn="b"/>
                      <a:r>
                        <a:rPr lang="tr-TR" sz="1200" u="none" strike="noStrike">
                          <a:effectLst/>
                        </a:rPr>
                        <a:t>2008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22 955 941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40 970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1 018 650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3 196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3 740 877</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2 238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110 266</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194</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2423840"/>
                  </a:ext>
                </a:extLst>
              </a:tr>
              <a:tr h="124340">
                <a:tc>
                  <a:txBody>
                    <a:bodyPr/>
                    <a:lstStyle/>
                    <a:p>
                      <a:pPr algn="ctr" fontAlgn="b"/>
                      <a:r>
                        <a:rPr lang="tr-TR" sz="1200" u="none" strike="noStrike">
                          <a:effectLst/>
                        </a:rPr>
                        <a:t>2009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20 721 925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37 012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1 027 583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3 258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3 355 222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2 002</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99 308</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174</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6248909"/>
                  </a:ext>
                </a:extLst>
              </a:tr>
              <a:tr h="124340">
                <a:tc>
                  <a:txBody>
                    <a:bodyPr/>
                    <a:lstStyle/>
                    <a:p>
                      <a:pPr algn="ctr" fontAlgn="b"/>
                      <a:r>
                        <a:rPr lang="tr-TR" sz="1200" u="none" strike="noStrike">
                          <a:effectLst/>
                        </a:rPr>
                        <a:t>2010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22 003 299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39 390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1 086 392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3 432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4 454 709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2 607</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115 733</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345995"/>
                  </a:ext>
                </a:extLst>
              </a:tr>
              <a:tr h="124340">
                <a:tc>
                  <a:txBody>
                    <a:bodyPr/>
                    <a:lstStyle/>
                    <a:p>
                      <a:pPr algn="ctr" fontAlgn="b"/>
                      <a:r>
                        <a:rPr lang="tr-TR" sz="1200" u="none" strike="noStrike">
                          <a:effectLst/>
                        </a:rPr>
                        <a:t>2011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23 811 036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42 739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1 220 529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3 847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5 180 982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3 062</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114 682</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194</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130100"/>
                  </a:ext>
                </a:extLst>
              </a:tr>
              <a:tr h="124340">
                <a:tc>
                  <a:txBody>
                    <a:bodyPr/>
                    <a:lstStyle/>
                    <a:p>
                      <a:pPr algn="ctr" fontAlgn="b"/>
                      <a:r>
                        <a:rPr lang="tr-TR" sz="1200" u="none" strike="noStrike">
                          <a:effectLst/>
                        </a:rPr>
                        <a:t>2012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25 892 582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46 392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1 532 651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4 788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6 011 498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3 570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118 607</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200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81396"/>
                  </a:ext>
                </a:extLst>
              </a:tr>
              <a:tr h="124340">
                <a:tc>
                  <a:txBody>
                    <a:bodyPr/>
                    <a:lstStyle/>
                    <a:p>
                      <a:pPr algn="ctr" fontAlgn="b"/>
                      <a:r>
                        <a:rPr lang="tr-TR" sz="1200" u="none" strike="noStrike">
                          <a:effectLst/>
                        </a:rPr>
                        <a:t>2013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27 485 166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49 236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1 799 081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5 548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8 245 446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4 902</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152 976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260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083963"/>
                  </a:ext>
                </a:extLst>
              </a:tr>
              <a:tr h="124340">
                <a:tc>
                  <a:txBody>
                    <a:bodyPr/>
                    <a:lstStyle/>
                    <a:p>
                      <a:pPr algn="ctr" fontAlgn="b"/>
                      <a:r>
                        <a:rPr lang="tr-TR" sz="1200" u="none" strike="noStrike">
                          <a:effectLst/>
                        </a:rPr>
                        <a:t>2014</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29 033 981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51 900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2 106 263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6 503</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9 166 233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5 460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162 513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280</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4487571"/>
                  </a:ext>
                </a:extLst>
              </a:tr>
              <a:tr h="124340">
                <a:tc>
                  <a:txBody>
                    <a:bodyPr/>
                    <a:lstStyle/>
                    <a:p>
                      <a:pPr algn="ctr" fontAlgn="b"/>
                      <a:r>
                        <a:rPr lang="tr-TR" sz="1200" u="none" strike="noStrike">
                          <a:effectLst/>
                        </a:rPr>
                        <a:t>2015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29 302 358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52 357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2 205 576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6 839</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9 345 130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5 569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189 798</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325</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94203"/>
                  </a:ext>
                </a:extLst>
              </a:tr>
              <a:tr h="124340">
                <a:tc>
                  <a:txBody>
                    <a:bodyPr/>
                    <a:lstStyle/>
                    <a:p>
                      <a:pPr algn="ctr" fontAlgn="b"/>
                      <a:r>
                        <a:rPr lang="tr-TR" sz="1200" u="none" strike="noStrike">
                          <a:effectLst/>
                        </a:rPr>
                        <a:t>2016</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30 977 640</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55 511</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2 261 507</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7 013</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9 117 559</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5 445</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a:effectLst/>
                        </a:rPr>
                        <a:t> </a:t>
                      </a:r>
                      <a:endParaRPr lang="tr-TR" sz="1200" b="0" i="0" u="none" strike="noStrike">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201 403</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  341</a:t>
                      </a:r>
                      <a:endParaRPr lang="tr-TR" sz="1200" b="0" i="0" u="none" strike="noStrike" dirty="0">
                        <a:effectLst/>
                        <a:latin typeface="Tahoma" panose="020B0604030504040204" pitchFamily="34" charset="0"/>
                      </a:endParaRPr>
                    </a:p>
                  </a:txBody>
                  <a:tcPr marL="8127" marR="8127" marT="81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929929"/>
                  </a:ext>
                </a:extLst>
              </a:tr>
            </a:tbl>
          </a:graphicData>
        </a:graphic>
      </p:graphicFrame>
      <p:sp>
        <p:nvSpPr>
          <p:cNvPr id="5" name="Dikdörtgen 4"/>
          <p:cNvSpPr/>
          <p:nvPr/>
        </p:nvSpPr>
        <p:spPr>
          <a:xfrm>
            <a:off x="2602381" y="6207453"/>
            <a:ext cx="4718599" cy="369332"/>
          </a:xfrm>
          <a:prstGeom prst="rect">
            <a:avLst/>
          </a:prstGeom>
        </p:spPr>
        <p:txBody>
          <a:bodyPr wrap="none">
            <a:spAutoFit/>
          </a:bodyPr>
          <a:lstStyle/>
          <a:p>
            <a:r>
              <a:rPr lang="tr-TR" dirty="0"/>
              <a:t>http://www.tuik.gov.tr/PreTablo.do?alt_id=1002</a:t>
            </a:r>
          </a:p>
        </p:txBody>
      </p:sp>
    </p:spTree>
    <p:extLst>
      <p:ext uri="{BB962C8B-B14F-4D97-AF65-F5344CB8AC3E}">
        <p14:creationId xmlns:p14="http://schemas.microsoft.com/office/powerpoint/2010/main" val="150779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1588" y="79088"/>
            <a:ext cx="10515600" cy="639782"/>
          </a:xfrm>
        </p:spPr>
        <p:txBody>
          <a:bodyPr/>
          <a:lstStyle/>
          <a:p>
            <a:pPr marL="0" indent="0" algn="ctr">
              <a:buNone/>
            </a:pPr>
            <a:r>
              <a:rPr lang="tr-TR" dirty="0" smtClean="0"/>
              <a:t>Verilen Destekler</a:t>
            </a:r>
            <a:endParaRPr lang="tr-TR" dirty="0"/>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24931" y="662208"/>
            <a:ext cx="8181975" cy="5819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Şimşek İşareti 5"/>
          <p:cNvSpPr/>
          <p:nvPr/>
        </p:nvSpPr>
        <p:spPr>
          <a:xfrm>
            <a:off x="4032813" y="3337275"/>
            <a:ext cx="1198944" cy="130417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Şimşek İşareti 7"/>
          <p:cNvSpPr/>
          <p:nvPr/>
        </p:nvSpPr>
        <p:spPr>
          <a:xfrm>
            <a:off x="5122763" y="2003453"/>
            <a:ext cx="826625" cy="600852"/>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0" y="5335930"/>
            <a:ext cx="1986988" cy="830997"/>
          </a:xfrm>
          <a:prstGeom prst="rect">
            <a:avLst/>
          </a:prstGeom>
        </p:spPr>
        <p:txBody>
          <a:bodyPr wrap="square">
            <a:spAutoFit/>
          </a:bodyPr>
          <a:lstStyle/>
          <a:p>
            <a:r>
              <a:rPr lang="tr-TR" sz="1200" dirty="0"/>
              <a:t>http://www.tarim.gov.tr/Konular/Tarimsal-Destekler/Hayvancilik-Desteklemeleri</a:t>
            </a:r>
          </a:p>
        </p:txBody>
      </p:sp>
    </p:spTree>
    <p:extLst>
      <p:ext uri="{BB962C8B-B14F-4D97-AF65-F5344CB8AC3E}">
        <p14:creationId xmlns:p14="http://schemas.microsoft.com/office/powerpoint/2010/main" val="242919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22895"/>
          </a:xfrm>
        </p:spPr>
        <p:txBody>
          <a:bodyPr/>
          <a:lstStyle/>
          <a:p>
            <a:r>
              <a:rPr lang="tr-TR" dirty="0" smtClean="0"/>
              <a:t>Destek devam …</a:t>
            </a:r>
            <a:endParaRPr lang="tr-TR" dirty="0"/>
          </a:p>
        </p:txBody>
      </p:sp>
      <p:pic>
        <p:nvPicPr>
          <p:cNvPr id="4" name="İçerik Yer Tutucus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22339" y="1088020"/>
            <a:ext cx="7928658" cy="5347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Şimşek İşareti 4"/>
          <p:cNvSpPr/>
          <p:nvPr/>
        </p:nvSpPr>
        <p:spPr>
          <a:xfrm rot="19349022">
            <a:off x="4634698" y="5822066"/>
            <a:ext cx="759106" cy="682906"/>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5335930"/>
            <a:ext cx="1986988" cy="830997"/>
          </a:xfrm>
          <a:prstGeom prst="rect">
            <a:avLst/>
          </a:prstGeom>
        </p:spPr>
        <p:txBody>
          <a:bodyPr wrap="square">
            <a:spAutoFit/>
          </a:bodyPr>
          <a:lstStyle/>
          <a:p>
            <a:r>
              <a:rPr lang="tr-TR" sz="1200" dirty="0"/>
              <a:t>http://www.tarim.gov.tr/Konular/Tarimsal-Destekler/Hayvancilik-Desteklemeleri</a:t>
            </a:r>
          </a:p>
        </p:txBody>
      </p:sp>
    </p:spTree>
    <p:extLst>
      <p:ext uri="{BB962C8B-B14F-4D97-AF65-F5344CB8AC3E}">
        <p14:creationId xmlns:p14="http://schemas.microsoft.com/office/powerpoint/2010/main" val="3755358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948381" y="1842267"/>
            <a:ext cx="8295238" cy="4095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Unvan 1"/>
          <p:cNvSpPr txBox="1">
            <a:spLocks/>
          </p:cNvSpPr>
          <p:nvPr/>
        </p:nvSpPr>
        <p:spPr>
          <a:xfrm>
            <a:off x="838200" y="365125"/>
            <a:ext cx="10515600" cy="7228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mtClean="0"/>
              <a:t>Destek devam …</a:t>
            </a:r>
            <a:endParaRPr lang="tr-TR" dirty="0"/>
          </a:p>
        </p:txBody>
      </p:sp>
      <p:sp>
        <p:nvSpPr>
          <p:cNvPr id="6" name="Şimşek İşareti 5"/>
          <p:cNvSpPr/>
          <p:nvPr/>
        </p:nvSpPr>
        <p:spPr>
          <a:xfrm rot="21335055">
            <a:off x="4414091" y="3377211"/>
            <a:ext cx="2473645" cy="246903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0" y="5335930"/>
            <a:ext cx="1986988" cy="830997"/>
          </a:xfrm>
          <a:prstGeom prst="rect">
            <a:avLst/>
          </a:prstGeom>
        </p:spPr>
        <p:txBody>
          <a:bodyPr wrap="square">
            <a:spAutoFit/>
          </a:bodyPr>
          <a:lstStyle/>
          <a:p>
            <a:r>
              <a:rPr lang="tr-TR" sz="1200" dirty="0"/>
              <a:t>http://www.tarim.gov.tr/Konular/Tarimsal-Destekler/Hayvancilik-Desteklemeleri</a:t>
            </a:r>
          </a:p>
        </p:txBody>
      </p:sp>
    </p:spTree>
    <p:extLst>
      <p:ext uri="{BB962C8B-B14F-4D97-AF65-F5344CB8AC3E}">
        <p14:creationId xmlns:p14="http://schemas.microsoft.com/office/powerpoint/2010/main" val="226999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34856" y="1261642"/>
            <a:ext cx="8319416" cy="5123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Unvan 1"/>
          <p:cNvSpPr>
            <a:spLocks noGrp="1"/>
          </p:cNvSpPr>
          <p:nvPr>
            <p:ph type="title"/>
          </p:nvPr>
        </p:nvSpPr>
        <p:spPr>
          <a:xfrm>
            <a:off x="838200" y="365126"/>
            <a:ext cx="10515600" cy="896516"/>
          </a:xfrm>
        </p:spPr>
        <p:txBody>
          <a:bodyPr/>
          <a:lstStyle/>
          <a:p>
            <a:r>
              <a:rPr lang="tr-TR" dirty="0" smtClean="0"/>
              <a:t>Destek devam …</a:t>
            </a:r>
            <a:endParaRPr lang="tr-TR" dirty="0"/>
          </a:p>
        </p:txBody>
      </p:sp>
      <p:sp>
        <p:nvSpPr>
          <p:cNvPr id="6" name="Şimşek İşareti 5"/>
          <p:cNvSpPr/>
          <p:nvPr/>
        </p:nvSpPr>
        <p:spPr>
          <a:xfrm>
            <a:off x="5271304" y="2712243"/>
            <a:ext cx="608635" cy="33190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Şimşek İşareti 6"/>
          <p:cNvSpPr/>
          <p:nvPr/>
        </p:nvSpPr>
        <p:spPr>
          <a:xfrm>
            <a:off x="3928641" y="1722151"/>
            <a:ext cx="759106" cy="28027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0" y="5335930"/>
            <a:ext cx="1986988" cy="830997"/>
          </a:xfrm>
          <a:prstGeom prst="rect">
            <a:avLst/>
          </a:prstGeom>
        </p:spPr>
        <p:txBody>
          <a:bodyPr wrap="square">
            <a:spAutoFit/>
          </a:bodyPr>
          <a:lstStyle/>
          <a:p>
            <a:r>
              <a:rPr lang="tr-TR" sz="1200" dirty="0"/>
              <a:t>http://www.tarim.gov.tr/Konular/Tarimsal-Destekler/Hayvancilik-Desteklemeleri</a:t>
            </a:r>
          </a:p>
        </p:txBody>
      </p:sp>
    </p:spTree>
    <p:extLst>
      <p:ext uri="{BB962C8B-B14F-4D97-AF65-F5344CB8AC3E}">
        <p14:creationId xmlns:p14="http://schemas.microsoft.com/office/powerpoint/2010/main" val="478526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KANATLI SEKTÖRÜ</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2403981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671333"/>
            <a:ext cx="8437944" cy="4861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3570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546430" y="474561"/>
            <a:ext cx="6979534" cy="5949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6550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7387" y="1690688"/>
            <a:ext cx="9178724" cy="3263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8971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2111" y="1307939"/>
            <a:ext cx="9086127" cy="4470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874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825625"/>
            <a:ext cx="10515600" cy="1218517"/>
          </a:xfrm>
        </p:spPr>
        <p:txBody>
          <a:bodyPr>
            <a:normAutofit lnSpcReduction="10000"/>
          </a:bodyPr>
          <a:lstStyle/>
          <a:p>
            <a:pPr marL="0" indent="0">
              <a:buNone/>
            </a:pPr>
            <a:r>
              <a:rPr lang="tr-TR" dirty="0"/>
              <a:t>Tek OPD Tüzüğü, farklı tarımsal ürünler için 21 ayrı OPD kuran düzenlemeleri tek bir çatı altında toplamakta ve onların yerine geçmektedir. </a:t>
            </a:r>
          </a:p>
        </p:txBody>
      </p:sp>
      <p:graphicFrame>
        <p:nvGraphicFramePr>
          <p:cNvPr id="4" name="Tablo 3"/>
          <p:cNvGraphicFramePr>
            <a:graphicFrameLocks noGrp="1"/>
          </p:cNvGraphicFramePr>
          <p:nvPr>
            <p:extLst>
              <p:ext uri="{D42A27DB-BD31-4B8C-83A1-F6EECF244321}">
                <p14:modId xmlns:p14="http://schemas.microsoft.com/office/powerpoint/2010/main" val="3943435781"/>
              </p:ext>
            </p:extLst>
          </p:nvPr>
        </p:nvGraphicFramePr>
        <p:xfrm>
          <a:off x="3009418" y="2753947"/>
          <a:ext cx="5720361" cy="2014821"/>
        </p:xfrm>
        <a:graphic>
          <a:graphicData uri="http://schemas.openxmlformats.org/drawingml/2006/table">
            <a:tbl>
              <a:tblPr firstRow="1" firstCol="1" bandRow="1">
                <a:tableStyleId>{616DA210-FB5B-4158-B5E0-FEB733F419BA}</a:tableStyleId>
              </a:tblPr>
              <a:tblGrid>
                <a:gridCol w="2116659">
                  <a:extLst>
                    <a:ext uri="{9D8B030D-6E8A-4147-A177-3AD203B41FA5}">
                      <a16:colId xmlns:a16="http://schemas.microsoft.com/office/drawing/2014/main" val="1743512401"/>
                    </a:ext>
                  </a:extLst>
                </a:gridCol>
                <a:gridCol w="1939165">
                  <a:extLst>
                    <a:ext uri="{9D8B030D-6E8A-4147-A177-3AD203B41FA5}">
                      <a16:colId xmlns:a16="http://schemas.microsoft.com/office/drawing/2014/main" val="2601867743"/>
                    </a:ext>
                  </a:extLst>
                </a:gridCol>
                <a:gridCol w="1664537">
                  <a:extLst>
                    <a:ext uri="{9D8B030D-6E8A-4147-A177-3AD203B41FA5}">
                      <a16:colId xmlns:a16="http://schemas.microsoft.com/office/drawing/2014/main" val="258471609"/>
                    </a:ext>
                  </a:extLst>
                </a:gridCol>
              </a:tblGrid>
              <a:tr h="447738">
                <a:tc>
                  <a:txBody>
                    <a:bodyPr/>
                    <a:lstStyle/>
                    <a:p>
                      <a:pPr marL="342900" lvl="0" indent="-342900" algn="just">
                        <a:lnSpc>
                          <a:spcPct val="115000"/>
                        </a:lnSpc>
                        <a:spcAft>
                          <a:spcPts val="600"/>
                        </a:spcAft>
                        <a:buFont typeface="+mj-lt"/>
                        <a:buAutoNum type="arabicPeriod"/>
                        <a:tabLst>
                          <a:tab pos="291465" algn="l"/>
                        </a:tabLst>
                      </a:pPr>
                      <a:r>
                        <a:rPr lang="tr-TR" sz="1200">
                          <a:effectLst/>
                        </a:rPr>
                        <a:t>Canlı ağaçlar ve süs bitkileri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0955" algn="just">
                        <a:lnSpc>
                          <a:spcPct val="115000"/>
                        </a:lnSpc>
                        <a:spcAft>
                          <a:spcPts val="600"/>
                        </a:spcAft>
                        <a:tabLst>
                          <a:tab pos="291465" algn="l"/>
                        </a:tabLst>
                      </a:pPr>
                      <a:r>
                        <a:rPr lang="tr-TR" sz="1200">
                          <a:effectLst/>
                        </a:rPr>
                        <a:t>8. İşlenmiş meyve ve sebzeler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tr-TR" sz="1200" dirty="0">
                          <a:effectLst/>
                        </a:rPr>
                        <a:t>15. Hububat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0975845"/>
                  </a:ext>
                </a:extLst>
              </a:tr>
              <a:tr h="223869">
                <a:tc>
                  <a:txBody>
                    <a:bodyPr/>
                    <a:lstStyle/>
                    <a:p>
                      <a:pPr marL="0" lvl="0" indent="0" algn="just">
                        <a:lnSpc>
                          <a:spcPct val="115000"/>
                        </a:lnSpc>
                        <a:spcAft>
                          <a:spcPts val="600"/>
                        </a:spcAft>
                        <a:buFont typeface="+mj-lt"/>
                        <a:buNone/>
                        <a:tabLst>
                          <a:tab pos="291465" algn="l"/>
                        </a:tabLst>
                      </a:pPr>
                      <a:r>
                        <a:rPr lang="tr-TR" sz="1200" dirty="0" smtClean="0">
                          <a:effectLst/>
                        </a:rPr>
                        <a:t>2.      Kanatlı </a:t>
                      </a:r>
                      <a:r>
                        <a:rPr lang="tr-TR" sz="1200" dirty="0">
                          <a:effectLst/>
                        </a:rPr>
                        <a:t>hayvan eti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0955" algn="just">
                        <a:lnSpc>
                          <a:spcPct val="115000"/>
                        </a:lnSpc>
                        <a:spcAft>
                          <a:spcPts val="600"/>
                        </a:spcAft>
                        <a:tabLst>
                          <a:tab pos="291465" algn="l"/>
                        </a:tabLst>
                      </a:pPr>
                      <a:r>
                        <a:rPr lang="tr-TR" sz="1200">
                          <a:effectLst/>
                        </a:rPr>
                        <a:t>9. Sığır ve dana eti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tr-TR" sz="1200">
                          <a:effectLst/>
                        </a:rPr>
                        <a:t>16. Çeltik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7220955"/>
                  </a:ext>
                </a:extLst>
              </a:tr>
              <a:tr h="223869">
                <a:tc>
                  <a:txBody>
                    <a:bodyPr/>
                    <a:lstStyle/>
                    <a:p>
                      <a:pPr marL="0" lvl="0" indent="0" algn="just">
                        <a:lnSpc>
                          <a:spcPct val="115000"/>
                        </a:lnSpc>
                        <a:spcAft>
                          <a:spcPts val="600"/>
                        </a:spcAft>
                        <a:buFont typeface="+mj-lt"/>
                        <a:buNone/>
                        <a:tabLst>
                          <a:tab pos="291465" algn="l"/>
                        </a:tabLst>
                      </a:pPr>
                      <a:r>
                        <a:rPr lang="tr-TR" sz="1200" dirty="0" smtClean="0">
                          <a:effectLst/>
                        </a:rPr>
                        <a:t>3 .      Domuz </a:t>
                      </a:r>
                      <a:r>
                        <a:rPr lang="tr-TR" sz="1200" dirty="0">
                          <a:effectLst/>
                        </a:rPr>
                        <a:t>eti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0955" algn="just">
                        <a:lnSpc>
                          <a:spcPct val="115000"/>
                        </a:lnSpc>
                        <a:spcAft>
                          <a:spcPts val="600"/>
                        </a:spcAft>
                        <a:tabLst>
                          <a:tab pos="291465" algn="l"/>
                        </a:tabLst>
                      </a:pPr>
                      <a:r>
                        <a:rPr lang="tr-TR" sz="1200">
                          <a:effectLst/>
                        </a:rPr>
                        <a:t>10. Süt ve süt ürünleri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tr-TR" sz="1200">
                          <a:effectLst/>
                        </a:rPr>
                        <a:t>17. Kuru yem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7252535"/>
                  </a:ext>
                </a:extLst>
              </a:tr>
              <a:tr h="447738">
                <a:tc>
                  <a:txBody>
                    <a:bodyPr/>
                    <a:lstStyle/>
                    <a:p>
                      <a:pPr marL="228600" lvl="0" indent="-228600" algn="just">
                        <a:lnSpc>
                          <a:spcPct val="115000"/>
                        </a:lnSpc>
                        <a:spcAft>
                          <a:spcPts val="600"/>
                        </a:spcAft>
                        <a:buFont typeface="+mj-lt"/>
                        <a:buAutoNum type="arabicPeriod" startAt="4"/>
                        <a:tabLst>
                          <a:tab pos="291465" algn="l"/>
                        </a:tabLst>
                      </a:pPr>
                      <a:r>
                        <a:rPr lang="tr-TR" sz="1200" dirty="0" smtClean="0">
                          <a:effectLst/>
                        </a:rPr>
                        <a:t>   Yumurta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0955" algn="just">
                        <a:lnSpc>
                          <a:spcPct val="115000"/>
                        </a:lnSpc>
                        <a:spcAft>
                          <a:spcPts val="600"/>
                        </a:spcAft>
                        <a:tabLst>
                          <a:tab pos="291465" algn="l"/>
                        </a:tabLst>
                      </a:pPr>
                      <a:r>
                        <a:rPr lang="tr-TR" sz="1200">
                          <a:effectLst/>
                        </a:rPr>
                        <a:t>11. Şeker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tabLst>
                          <a:tab pos="206375" algn="l"/>
                          <a:tab pos="296545" algn="l"/>
                        </a:tabLst>
                      </a:pPr>
                      <a:r>
                        <a:rPr lang="tr-TR" sz="1200">
                          <a:effectLst/>
                        </a:rPr>
                        <a:t>18. Zeytinyağı ve sofralık zeytin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795459"/>
                  </a:ext>
                </a:extLst>
              </a:tr>
              <a:tr h="223869">
                <a:tc>
                  <a:txBody>
                    <a:bodyPr/>
                    <a:lstStyle/>
                    <a:p>
                      <a:pPr marL="228600" lvl="0" indent="-228600" algn="just">
                        <a:lnSpc>
                          <a:spcPct val="115000"/>
                        </a:lnSpc>
                        <a:spcAft>
                          <a:spcPts val="600"/>
                        </a:spcAft>
                        <a:buFont typeface="+mj-lt"/>
                        <a:buAutoNum type="arabicPeriod" startAt="5"/>
                        <a:tabLst>
                          <a:tab pos="291465" algn="l"/>
                        </a:tabLst>
                      </a:pPr>
                      <a:r>
                        <a:rPr lang="tr-TR" sz="1200" dirty="0" smtClean="0">
                          <a:effectLst/>
                        </a:rPr>
                        <a:t>  Tütün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tr-TR" sz="1200">
                          <a:effectLst/>
                        </a:rPr>
                        <a:t>12. Şarap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tr-TR" sz="1200">
                          <a:effectLst/>
                        </a:rPr>
                        <a:t>19. Tohumlar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8106671"/>
                  </a:ext>
                </a:extLst>
              </a:tr>
              <a:tr h="223869">
                <a:tc>
                  <a:txBody>
                    <a:bodyPr/>
                    <a:lstStyle/>
                    <a:p>
                      <a:pPr marL="228600" lvl="0" indent="-228600" algn="just">
                        <a:lnSpc>
                          <a:spcPct val="115000"/>
                        </a:lnSpc>
                        <a:spcAft>
                          <a:spcPts val="600"/>
                        </a:spcAft>
                        <a:buFont typeface="+mj-lt"/>
                        <a:buAutoNum type="arabicPeriod" startAt="6"/>
                        <a:tabLst>
                          <a:tab pos="291465" algn="l"/>
                        </a:tabLst>
                      </a:pPr>
                      <a:r>
                        <a:rPr lang="tr-TR" sz="1200" dirty="0" smtClean="0">
                          <a:effectLst/>
                        </a:rPr>
                        <a:t>  Muz</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tr-TR" sz="1200">
                          <a:effectLst/>
                        </a:rPr>
                        <a:t>13. Keten ve kenevir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tr-TR" sz="1200">
                          <a:effectLst/>
                        </a:rPr>
                        <a:t>20. Şerbetçiotu</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3694452"/>
                  </a:ext>
                </a:extLst>
              </a:tr>
              <a:tr h="223869">
                <a:tc>
                  <a:txBody>
                    <a:bodyPr/>
                    <a:lstStyle/>
                    <a:p>
                      <a:pPr marL="0" lvl="0" indent="0" algn="just">
                        <a:lnSpc>
                          <a:spcPct val="115000"/>
                        </a:lnSpc>
                        <a:spcAft>
                          <a:spcPts val="600"/>
                        </a:spcAft>
                        <a:buFont typeface="+mj-lt"/>
                        <a:buNone/>
                        <a:tabLst>
                          <a:tab pos="291465" algn="l"/>
                        </a:tabLst>
                      </a:pPr>
                      <a:r>
                        <a:rPr lang="tr-TR" sz="1200" dirty="0" smtClean="0">
                          <a:effectLst/>
                        </a:rPr>
                        <a:t>7.     Meyve </a:t>
                      </a:r>
                      <a:r>
                        <a:rPr lang="tr-TR" sz="1200" dirty="0">
                          <a:effectLst/>
                        </a:rPr>
                        <a:t>ve sebzeler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tr-TR" sz="1200">
                          <a:effectLst/>
                        </a:rPr>
                        <a:t>14. Koyun ve keçi eti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tr-TR" sz="1200" dirty="0">
                          <a:effectLst/>
                        </a:rPr>
                        <a:t>21. Diğer ürünler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6147570"/>
                  </a:ext>
                </a:extLst>
              </a:tr>
            </a:tbl>
          </a:graphicData>
        </a:graphic>
      </p:graphicFrame>
      <p:sp>
        <p:nvSpPr>
          <p:cNvPr id="5" name="Dikdörtgen 4"/>
          <p:cNvSpPr/>
          <p:nvPr/>
        </p:nvSpPr>
        <p:spPr>
          <a:xfrm>
            <a:off x="838200" y="4903284"/>
            <a:ext cx="10776030" cy="1754326"/>
          </a:xfrm>
          <a:prstGeom prst="rect">
            <a:avLst/>
          </a:prstGeom>
        </p:spPr>
        <p:txBody>
          <a:bodyPr wrap="square">
            <a:spAutoFit/>
          </a:bodyPr>
          <a:lstStyle/>
          <a:p>
            <a:pPr algn="just">
              <a:lnSpc>
                <a:spcPct val="150000"/>
              </a:lnSpc>
              <a:spcAft>
                <a:spcPts val="1000"/>
              </a:spcAft>
            </a:pPr>
            <a:r>
              <a:rPr lang="tr-TR" dirty="0">
                <a:latin typeface="Calibri" panose="020F0502020204030204" pitchFamily="34" charset="0"/>
                <a:ea typeface="Calibri" panose="020F0502020204030204" pitchFamily="34" charset="0"/>
                <a:cs typeface="Calibri" panose="020F0502020204030204" pitchFamily="34" charset="0"/>
              </a:rPr>
              <a:t>Tek OPD Tüzüğü kapsamında, belirtilen 21 ürüne ilişkin müdahale, özel depolama, ithalat tarife kotaları, ihracat iadeleri, koruma önlemleri, devlet yardımları ve rekabet kuralları gibi klasik pazar politikası alanlarındaki kurallar, kullanılan araçlar veya politika konularına göre yeniden düzenlenmiş ve uygun olduğu durumlarda yatay hükümler içinde birleştirilmiştir.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7931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4385" y="1006997"/>
            <a:ext cx="6701742" cy="5169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6516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0485" y="544010"/>
            <a:ext cx="7070203" cy="548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8492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8637" y="648181"/>
            <a:ext cx="8021256" cy="5625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6434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4628" y="1053913"/>
            <a:ext cx="8692587" cy="3981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ikdörtgen 4"/>
          <p:cNvSpPr/>
          <p:nvPr/>
        </p:nvSpPr>
        <p:spPr>
          <a:xfrm>
            <a:off x="1724628" y="5370653"/>
            <a:ext cx="8538258" cy="646331"/>
          </a:xfrm>
          <a:prstGeom prst="rect">
            <a:avLst/>
          </a:prstGeom>
        </p:spPr>
        <p:txBody>
          <a:bodyPr wrap="square">
            <a:spAutoFit/>
          </a:bodyPr>
          <a:lstStyle/>
          <a:p>
            <a:r>
              <a:rPr lang="tr-TR" dirty="0" smtClean="0"/>
              <a:t>Ülkemiz </a:t>
            </a:r>
            <a:r>
              <a:rPr lang="tr-TR" dirty="0"/>
              <a:t>ticari tavuk eti ve ticari tavuk yumurtası üretiminde kendine yeter olup, üretim fazlasını ihraç etmektedir.</a:t>
            </a:r>
          </a:p>
        </p:txBody>
      </p:sp>
    </p:spTree>
    <p:extLst>
      <p:ext uri="{BB962C8B-B14F-4D97-AF65-F5344CB8AC3E}">
        <p14:creationId xmlns:p14="http://schemas.microsoft.com/office/powerpoint/2010/main" val="1373463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1372" y="348025"/>
            <a:ext cx="8074982" cy="5555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1143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8329" y="630237"/>
            <a:ext cx="7963382" cy="5122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7572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6137" y="486137"/>
            <a:ext cx="11354764" cy="5081286"/>
          </a:xfrm>
        </p:spPr>
        <p:txBody>
          <a:bodyPr>
            <a:normAutofit lnSpcReduction="10000"/>
          </a:bodyPr>
          <a:lstStyle/>
          <a:p>
            <a:pPr marL="0" indent="0" algn="just">
              <a:buNone/>
            </a:pPr>
            <a:r>
              <a:rPr lang="tr-TR" dirty="0" smtClean="0"/>
              <a:t>	Küresel </a:t>
            </a:r>
            <a:r>
              <a:rPr lang="tr-TR" dirty="0"/>
              <a:t>ticarette önemli yere sahip hayvancılık sektöründe en fazla ticarete konu olan ürünler et, süt ve deri </a:t>
            </a:r>
            <a:r>
              <a:rPr lang="tr-TR" dirty="0" smtClean="0"/>
              <a:t>ürünleridir.</a:t>
            </a:r>
          </a:p>
          <a:p>
            <a:pPr marL="0" indent="0" algn="just">
              <a:buNone/>
            </a:pPr>
            <a:endParaRPr lang="tr-TR" dirty="0" smtClean="0"/>
          </a:p>
          <a:p>
            <a:pPr marL="0" indent="0" algn="just">
              <a:buNone/>
            </a:pPr>
            <a:r>
              <a:rPr lang="tr-TR" dirty="0" smtClean="0"/>
              <a:t> 	Uluslararası </a:t>
            </a:r>
            <a:r>
              <a:rPr lang="tr-TR" dirty="0"/>
              <a:t>hayvan ve hayvansal ürün ticaretinde önemli alıcılardan birisi olan Türkiye hem genetik materyal, hem canlı hayvan ticaretini büyük oranda ABD, AB ülkeleri ve Kanada ile gerçekleştirmekte, çoğunluğu kanatlı eti ve yumurtadan (damızlık hariç) oluşan ihracatını ise Orta Doğu ve Afrika ülkeleri ile Türk Cumhuriyetlerine yapmaktadır</a:t>
            </a:r>
            <a:r>
              <a:rPr lang="tr-TR" dirty="0" smtClean="0"/>
              <a:t>.</a:t>
            </a:r>
          </a:p>
          <a:p>
            <a:pPr marL="0" indent="0" algn="just">
              <a:buNone/>
            </a:pPr>
            <a:endParaRPr lang="tr-TR" dirty="0" smtClean="0"/>
          </a:p>
          <a:p>
            <a:pPr marL="0" indent="0" algn="just">
              <a:buNone/>
            </a:pPr>
            <a:r>
              <a:rPr lang="tr-TR" dirty="0" smtClean="0"/>
              <a:t>	Türkiye, kuş </a:t>
            </a:r>
            <a:r>
              <a:rPr lang="tr-TR" dirty="0"/>
              <a:t>gribi salgını sebebiyle </a:t>
            </a:r>
            <a:r>
              <a:rPr lang="tr-TR" dirty="0" smtClean="0"/>
              <a:t>kanatlı </a:t>
            </a:r>
            <a:r>
              <a:rPr lang="tr-TR" dirty="0"/>
              <a:t>sektöründe AB ülkelerinde oluşturduğu ihraç pazarının bir bölümünü kaybetmiş ve ne yazık ki salgın sonrasında bu pazarlara tekrar ihracat olanağı elde edilmemiştir. </a:t>
            </a:r>
          </a:p>
        </p:txBody>
      </p:sp>
      <p:sp>
        <p:nvSpPr>
          <p:cNvPr id="4" name="Dikdörtgen 3"/>
          <p:cNvSpPr/>
          <p:nvPr/>
        </p:nvSpPr>
        <p:spPr>
          <a:xfrm>
            <a:off x="351098" y="6498021"/>
            <a:ext cx="11489803" cy="276999"/>
          </a:xfrm>
          <a:prstGeom prst="rect">
            <a:avLst/>
          </a:prstGeom>
        </p:spPr>
        <p:txBody>
          <a:bodyPr wrap="square">
            <a:spAutoFit/>
          </a:bodyPr>
          <a:lstStyle/>
          <a:p>
            <a:r>
              <a:rPr lang="tr-TR" sz="1200" dirty="0"/>
              <a:t>http://www.kalkinma.gov.tr/Lists/zel%20htisas%20Komisyonu%20Raporlar/Attachments/223/Hayvanc%C4%B1l%C4%B1k%C3%96zel%C4%B0htisasKomisyonuRaporu.pdf</a:t>
            </a:r>
          </a:p>
        </p:txBody>
      </p:sp>
    </p:spTree>
    <p:extLst>
      <p:ext uri="{BB962C8B-B14F-4D97-AF65-F5344CB8AC3E}">
        <p14:creationId xmlns:p14="http://schemas.microsoft.com/office/powerpoint/2010/main" val="1460194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12516"/>
            <a:ext cx="10515600" cy="4745621"/>
          </a:xfrm>
        </p:spPr>
        <p:txBody>
          <a:bodyPr/>
          <a:lstStyle/>
          <a:p>
            <a:pPr marL="0" indent="0">
              <a:buNone/>
            </a:pPr>
            <a:r>
              <a:rPr lang="tr-TR" dirty="0" smtClean="0"/>
              <a:t>	AB’nin </a:t>
            </a:r>
            <a:r>
              <a:rPr lang="tr-TR" dirty="0"/>
              <a:t>tarım desteklerinde </a:t>
            </a:r>
            <a:r>
              <a:rPr lang="tr-TR" u="sng" dirty="0"/>
              <a:t>doğrudan ödemeler </a:t>
            </a:r>
            <a:r>
              <a:rPr lang="tr-TR" dirty="0"/>
              <a:t>56 milyar ABD Doları (üretimden bağımsız, hayvan sağlığı, çevre ve hayvan refahı kurallarına uyum gerekliliği-Çapraz Uyum) ile önemli yer tutmaktadır. </a:t>
            </a:r>
            <a:endParaRPr lang="tr-TR" dirty="0" smtClean="0"/>
          </a:p>
          <a:p>
            <a:pPr marL="0" indent="0">
              <a:buNone/>
            </a:pPr>
            <a:endParaRPr lang="tr-TR" dirty="0" smtClean="0"/>
          </a:p>
          <a:p>
            <a:pPr marL="0" indent="0">
              <a:buNone/>
            </a:pPr>
            <a:r>
              <a:rPr lang="tr-TR" dirty="0" smtClean="0"/>
              <a:t>	</a:t>
            </a:r>
            <a:r>
              <a:rPr lang="tr-TR" u="sng" dirty="0" smtClean="0"/>
              <a:t>Üretime </a:t>
            </a:r>
            <a:r>
              <a:rPr lang="tr-TR" u="sng" dirty="0"/>
              <a:t>bağlı ödenebilen hayvancılık destekleri </a:t>
            </a:r>
            <a:r>
              <a:rPr lang="tr-TR" dirty="0"/>
              <a:t>etçi sığır ve dana ile koyun ve keçi primleri ile daimi mera desteklemeleridir. Fakat OTP içerisinde en önemli piyasa desteği Ortak Piyasa Düzenleri (OPD)’</a:t>
            </a:r>
            <a:r>
              <a:rPr lang="tr-TR" dirty="0" err="1"/>
              <a:t>dir</a:t>
            </a:r>
            <a:r>
              <a:rPr lang="tr-TR" dirty="0" smtClean="0"/>
              <a:t>.</a:t>
            </a:r>
          </a:p>
          <a:p>
            <a:pPr marL="0" indent="0">
              <a:buNone/>
            </a:pPr>
            <a:endParaRPr lang="tr-TR" dirty="0" smtClean="0"/>
          </a:p>
          <a:p>
            <a:pPr marL="0" indent="0">
              <a:buNone/>
            </a:pPr>
            <a:r>
              <a:rPr lang="tr-TR" dirty="0" smtClean="0"/>
              <a:t> 	</a:t>
            </a:r>
            <a:r>
              <a:rPr lang="tr-TR" i="1" dirty="0" smtClean="0"/>
              <a:t>Süt </a:t>
            </a:r>
            <a:r>
              <a:rPr lang="tr-TR" i="1" dirty="0"/>
              <a:t>ve mamulleri, sığır ve dana eti, koyun ve keçi eti, domuz eti, kanatlı eti, yumurta ve bal OPD kapsamındaki hayvansal ürünlerdir. </a:t>
            </a:r>
          </a:p>
        </p:txBody>
      </p:sp>
      <p:sp>
        <p:nvSpPr>
          <p:cNvPr id="4" name="Dikdörtgen 3"/>
          <p:cNvSpPr/>
          <p:nvPr/>
        </p:nvSpPr>
        <p:spPr>
          <a:xfrm>
            <a:off x="351098" y="5919286"/>
            <a:ext cx="11489803" cy="276999"/>
          </a:xfrm>
          <a:prstGeom prst="rect">
            <a:avLst/>
          </a:prstGeom>
        </p:spPr>
        <p:txBody>
          <a:bodyPr wrap="square">
            <a:spAutoFit/>
          </a:bodyPr>
          <a:lstStyle/>
          <a:p>
            <a:r>
              <a:rPr lang="tr-TR" sz="1200" dirty="0"/>
              <a:t>http://www.kalkinma.gov.tr/Lists/zel%20htisas%20Komisyonu%20Raporlar/Attachments/223/Hayvanc%C4%B1l%C4%B1k%C3%96zel%C4%B0htisasKomisyonuRaporu.pdf</a:t>
            </a:r>
          </a:p>
        </p:txBody>
      </p:sp>
    </p:spTree>
    <p:extLst>
      <p:ext uri="{BB962C8B-B14F-4D97-AF65-F5344CB8AC3E}">
        <p14:creationId xmlns:p14="http://schemas.microsoft.com/office/powerpoint/2010/main" val="3962528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4010" y="266217"/>
            <a:ext cx="10775065" cy="5274138"/>
          </a:xfrm>
        </p:spPr>
        <p:txBody>
          <a:bodyPr>
            <a:noAutofit/>
          </a:bodyPr>
          <a:lstStyle/>
          <a:p>
            <a:pPr marL="0" indent="0">
              <a:buNone/>
            </a:pPr>
            <a:r>
              <a:rPr lang="tr-TR" sz="2200" dirty="0" smtClean="0">
                <a:latin typeface="Arial" panose="020B0604020202020204" pitchFamily="34" charset="0"/>
                <a:cs typeface="Arial" panose="020B0604020202020204" pitchFamily="34" charset="0"/>
              </a:rPr>
              <a:t>	Kanatlı </a:t>
            </a:r>
            <a:r>
              <a:rPr lang="tr-TR" sz="2200" dirty="0">
                <a:latin typeface="Arial" panose="020B0604020202020204" pitchFamily="34" charset="0"/>
                <a:cs typeface="Arial" panose="020B0604020202020204" pitchFamily="34" charset="0"/>
              </a:rPr>
              <a:t>sektörü, hayvancılıkta Türkiye’nin dünyada rekabet edebildiği neredeyse tek alan durumunda olup, hayvancılık ihracatı yüzde 99 oranında bu sektör tarafından yapılmaktadır. Ancak, Türkiye, kanatlı sektöründe damızlık temininde büyük oranda dışa bağımlıdır. </a:t>
            </a:r>
            <a:r>
              <a:rPr lang="tr-TR" sz="2200" dirty="0" smtClean="0">
                <a:latin typeface="Arial" panose="020B0604020202020204" pitchFamily="34" charset="0"/>
                <a:cs typeface="Arial" panose="020B0604020202020204" pitchFamily="34" charset="0"/>
              </a:rPr>
              <a:t>(damızlık </a:t>
            </a:r>
            <a:r>
              <a:rPr lang="tr-TR" sz="2200" dirty="0">
                <a:latin typeface="Arial" panose="020B0604020202020204" pitchFamily="34" charset="0"/>
                <a:cs typeface="Arial" panose="020B0604020202020204" pitchFamily="34" charset="0"/>
              </a:rPr>
              <a:t>tavuk yumurtası ile civciv ihtiyacı ithalat ile karşılanmaktadır</a:t>
            </a:r>
            <a:r>
              <a:rPr lang="tr-TR" sz="2200" dirty="0" smtClean="0">
                <a:latin typeface="Arial" panose="020B0604020202020204" pitchFamily="34" charset="0"/>
                <a:cs typeface="Arial" panose="020B0604020202020204" pitchFamily="34" charset="0"/>
              </a:rPr>
              <a:t>.)</a:t>
            </a:r>
          </a:p>
          <a:p>
            <a:pPr marL="0" indent="0">
              <a:buNone/>
            </a:pPr>
            <a:endParaRPr lang="tr-TR" sz="2200" dirty="0" smtClean="0">
              <a:latin typeface="Arial" panose="020B0604020202020204" pitchFamily="34" charset="0"/>
              <a:cs typeface="Arial" panose="020B0604020202020204" pitchFamily="34" charset="0"/>
            </a:endParaRPr>
          </a:p>
          <a:p>
            <a:pPr marL="0" indent="0">
              <a:buNone/>
            </a:pPr>
            <a:r>
              <a:rPr lang="tr-TR" sz="2200" dirty="0" smtClean="0">
                <a:latin typeface="Arial" panose="020B0604020202020204" pitchFamily="34" charset="0"/>
                <a:cs typeface="Arial" panose="020B0604020202020204" pitchFamily="34" charset="0"/>
              </a:rPr>
              <a:t>	Dış </a:t>
            </a:r>
            <a:r>
              <a:rPr lang="tr-TR" sz="2200" dirty="0">
                <a:latin typeface="Arial" panose="020B0604020202020204" pitchFamily="34" charset="0"/>
                <a:cs typeface="Arial" panose="020B0604020202020204" pitchFamily="34" charset="0"/>
              </a:rPr>
              <a:t>ticarette önemli bir kalem olan damızlık tavuk yumurtası ihracatı, damızlık yumurtası ithalatının miktar olarak yaklaşık 8, değerinin ise 2 katı kadardır ve söz konusu ihracat Dokuzuncu Kalkınma Planı döneminde 4 kat artmıştır. Burada dikkat çeken nokta, Türkiye’nin </a:t>
            </a:r>
            <a:r>
              <a:rPr lang="tr-TR" sz="2200" dirty="0" err="1">
                <a:latin typeface="Arial" panose="020B0604020202020204" pitchFamily="34" charset="0"/>
                <a:cs typeface="Arial" panose="020B0604020202020204" pitchFamily="34" charset="0"/>
              </a:rPr>
              <a:t>hibrit</a:t>
            </a:r>
            <a:r>
              <a:rPr lang="tr-TR" sz="2200" dirty="0">
                <a:latin typeface="Arial" panose="020B0604020202020204" pitchFamily="34" charset="0"/>
                <a:cs typeface="Arial" panose="020B0604020202020204" pitchFamily="34" charset="0"/>
              </a:rPr>
              <a:t> üretilebilen ebeveyn yumurtaları ile civcivlerini, ihracatını gerçekleştirdiği </a:t>
            </a:r>
            <a:r>
              <a:rPr lang="tr-TR" sz="2200" dirty="0" err="1">
                <a:latin typeface="Arial" panose="020B0604020202020204" pitchFamily="34" charset="0"/>
                <a:cs typeface="Arial" panose="020B0604020202020204" pitchFamily="34" charset="0"/>
              </a:rPr>
              <a:t>hibritlerden</a:t>
            </a:r>
            <a:r>
              <a:rPr lang="tr-TR" sz="2200" dirty="0">
                <a:latin typeface="Arial" panose="020B0604020202020204" pitchFamily="34" charset="0"/>
                <a:cs typeface="Arial" panose="020B0604020202020204" pitchFamily="34" charset="0"/>
              </a:rPr>
              <a:t> 4 kat daha yüksek bir değere ithal ettiğidir. Damızlık olmayan kanatlı hayvan ve özellikle yumurta ihracatı ise 261 milyon ABD Doları civarında olup, ithalatının 41 katıdır. Bu konuda Türkiye’nin en önemli pazarları Rusya, Hong Kong, Singapur, İsviçre, Kanada, ABD ve AB’dir. </a:t>
            </a:r>
            <a:r>
              <a:rPr lang="tr-TR" sz="1600" dirty="0" smtClean="0">
                <a:latin typeface="Arial" panose="020B0604020202020204" pitchFamily="34" charset="0"/>
                <a:cs typeface="Arial" panose="020B0604020202020204" pitchFamily="34" charset="0"/>
              </a:rPr>
              <a:t>(</a:t>
            </a:r>
            <a:r>
              <a:rPr lang="tr-TR" sz="1600" dirty="0">
                <a:latin typeface="Arial" panose="020B0604020202020204" pitchFamily="34" charset="0"/>
                <a:cs typeface="Arial" panose="020B0604020202020204" pitchFamily="34" charset="0"/>
              </a:rPr>
              <a:t>Keskin ve Demirbaş, 2012).</a:t>
            </a:r>
            <a:endParaRPr lang="tr-TR" sz="2200" dirty="0">
              <a:latin typeface="Arial" panose="020B0604020202020204" pitchFamily="34" charset="0"/>
              <a:cs typeface="Arial" panose="020B0604020202020204" pitchFamily="34" charset="0"/>
            </a:endParaRPr>
          </a:p>
        </p:txBody>
      </p:sp>
      <p:sp>
        <p:nvSpPr>
          <p:cNvPr id="4" name="Dikdörtgen 3"/>
          <p:cNvSpPr/>
          <p:nvPr/>
        </p:nvSpPr>
        <p:spPr>
          <a:xfrm>
            <a:off x="362672" y="6428572"/>
            <a:ext cx="11489803" cy="276999"/>
          </a:xfrm>
          <a:prstGeom prst="rect">
            <a:avLst/>
          </a:prstGeom>
        </p:spPr>
        <p:txBody>
          <a:bodyPr wrap="square">
            <a:spAutoFit/>
          </a:bodyPr>
          <a:lstStyle/>
          <a:p>
            <a:r>
              <a:rPr lang="tr-TR" sz="1200" dirty="0"/>
              <a:t>http://www.kalkinma.gov.tr/Lists/zel%20htisas%20Komisyonu%20Raporlar/Attachments/223/Hayvanc%C4%B1l%C4%B1k%C3%96zel%C4%B0htisasKomisyonuRaporu.pdf</a:t>
            </a:r>
          </a:p>
        </p:txBody>
      </p:sp>
    </p:spTree>
    <p:extLst>
      <p:ext uri="{BB962C8B-B14F-4D97-AF65-F5344CB8AC3E}">
        <p14:creationId xmlns:p14="http://schemas.microsoft.com/office/powerpoint/2010/main" val="2345627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latin typeface="Arial" panose="020B0604020202020204" pitchFamily="34" charset="0"/>
                <a:cs typeface="Arial" panose="020B0604020202020204" pitchFamily="34" charset="0"/>
              </a:rPr>
              <a:t>Sektörün hem et ve hem de yumurta ihracatında rekabet edebilirliğini etkileyen en </a:t>
            </a:r>
            <a:r>
              <a:rPr lang="tr-TR" dirty="0">
                <a:solidFill>
                  <a:srgbClr val="FF0000"/>
                </a:solidFill>
                <a:latin typeface="Arial" panose="020B0604020202020204" pitchFamily="34" charset="0"/>
                <a:cs typeface="Arial" panose="020B0604020202020204" pitchFamily="34" charset="0"/>
              </a:rPr>
              <a:t>önemli sorunlar damızlık ve yem gibi ana girdilerinde dışa bağımlı olması</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avian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influenza</a:t>
            </a:r>
            <a:r>
              <a:rPr lang="tr-TR" dirty="0">
                <a:latin typeface="Arial" panose="020B0604020202020204" pitchFamily="34" charset="0"/>
                <a:cs typeface="Arial" panose="020B0604020202020204" pitchFamily="34" charset="0"/>
              </a:rPr>
              <a:t> gibi hastalıklar sebebiyle gerek yerli, gerekse dış piyasada talebin göreceli azalması ve Türkiye’de </a:t>
            </a:r>
            <a:r>
              <a:rPr lang="tr-TR" dirty="0" err="1">
                <a:latin typeface="Arial" panose="020B0604020202020204" pitchFamily="34" charset="0"/>
                <a:cs typeface="Arial" panose="020B0604020202020204" pitchFamily="34" charset="0"/>
              </a:rPr>
              <a:t>avian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influenza’ya</a:t>
            </a:r>
            <a:r>
              <a:rPr lang="tr-TR" dirty="0">
                <a:latin typeface="Arial" panose="020B0604020202020204" pitchFamily="34" charset="0"/>
                <a:cs typeface="Arial" panose="020B0604020202020204" pitchFamily="34" charset="0"/>
              </a:rPr>
              <a:t> bağlı insanlardaki vakalarda ölümlerin görülmesinin bazı olası pazarların önünü tıkamasıdır (Keskin ve Demirbaş, 2012).</a:t>
            </a:r>
          </a:p>
          <a:p>
            <a:pPr marL="0" indent="0" algn="ctr">
              <a:buNone/>
            </a:pPr>
            <a:endParaRPr lang="tr-TR" dirty="0"/>
          </a:p>
        </p:txBody>
      </p:sp>
      <p:sp>
        <p:nvSpPr>
          <p:cNvPr id="4" name="Dikdörtgen 3"/>
          <p:cNvSpPr/>
          <p:nvPr/>
        </p:nvSpPr>
        <p:spPr>
          <a:xfrm>
            <a:off x="362672" y="6428572"/>
            <a:ext cx="11489803" cy="276999"/>
          </a:xfrm>
          <a:prstGeom prst="rect">
            <a:avLst/>
          </a:prstGeom>
        </p:spPr>
        <p:txBody>
          <a:bodyPr wrap="square">
            <a:spAutoFit/>
          </a:bodyPr>
          <a:lstStyle/>
          <a:p>
            <a:r>
              <a:rPr lang="tr-TR" sz="1200" dirty="0"/>
              <a:t>http://www.kalkinma.gov.tr/Lists/zel%20htisas%20Komisyonu%20Raporlar/Attachments/223/Hayvanc%C4%B1l%C4%B1k%C3%96zel%C4%B0htisasKomisyonuRaporu.pdf</a:t>
            </a:r>
          </a:p>
        </p:txBody>
      </p:sp>
    </p:spTree>
    <p:extLst>
      <p:ext uri="{BB962C8B-B14F-4D97-AF65-F5344CB8AC3E}">
        <p14:creationId xmlns:p14="http://schemas.microsoft.com/office/powerpoint/2010/main" val="338097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AB ve Türkiye’de koyun-keçi eti sektörü</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543457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6608" y="856527"/>
            <a:ext cx="11007524" cy="5320436"/>
          </a:xfrm>
        </p:spPr>
        <p:txBody>
          <a:bodyPr>
            <a:normAutofit/>
          </a:bodyPr>
          <a:lstStyle/>
          <a:p>
            <a:pPr marL="0" indent="0">
              <a:buNone/>
            </a:pPr>
            <a:r>
              <a:rPr lang="tr-TR" dirty="0" smtClean="0"/>
              <a:t>	Damızlık </a:t>
            </a:r>
            <a:r>
              <a:rPr lang="tr-TR" dirty="0"/>
              <a:t>üretimi ve ıslah çalışmaları pahalı ve uzun süreç gerektiren bir faaliyettir. Dünyada damızlık </a:t>
            </a:r>
            <a:r>
              <a:rPr lang="tr-TR" dirty="0" err="1"/>
              <a:t>broiler</a:t>
            </a:r>
            <a:r>
              <a:rPr lang="tr-TR" dirty="0"/>
              <a:t> ve yumurtacı tavuk üretimi yaparak ülkelerin ihtiyacını karşılayan sayılı firma bulunmaktadır. Dışa bağımlık bu bakımdan kaçınılmazdır. Bununla beraber Ülkemizde yerli </a:t>
            </a:r>
            <a:r>
              <a:rPr lang="tr-TR" dirty="0" err="1"/>
              <a:t>genotiplerin</a:t>
            </a:r>
            <a:r>
              <a:rPr lang="tr-TR" dirty="0"/>
              <a:t> geliştirilmesi çalışmaları yapılmaktadır. </a:t>
            </a:r>
            <a:endParaRPr lang="tr-TR" dirty="0" smtClean="0"/>
          </a:p>
          <a:p>
            <a:pPr marL="0" indent="0">
              <a:buNone/>
            </a:pPr>
            <a:r>
              <a:rPr lang="tr-TR" dirty="0" smtClean="0"/>
              <a:t>	Ankara </a:t>
            </a:r>
            <a:r>
              <a:rPr lang="tr-TR" dirty="0"/>
              <a:t>Tavukçuluk Araştırma </a:t>
            </a:r>
            <a:r>
              <a:rPr lang="tr-TR" dirty="0" err="1"/>
              <a:t>Enstütü</a:t>
            </a:r>
            <a:r>
              <a:rPr lang="tr-TR" dirty="0"/>
              <a:t> Müdürlüğünce 3 adet yumurtacı tavuk hattı geliştirilmiş olup, ıslah çalışmaları devam etmektedir. </a:t>
            </a:r>
            <a:endParaRPr lang="tr-TR" dirty="0" smtClean="0"/>
          </a:p>
          <a:p>
            <a:pPr marL="0" indent="0">
              <a:buNone/>
            </a:pPr>
            <a:r>
              <a:rPr lang="tr-TR" dirty="0" smtClean="0"/>
              <a:t>	Yerli </a:t>
            </a:r>
            <a:r>
              <a:rPr lang="tr-TR" dirty="0"/>
              <a:t>Damızlık </a:t>
            </a:r>
            <a:r>
              <a:rPr lang="tr-TR" dirty="0" err="1"/>
              <a:t>broiler</a:t>
            </a:r>
            <a:r>
              <a:rPr lang="tr-TR" dirty="0"/>
              <a:t> üretimin de stratejik önemi olduğu düşünüldüğünden, yurt dışından temin edilen püre </a:t>
            </a:r>
            <a:r>
              <a:rPr lang="tr-TR" dirty="0" err="1"/>
              <a:t>line</a:t>
            </a:r>
            <a:r>
              <a:rPr lang="tr-TR" dirty="0"/>
              <a:t> ırklarla, </a:t>
            </a:r>
            <a:r>
              <a:rPr lang="tr-TR" dirty="0" err="1"/>
              <a:t>TAGEM’e</a:t>
            </a:r>
            <a:r>
              <a:rPr lang="tr-TR" dirty="0"/>
              <a:t> bağlı Eskişehir Geçit Kuşağı Tarımsal Araştırma Enstitüsü Müdürlüğünce yerli hatların geliştirilmesi için çalışmalara başlanmıştır. Ticari tavuk eti ve yumurta üretimi tümüyle ülkemizde yapılmaktadır.</a:t>
            </a:r>
          </a:p>
        </p:txBody>
      </p:sp>
      <p:sp>
        <p:nvSpPr>
          <p:cNvPr id="4" name="Dikdörtgen 3"/>
          <p:cNvSpPr/>
          <p:nvPr/>
        </p:nvSpPr>
        <p:spPr>
          <a:xfrm>
            <a:off x="163975" y="5915353"/>
            <a:ext cx="11952790" cy="523220"/>
          </a:xfrm>
          <a:prstGeom prst="rect">
            <a:avLst/>
          </a:prstGeom>
        </p:spPr>
        <p:txBody>
          <a:bodyPr wrap="square">
            <a:spAutoFit/>
          </a:bodyPr>
          <a:lstStyle/>
          <a:p>
            <a:r>
              <a:rPr lang="tr-TR" sz="1400" dirty="0"/>
              <a:t>http://www.tarim.gov.tr/HAYGEM/Belgeler/Hayvanc%C4%B1l%C4%B1k/Kanatl%C4%B1%20Yeti%C5%9Ftiricili%C4%9Fi/T%C3%9CRK%C4%B0YE%20VE%20D%C3%9CNYADA%20KANATLI%20SEKT%C3%96R%C3%9CN%C3%9CN%20GENEL%20DURUMU-2016.pdf</a:t>
            </a:r>
          </a:p>
        </p:txBody>
      </p:sp>
    </p:spTree>
    <p:extLst>
      <p:ext uri="{BB962C8B-B14F-4D97-AF65-F5344CB8AC3E}">
        <p14:creationId xmlns:p14="http://schemas.microsoft.com/office/powerpoint/2010/main" val="759100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6073" y="413513"/>
            <a:ext cx="10515600" cy="1299540"/>
          </a:xfrm>
        </p:spPr>
        <p:txBody>
          <a:bodyPr>
            <a:normAutofit/>
          </a:bodyPr>
          <a:lstStyle/>
          <a:p>
            <a:pPr marL="0" indent="0">
              <a:buNone/>
            </a:pPr>
            <a:r>
              <a:rPr lang="tr-TR" sz="2000" dirty="0"/>
              <a:t>Aşağıdaki </a:t>
            </a:r>
            <a:r>
              <a:rPr lang="tr-TR" sz="2000" dirty="0" smtClean="0"/>
              <a:t>tabloda ithalatın</a:t>
            </a:r>
            <a:r>
              <a:rPr lang="tr-TR" sz="2000" dirty="0"/>
              <a:t>, et ve yumurta tavukçuluğunda damızlık yumurta ile damızlık civciv şeklinde gerçekleştiği, hindi üretiminde ise kuluçkalık yumurta şeklinde gerçekleştiği görülmektedir.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825" y="1328534"/>
            <a:ext cx="7417841" cy="5060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Dikdörtgen 5"/>
          <p:cNvSpPr/>
          <p:nvPr/>
        </p:nvSpPr>
        <p:spPr>
          <a:xfrm>
            <a:off x="239210" y="6323205"/>
            <a:ext cx="11952790" cy="523220"/>
          </a:xfrm>
          <a:prstGeom prst="rect">
            <a:avLst/>
          </a:prstGeom>
        </p:spPr>
        <p:txBody>
          <a:bodyPr wrap="square">
            <a:spAutoFit/>
          </a:bodyPr>
          <a:lstStyle/>
          <a:p>
            <a:r>
              <a:rPr lang="tr-TR" sz="1400" dirty="0"/>
              <a:t>http://www.tarim.gov.tr/HAYGEM/Belgeler/Hayvanc%C4%B1l%C4%B1k/Kanatl%C4%B1%20Yeti%C5%9Ftiricili%C4%9Fi/T%C3%9CRK%C4%B0YE%20VE%20D%C3%9CNYADA%20KANATLI%20SEKT%C3%96R%C3%9CN%C3%9CN%20GENEL%20DURUMU-2016.pdf</a:t>
            </a:r>
          </a:p>
        </p:txBody>
      </p:sp>
    </p:spTree>
    <p:extLst>
      <p:ext uri="{BB962C8B-B14F-4D97-AF65-F5344CB8AC3E}">
        <p14:creationId xmlns:p14="http://schemas.microsoft.com/office/powerpoint/2010/main" val="285655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1098" y="300942"/>
            <a:ext cx="11316183" cy="5618344"/>
          </a:xfrm>
        </p:spPr>
        <p:txBody>
          <a:bodyPr>
            <a:normAutofit/>
          </a:bodyPr>
          <a:lstStyle/>
          <a:p>
            <a:pPr marL="0" indent="0">
              <a:buNone/>
            </a:pPr>
            <a:r>
              <a:rPr lang="tr-TR" sz="3000" dirty="0" smtClean="0"/>
              <a:t>	Dünya </a:t>
            </a:r>
            <a:r>
              <a:rPr lang="tr-TR" sz="3000" dirty="0"/>
              <a:t>et ticaretinde; Orta Doğu, Kuzey Afrika ve Yakın Doğu’nun </a:t>
            </a:r>
            <a:r>
              <a:rPr lang="tr-TR" sz="3000" b="1" i="1" dirty="0"/>
              <a:t>“Helal Et”</a:t>
            </a:r>
            <a:r>
              <a:rPr lang="tr-TR" sz="3000" dirty="0"/>
              <a:t> pazarı olarak önemli bir potansiyel olduğu görülmektedir</a:t>
            </a:r>
            <a:r>
              <a:rPr lang="tr-TR" sz="3000" dirty="0" smtClean="0"/>
              <a:t>.</a:t>
            </a:r>
          </a:p>
          <a:p>
            <a:pPr marL="0" indent="0">
              <a:buNone/>
            </a:pPr>
            <a:r>
              <a:rPr lang="tr-TR" sz="3000" dirty="0" smtClean="0"/>
              <a:t>Ekonomik </a:t>
            </a:r>
            <a:r>
              <a:rPr lang="tr-TR" sz="3000" dirty="0"/>
              <a:t>Kalkınma ve İş- birliği Örgütü (OECD)-FAO ortak raporunda 2021 yılına kadar tüm türlere ait et fiyatlarında artış beklendiği, özellikle sığır etinde belirgin şekilde artış öngörülürken, kanatlı etinin daha düşük bir artış hızına sahip olabileceği ifade edilmiştir. </a:t>
            </a:r>
            <a:endParaRPr lang="tr-TR" sz="3000" dirty="0" smtClean="0"/>
          </a:p>
          <a:p>
            <a:pPr marL="0" indent="0">
              <a:buNone/>
            </a:pPr>
            <a:r>
              <a:rPr lang="tr-TR" sz="3000" dirty="0" smtClean="0"/>
              <a:t>	Ancak </a:t>
            </a:r>
            <a:r>
              <a:rPr lang="tr-TR" sz="3000" dirty="0"/>
              <a:t>2021 yılına dek kanatlı etinin, ucuz protein kaynağı olarak domuz etinin birinciliğini alabileceği de belirtilmiştir (</a:t>
            </a:r>
            <a:r>
              <a:rPr lang="tr-TR" sz="3000" dirty="0" err="1"/>
              <a:t>Anonymous</a:t>
            </a:r>
            <a:r>
              <a:rPr lang="tr-TR" sz="3000" dirty="0"/>
              <a:t>, 2012i). </a:t>
            </a:r>
            <a:endParaRPr lang="tr-TR" sz="3000" dirty="0" smtClean="0"/>
          </a:p>
          <a:p>
            <a:pPr marL="0" indent="0">
              <a:buNone/>
            </a:pPr>
            <a:r>
              <a:rPr lang="tr-TR" sz="3000" dirty="0"/>
              <a:t>	</a:t>
            </a:r>
            <a:r>
              <a:rPr lang="tr-TR" sz="3000" dirty="0" smtClean="0"/>
              <a:t>AB </a:t>
            </a:r>
            <a:r>
              <a:rPr lang="tr-TR" sz="3000" dirty="0"/>
              <a:t>ise 2011-2020 yılları projeksiyonlarında kanatlı eti talebinin artacağını dolayısıyla ihracatının azalacağını, bununla birlikte, tüm etlerde ithalatın artacağını öngörmektedir (</a:t>
            </a:r>
            <a:r>
              <a:rPr lang="tr-TR" sz="3000" dirty="0" err="1"/>
              <a:t>Anonymous</a:t>
            </a:r>
            <a:r>
              <a:rPr lang="tr-TR" sz="3000" dirty="0"/>
              <a:t>, 2011c). </a:t>
            </a:r>
          </a:p>
        </p:txBody>
      </p:sp>
      <p:sp>
        <p:nvSpPr>
          <p:cNvPr id="4" name="Dikdörtgen 3"/>
          <p:cNvSpPr/>
          <p:nvPr/>
        </p:nvSpPr>
        <p:spPr>
          <a:xfrm>
            <a:off x="351098" y="5919286"/>
            <a:ext cx="11489803" cy="276999"/>
          </a:xfrm>
          <a:prstGeom prst="rect">
            <a:avLst/>
          </a:prstGeom>
        </p:spPr>
        <p:txBody>
          <a:bodyPr wrap="square">
            <a:spAutoFit/>
          </a:bodyPr>
          <a:lstStyle/>
          <a:p>
            <a:r>
              <a:rPr lang="tr-TR" sz="1200" dirty="0"/>
              <a:t>http://www.kalkinma.gov.tr/Lists/zel%20htisas%20Komisyonu%20Raporlar/Attachments/223/Hayvanc%C4%B1l%C4%B1k%C3%96zel%C4%B0htisasKomisyonuRaporu.pdf</a:t>
            </a:r>
          </a:p>
        </p:txBody>
      </p:sp>
    </p:spTree>
    <p:extLst>
      <p:ext uri="{BB962C8B-B14F-4D97-AF65-F5344CB8AC3E}">
        <p14:creationId xmlns:p14="http://schemas.microsoft.com/office/powerpoint/2010/main" val="189426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8833" y="879676"/>
            <a:ext cx="11153172" cy="3576577"/>
          </a:xfrm>
        </p:spPr>
        <p:txBody>
          <a:bodyPr/>
          <a:lstStyle/>
          <a:p>
            <a:pPr marL="0" indent="0">
              <a:buNone/>
            </a:pPr>
            <a:r>
              <a:rPr lang="tr-TR" dirty="0" smtClean="0"/>
              <a:t>	Türkiye </a:t>
            </a:r>
            <a:r>
              <a:rPr lang="tr-TR" dirty="0"/>
              <a:t>uluslararası pazarda kısa vadede rekabet şansı yüksek kanatlı eti, yumurta, bal ve ipek üretiminde ihracata yönelik politikalarını güçlendirecektir. </a:t>
            </a:r>
            <a:endParaRPr lang="tr-TR" dirty="0" smtClean="0"/>
          </a:p>
          <a:p>
            <a:pPr marL="0" indent="0">
              <a:buNone/>
            </a:pPr>
            <a:r>
              <a:rPr lang="tr-TR" dirty="0" smtClean="0"/>
              <a:t>	Böylece pazarlamada </a:t>
            </a:r>
            <a:r>
              <a:rPr lang="tr-TR" dirty="0"/>
              <a:t>rol oynayan örgütlerin kurumsal ve insan kaynakları kapasitesi gelişecektir.</a:t>
            </a:r>
          </a:p>
        </p:txBody>
      </p:sp>
      <p:sp>
        <p:nvSpPr>
          <p:cNvPr id="4" name="Dikdörtgen 3"/>
          <p:cNvSpPr/>
          <p:nvPr/>
        </p:nvSpPr>
        <p:spPr>
          <a:xfrm>
            <a:off x="351098" y="5919286"/>
            <a:ext cx="11489803" cy="276999"/>
          </a:xfrm>
          <a:prstGeom prst="rect">
            <a:avLst/>
          </a:prstGeom>
        </p:spPr>
        <p:txBody>
          <a:bodyPr wrap="square">
            <a:spAutoFit/>
          </a:bodyPr>
          <a:lstStyle/>
          <a:p>
            <a:r>
              <a:rPr lang="tr-TR" sz="1200" dirty="0"/>
              <a:t>http://www.kalkinma.gov.tr/Lists/zel%20htisas%20Komisyonu%20Raporlar/Attachments/223/Hayvanc%C4%B1l%C4%B1k%C3%96zel%C4%B0htisasKomisyonuRaporu.pdf</a:t>
            </a:r>
          </a:p>
        </p:txBody>
      </p:sp>
    </p:spTree>
    <p:extLst>
      <p:ext uri="{BB962C8B-B14F-4D97-AF65-F5344CB8AC3E}">
        <p14:creationId xmlns:p14="http://schemas.microsoft.com/office/powerpoint/2010/main" val="101689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790901"/>
            <a:ext cx="10515600" cy="4351338"/>
          </a:xfrm>
        </p:spPr>
        <p:txBody>
          <a:bodyPr/>
          <a:lstStyle/>
          <a:p>
            <a:pPr marL="0" indent="0">
              <a:buNone/>
            </a:pPr>
            <a:r>
              <a:rPr lang="tr-TR" dirty="0" smtClean="0"/>
              <a:t>Türkiye Kanatlı Eti ve Yumurtası Üretim Projeksiyonu</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888" y="2361383"/>
            <a:ext cx="6163535" cy="3210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7178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3004595" cy="665022"/>
          </a:xfrm>
        </p:spPr>
        <p:txBody>
          <a:bodyPr>
            <a:normAutofit/>
          </a:bodyPr>
          <a:lstStyle/>
          <a:p>
            <a:r>
              <a:rPr lang="tr-TR" sz="3200" b="1" dirty="0"/>
              <a:t>Verilen </a:t>
            </a:r>
            <a:r>
              <a:rPr lang="tr-TR" sz="3200" b="1" dirty="0" smtClean="0"/>
              <a:t>Destekler</a:t>
            </a:r>
            <a:endParaRPr lang="tr-TR" sz="3200" b="1" dirty="0"/>
          </a:p>
        </p:txBody>
      </p:sp>
      <p:sp>
        <p:nvSpPr>
          <p:cNvPr id="3" name="İçerik Yer Tutucusu 2"/>
          <p:cNvSpPr>
            <a:spLocks noGrp="1"/>
          </p:cNvSpPr>
          <p:nvPr>
            <p:ph idx="1"/>
          </p:nvPr>
        </p:nvSpPr>
        <p:spPr>
          <a:xfrm>
            <a:off x="606706" y="1235316"/>
            <a:ext cx="11106874" cy="4351338"/>
          </a:xfrm>
        </p:spPr>
        <p:txBody>
          <a:bodyPr>
            <a:normAutofit fontScale="92500" lnSpcReduction="20000"/>
          </a:bodyPr>
          <a:lstStyle/>
          <a:p>
            <a:pPr marL="0" indent="0">
              <a:buNone/>
            </a:pPr>
            <a:r>
              <a:rPr lang="tr-TR" b="1" dirty="0" smtClean="0"/>
              <a:t>Kanatlı </a:t>
            </a:r>
            <a:r>
              <a:rPr lang="tr-TR" b="1" dirty="0"/>
              <a:t>İhracat Destekleri </a:t>
            </a:r>
            <a:endParaRPr lang="tr-TR" b="1" dirty="0" smtClean="0"/>
          </a:p>
          <a:p>
            <a:pPr marL="0" indent="0">
              <a:buNone/>
            </a:pPr>
            <a:r>
              <a:rPr lang="tr-TR" dirty="0"/>
              <a:t>İhracatın artırılması ve sektöre gerekli desteğin sağlanması amacıyla 12.02.2016 tarih ve 29622 sayılı Resmi Gazetede yayımlanan, Tarımsal Ürünlerde İhracat İadesi Yardımları İle İlgili </a:t>
            </a:r>
            <a:r>
              <a:rPr lang="tr-TR" dirty="0" smtClean="0"/>
              <a:t>Para Kredi </a:t>
            </a:r>
            <a:r>
              <a:rPr lang="tr-TR" dirty="0"/>
              <a:t>ve Koordinasyon Kurulunun 05.02.2016 Tarihli 2016/1 sayılı Kararına istinaden; </a:t>
            </a:r>
            <a:endParaRPr lang="tr-TR" dirty="0" smtClean="0"/>
          </a:p>
          <a:p>
            <a:pPr marL="0" indent="0">
              <a:buNone/>
            </a:pPr>
            <a:r>
              <a:rPr lang="tr-TR" dirty="0" smtClean="0"/>
              <a:t>kümes </a:t>
            </a:r>
            <a:r>
              <a:rPr lang="tr-TR" dirty="0"/>
              <a:t>hayvanları etlerinde miktar barajı dikkate alındığında 380x0,41=155,8 TL/Ton, </a:t>
            </a:r>
            <a:endParaRPr lang="tr-TR" dirty="0" smtClean="0"/>
          </a:p>
          <a:p>
            <a:pPr marL="0" indent="0">
              <a:buNone/>
            </a:pPr>
            <a:r>
              <a:rPr lang="tr-TR" dirty="0" smtClean="0"/>
              <a:t>Kümes </a:t>
            </a:r>
            <a:r>
              <a:rPr lang="tr-TR" dirty="0"/>
              <a:t>hayvanları etinden sakatatından yapılmış sosisler ve benzeri ürünler ile kümes hayvanları etinde hazırlanmış veya konserve edilmiş ürünler de miktar barajı dikkate alındığında 485x0.50=242,5TL/ton </a:t>
            </a:r>
            <a:r>
              <a:rPr lang="tr-TR" dirty="0" smtClean="0"/>
              <a:t>ve</a:t>
            </a:r>
          </a:p>
          <a:p>
            <a:pPr marL="0" indent="0">
              <a:buNone/>
            </a:pPr>
            <a:r>
              <a:rPr lang="tr-TR" dirty="0" smtClean="0"/>
              <a:t>yumurtada </a:t>
            </a:r>
            <a:r>
              <a:rPr lang="tr-TR" dirty="0"/>
              <a:t>ise miktar barajı dikkate alındığında 35x 0,65=22,75 TL/1000-adet</a:t>
            </a:r>
            <a:r>
              <a:rPr lang="tr-TR" dirty="0" smtClean="0"/>
              <a:t>,</a:t>
            </a:r>
          </a:p>
          <a:p>
            <a:pPr marL="0" indent="0">
              <a:buNone/>
            </a:pPr>
            <a:r>
              <a:rPr lang="tr-TR" dirty="0" smtClean="0"/>
              <a:t>ancak </a:t>
            </a:r>
            <a:r>
              <a:rPr lang="tr-TR" dirty="0"/>
              <a:t>ihraç edilecek yumurtanın damızlık veya kuluçkalık olması halinde ödeme %50 artırımlı olarak uygulanmaya </a:t>
            </a:r>
            <a:r>
              <a:rPr lang="tr-TR" dirty="0" smtClean="0"/>
              <a:t>başlanmıştır.</a:t>
            </a:r>
            <a:endParaRPr lang="tr-TR" dirty="0"/>
          </a:p>
        </p:txBody>
      </p:sp>
      <p:sp>
        <p:nvSpPr>
          <p:cNvPr id="4" name="Dikdörtgen 3"/>
          <p:cNvSpPr/>
          <p:nvPr/>
        </p:nvSpPr>
        <p:spPr>
          <a:xfrm>
            <a:off x="239210" y="6323205"/>
            <a:ext cx="11952790" cy="523220"/>
          </a:xfrm>
          <a:prstGeom prst="rect">
            <a:avLst/>
          </a:prstGeom>
        </p:spPr>
        <p:txBody>
          <a:bodyPr wrap="square">
            <a:spAutoFit/>
          </a:bodyPr>
          <a:lstStyle/>
          <a:p>
            <a:r>
              <a:rPr lang="tr-TR" sz="1400" dirty="0"/>
              <a:t>http://www.tarim.gov.tr/HAYGEM/Belgeler/Hayvanc%C4%B1l%C4%B1k/Kanatl%C4%B1%20Yeti%C5%9Ftiricili%C4%9Fi/T%C3%9CRK%C4%B0YE%20VE%20D%C3%9CNYADA%20KANATLI%20SEKT%C3%96R%C3%9CN%C3%9CN%20GENEL%20DURUMU-2016.pdf</a:t>
            </a:r>
          </a:p>
        </p:txBody>
      </p:sp>
    </p:spTree>
    <p:extLst>
      <p:ext uri="{BB962C8B-B14F-4D97-AF65-F5344CB8AC3E}">
        <p14:creationId xmlns:p14="http://schemas.microsoft.com/office/powerpoint/2010/main" val="489945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8281" y="625033"/>
            <a:ext cx="10515600" cy="5833640"/>
          </a:xfrm>
        </p:spPr>
        <p:txBody>
          <a:bodyPr>
            <a:normAutofit/>
          </a:bodyPr>
          <a:lstStyle/>
          <a:p>
            <a:pPr marL="0" indent="0">
              <a:buNone/>
            </a:pPr>
            <a:r>
              <a:rPr lang="tr-TR" b="1" dirty="0"/>
              <a:t>Kanatlı Sektörüne Yönelik Düşük Faizli Kredi </a:t>
            </a:r>
            <a:r>
              <a:rPr lang="tr-TR" b="1" dirty="0" smtClean="0"/>
              <a:t>Destekleri</a:t>
            </a:r>
          </a:p>
          <a:p>
            <a:pPr marL="0" indent="0">
              <a:buNone/>
            </a:pPr>
            <a:r>
              <a:rPr lang="tr-TR" dirty="0"/>
              <a:t>Kanatlı sektörünün desteklenmesi amacıyla Bakanlar Kurulu Kararı gereğince 16 Aralık 2015 tarih ve 29564 sayılı Resmi Gazetede yayımlanarak yürürlüğe giren “T.C. Ziraat Bankası A.Ş. ve Tarım Kredi Kooperatiflerince Tarımsal Üretime Dair Düşük Faizli Yatırım ve İşletme Kredisi Kullandırılmasına İlişkin Karar” kapsamında</a:t>
            </a:r>
            <a:r>
              <a:rPr lang="tr-TR" dirty="0" smtClean="0"/>
              <a:t>;</a:t>
            </a:r>
          </a:p>
          <a:p>
            <a:pPr marL="0" indent="0">
              <a:buNone/>
            </a:pPr>
            <a:r>
              <a:rPr lang="tr-TR" dirty="0" smtClean="0"/>
              <a:t> </a:t>
            </a:r>
            <a:r>
              <a:rPr lang="tr-TR" dirty="0"/>
              <a:t>Kanatlı Sektöründe damızlık yetiştiriciliği yapacaklara 7.500.000 TL ye kadar %100 faiz indirimli yatırım ve işletme kredisi, </a:t>
            </a:r>
            <a:endParaRPr lang="tr-TR" dirty="0" smtClean="0"/>
          </a:p>
          <a:p>
            <a:pPr marL="0" indent="0">
              <a:buNone/>
            </a:pPr>
            <a:r>
              <a:rPr lang="tr-TR" dirty="0" smtClean="0"/>
              <a:t>ticari </a:t>
            </a:r>
            <a:r>
              <a:rPr lang="tr-TR" dirty="0"/>
              <a:t>kanatlı yetiştiriciliği yapacaklara 3.000.000 TL ye kadar %50 faiz indirimli yatırım ve %25 faiz indirimli işletme kredisi, </a:t>
            </a:r>
            <a:endParaRPr lang="tr-TR" dirty="0" smtClean="0"/>
          </a:p>
          <a:p>
            <a:pPr marL="0" indent="0">
              <a:buNone/>
            </a:pPr>
            <a:r>
              <a:rPr lang="tr-TR" dirty="0" smtClean="0"/>
              <a:t>Hindi </a:t>
            </a:r>
            <a:r>
              <a:rPr lang="tr-TR" dirty="0"/>
              <a:t>Besiciliği yapacaklara 1.000.000 TL ye kadar %50 faiz indirimli yatırım ve %75 faiz indirimli işletme kredisi kullandırılması kararlaştırılmıştır.</a:t>
            </a:r>
            <a:endParaRPr lang="tr-TR" b="1" dirty="0"/>
          </a:p>
        </p:txBody>
      </p:sp>
      <p:sp>
        <p:nvSpPr>
          <p:cNvPr id="4" name="Dikdörtgen 3"/>
          <p:cNvSpPr/>
          <p:nvPr/>
        </p:nvSpPr>
        <p:spPr>
          <a:xfrm>
            <a:off x="239210" y="6323205"/>
            <a:ext cx="11952790" cy="523220"/>
          </a:xfrm>
          <a:prstGeom prst="rect">
            <a:avLst/>
          </a:prstGeom>
        </p:spPr>
        <p:txBody>
          <a:bodyPr wrap="square">
            <a:spAutoFit/>
          </a:bodyPr>
          <a:lstStyle/>
          <a:p>
            <a:r>
              <a:rPr lang="tr-TR" sz="1400" dirty="0"/>
              <a:t>http://www.tarim.gov.tr/HAYGEM/Belgeler/Hayvanc%C4%B1l%C4%B1k/Kanatl%C4%B1%20Yeti%C5%9Ftiricili%C4%9Fi/T%C3%9CRK%C4%B0YE%20VE%20D%C3%9CNYADA%20KANATLI%20SEKT%C3%96R%C3%9CN%C3%9CN%20GENEL%20DURUMU-2016.pdf</a:t>
            </a:r>
          </a:p>
        </p:txBody>
      </p:sp>
    </p:spTree>
    <p:extLst>
      <p:ext uri="{BB962C8B-B14F-4D97-AF65-F5344CB8AC3E}">
        <p14:creationId xmlns:p14="http://schemas.microsoft.com/office/powerpoint/2010/main" val="4251044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88171"/>
          </a:xfrm>
        </p:spPr>
        <p:txBody>
          <a:bodyPr>
            <a:normAutofit/>
          </a:bodyPr>
          <a:lstStyle/>
          <a:p>
            <a:r>
              <a:rPr lang="tr-TR" sz="3600" b="1" dirty="0"/>
              <a:t>Kırsal Kalkınma Programı(IPARD) Kapsamındaki Destekler</a:t>
            </a:r>
          </a:p>
        </p:txBody>
      </p:sp>
      <p:sp>
        <p:nvSpPr>
          <p:cNvPr id="3" name="İçerik Yer Tutucusu 2"/>
          <p:cNvSpPr>
            <a:spLocks noGrp="1"/>
          </p:cNvSpPr>
          <p:nvPr>
            <p:ph idx="1"/>
          </p:nvPr>
        </p:nvSpPr>
        <p:spPr>
          <a:xfrm>
            <a:off x="393539" y="1513108"/>
            <a:ext cx="11551534" cy="4351338"/>
          </a:xfrm>
        </p:spPr>
        <p:txBody>
          <a:bodyPr>
            <a:normAutofit fontScale="92500" lnSpcReduction="10000"/>
          </a:bodyPr>
          <a:lstStyle/>
          <a:p>
            <a:pPr marL="0" indent="0">
              <a:buNone/>
            </a:pPr>
            <a:r>
              <a:rPr lang="tr-TR" dirty="0" smtClean="0"/>
              <a:t>	27 </a:t>
            </a:r>
            <a:r>
              <a:rPr lang="tr-TR" dirty="0"/>
              <a:t>Şubat 2016 Tarih ve 29637 Sayılı Resmi </a:t>
            </a:r>
            <a:r>
              <a:rPr lang="tr-TR" dirty="0" err="1"/>
              <a:t>Gazete’de</a:t>
            </a:r>
            <a:r>
              <a:rPr lang="tr-TR" dirty="0"/>
              <a:t> yayımlanarak yürürlüğe </a:t>
            </a:r>
            <a:r>
              <a:rPr lang="tr-TR" dirty="0" err="1"/>
              <a:t>giren“Kırsal</a:t>
            </a:r>
            <a:r>
              <a:rPr lang="tr-TR" dirty="0"/>
              <a:t> Kalkınma Destekleri Kapsamında Tarıma Dayalı Yatırımların Desteklenmesine İlişkin Karar (2016/8541)” ile ; 01.01.2016 – 31.12.2020 tarihleri arasında yapılacak kanatlı üretimine yönelik yatırımlara proje tutarının %50 ne kadar destek verilebilecektir. Daha önce bu konuda (IPARD) verilen destek 42 ilimizde uygulanırken, yeni Karar ile 81 ilimiz destekleme kapsamına alınmıştır. Bu Karar kapsamındaki hibe destekleri ve üst limitler çıkarılacak olan tebliğ ile belirlenecektir</a:t>
            </a:r>
            <a:r>
              <a:rPr lang="tr-TR" dirty="0" smtClean="0"/>
              <a:t>.</a:t>
            </a:r>
          </a:p>
          <a:p>
            <a:pPr marL="0" indent="0">
              <a:buNone/>
            </a:pPr>
            <a:r>
              <a:rPr lang="tr-TR" dirty="0" smtClean="0"/>
              <a:t>	Yazılı </a:t>
            </a:r>
            <a:r>
              <a:rPr lang="tr-TR" dirty="0"/>
              <a:t>ve görsel medyada yer alan olumsuz beyanlar tüketimin düşmesine neden olmaktadır. </a:t>
            </a:r>
            <a:r>
              <a:rPr lang="tr-TR" dirty="0" smtClean="0"/>
              <a:t>Kamu </a:t>
            </a:r>
            <a:r>
              <a:rPr lang="tr-TR" dirty="0" err="1"/>
              <a:t>Spot’ları</a:t>
            </a:r>
            <a:r>
              <a:rPr lang="tr-TR" dirty="0"/>
              <a:t> ile kanatlı eti ve yumurtası ile ilgili yanlış algılamaları giderme yoluna </a:t>
            </a:r>
            <a:r>
              <a:rPr lang="tr-TR" dirty="0" smtClean="0"/>
              <a:t>gidilmiştir, </a:t>
            </a:r>
            <a:r>
              <a:rPr lang="tr-TR" dirty="0"/>
              <a:t>bununda kamuoyunda etkili olduğunu </a:t>
            </a:r>
            <a:r>
              <a:rPr lang="tr-TR" dirty="0" smtClean="0"/>
              <a:t>gözlemlenmiştir</a:t>
            </a:r>
            <a:r>
              <a:rPr lang="tr-TR" dirty="0"/>
              <a:t>. Ayrıca 14.06.2005 tarihinde çıkarılan 5363 sayılı tarım sigortaları kanunu kapsamına kümes hayvanları da dahil edilmiştir. Üreticinin sigorta priminin % 50 si oluşturulacak havuza aktarılarak üreticilerimize önemli bir destek sağlanmıştır. </a:t>
            </a:r>
          </a:p>
        </p:txBody>
      </p:sp>
      <p:sp>
        <p:nvSpPr>
          <p:cNvPr id="4" name="Dikdörtgen 3"/>
          <p:cNvSpPr/>
          <p:nvPr/>
        </p:nvSpPr>
        <p:spPr>
          <a:xfrm>
            <a:off x="239210" y="6323205"/>
            <a:ext cx="11952790" cy="523220"/>
          </a:xfrm>
          <a:prstGeom prst="rect">
            <a:avLst/>
          </a:prstGeom>
        </p:spPr>
        <p:txBody>
          <a:bodyPr wrap="square">
            <a:spAutoFit/>
          </a:bodyPr>
          <a:lstStyle/>
          <a:p>
            <a:r>
              <a:rPr lang="tr-TR" sz="1400" dirty="0"/>
              <a:t>http://www.tarim.gov.tr/HAYGEM/Belgeler/Hayvanc%C4%B1l%C4%B1k/Kanatl%C4%B1%20Yeti%C5%9Ftiricili%C4%9Fi/T%C3%9CRK%C4%B0YE%20VE%20D%C3%9CNYADA%20KANATLI%20SEKT%C3%96R%C3%9CN%C3%9CN%20GENEL%20DURUMU-2016.pdf</a:t>
            </a:r>
          </a:p>
        </p:txBody>
      </p:sp>
    </p:spTree>
    <p:extLst>
      <p:ext uri="{BB962C8B-B14F-4D97-AF65-F5344CB8AC3E}">
        <p14:creationId xmlns:p14="http://schemas.microsoft.com/office/powerpoint/2010/main" val="967788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0309" y="520861"/>
            <a:ext cx="11065397" cy="5656102"/>
          </a:xfrm>
        </p:spPr>
        <p:txBody>
          <a:bodyPr>
            <a:normAutofit fontScale="85000" lnSpcReduction="20000"/>
          </a:bodyPr>
          <a:lstStyle/>
          <a:p>
            <a:pPr marL="0" indent="0">
              <a:buNone/>
            </a:pPr>
            <a:r>
              <a:rPr lang="tr-TR" dirty="0"/>
              <a:t>KDV ile ilgili olarak 30 Aralık 2007 tarih ve 26742 sayılı resmi gazetede yayımlanan 2007/13033 sayılı Bakanlar Kurulu Kararı ile işlenmiş kanatlı etinde KDV oranı %18’den %8’e düşürülmüştür. </a:t>
            </a:r>
            <a:endParaRPr lang="tr-TR" dirty="0" smtClean="0"/>
          </a:p>
          <a:p>
            <a:pPr marL="0" indent="0">
              <a:buNone/>
            </a:pPr>
            <a:r>
              <a:rPr lang="tr-TR" dirty="0" smtClean="0"/>
              <a:t>27 </a:t>
            </a:r>
            <a:r>
              <a:rPr lang="tr-TR" dirty="0"/>
              <a:t>Kasım 2011 tarih ve 28125 sayılı resmi gazetede yayımlanan 2011/2466 sayılı Bakanlar Kurulu Kararı ile toptan et satışları ile canlı kümes hayvanları satışında KDV oranı %1’e indirilmiştir. </a:t>
            </a:r>
            <a:endParaRPr lang="tr-TR" dirty="0" smtClean="0"/>
          </a:p>
          <a:p>
            <a:pPr marL="0" indent="0">
              <a:buNone/>
            </a:pPr>
            <a:r>
              <a:rPr lang="tr-TR" dirty="0" smtClean="0"/>
              <a:t>Uygulamada </a:t>
            </a:r>
            <a:r>
              <a:rPr lang="tr-TR" dirty="0"/>
              <a:t>mahsuplaşma aşamasında firmaların KDV alacaklarının tahsilinde problem yaşamaları ve oluşan mağduriyetler üzerine, yine sektörün talebi ile 24 Şubat 2013 tarih ve 28569 sayısı resmi gazetede yayınlanan 2013/4345 sayılı Bakanlar Kurulu Kararına istinaden toptan kümes hayvanları etleri ve sakatatındaki KDV ile 1 Aralık 2013 tarih ve 28838 sayılı Resmi Gazetede yayınlanan 2013/5595 sayılı Bakanlar Kurulu Kararıyla canlı kümes hayvanları satışındaki KDV oranı yeniden %8’e yükseltilmiştir</a:t>
            </a:r>
            <a:r>
              <a:rPr lang="tr-TR" dirty="0" smtClean="0"/>
              <a:t>.</a:t>
            </a:r>
          </a:p>
          <a:p>
            <a:pPr marL="0" indent="0">
              <a:buNone/>
            </a:pPr>
            <a:r>
              <a:rPr lang="tr-TR" dirty="0" smtClean="0"/>
              <a:t>Tarımsal </a:t>
            </a:r>
            <a:r>
              <a:rPr lang="tr-TR" dirty="0"/>
              <a:t>üretimde girdi maliyetlerinin düşürülmesi için, hayvan yem ve yem hammaddelerindeki KDV oranları 01 Ocak 2016 tarih ve 29580 sayılı Resmi Gazetede yayımlanan 2015/8353 sayılı Bakanlar Kurulu Kararı ile </a:t>
            </a:r>
            <a:r>
              <a:rPr lang="tr-TR" b="1" dirty="0">
                <a:solidFill>
                  <a:srgbClr val="FF0000"/>
                </a:solidFill>
              </a:rPr>
              <a:t>%8’den %1’e</a:t>
            </a:r>
            <a:r>
              <a:rPr lang="tr-TR" dirty="0"/>
              <a:t>, 10 Şubat 2016 tarih ve 29620 sayılı Resmi Gazetede yayımlanarak yürürlüğe giren 6663 sayılı “Gelir Vergisi Kanunu İle Bazı Kanunlarda Değişiklik Yapılmasına Dair Kanun” ile de hayvan yem ve yem hammaddelerindeki </a:t>
            </a:r>
            <a:r>
              <a:rPr lang="tr-TR" dirty="0">
                <a:solidFill>
                  <a:srgbClr val="FF0000"/>
                </a:solidFill>
              </a:rPr>
              <a:t>KDV sıfıra düşürülmüştür</a:t>
            </a:r>
            <a:r>
              <a:rPr lang="tr-TR" dirty="0"/>
              <a:t>.</a:t>
            </a:r>
          </a:p>
        </p:txBody>
      </p:sp>
      <p:sp>
        <p:nvSpPr>
          <p:cNvPr id="4" name="Dikdörtgen 3"/>
          <p:cNvSpPr/>
          <p:nvPr/>
        </p:nvSpPr>
        <p:spPr>
          <a:xfrm>
            <a:off x="239210" y="6323205"/>
            <a:ext cx="11952790" cy="523220"/>
          </a:xfrm>
          <a:prstGeom prst="rect">
            <a:avLst/>
          </a:prstGeom>
        </p:spPr>
        <p:txBody>
          <a:bodyPr wrap="square">
            <a:spAutoFit/>
          </a:bodyPr>
          <a:lstStyle/>
          <a:p>
            <a:r>
              <a:rPr lang="tr-TR" sz="1400" dirty="0"/>
              <a:t>http://www.tarim.gov.tr/HAYGEM/Belgeler/Hayvanc%C4%B1l%C4%B1k/Kanatl%C4%B1%20Yeti%C5%9Ftiricili%C4%9Fi/T%C3%9CRK%C4%B0YE%20VE%20D%C3%9CNYADA%20KANATLI%20SEKT%C3%96R%C3%9CN%C3%9CN%20GENEL%20DURUMU-2016.pdf</a:t>
            </a:r>
          </a:p>
        </p:txBody>
      </p:sp>
    </p:spTree>
    <p:extLst>
      <p:ext uri="{BB962C8B-B14F-4D97-AF65-F5344CB8AC3E}">
        <p14:creationId xmlns:p14="http://schemas.microsoft.com/office/powerpoint/2010/main" val="3331817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Dikdörtgen 3"/>
          <p:cNvSpPr/>
          <p:nvPr/>
        </p:nvSpPr>
        <p:spPr>
          <a:xfrm>
            <a:off x="838201" y="2481992"/>
            <a:ext cx="10192472" cy="1569660"/>
          </a:xfrm>
          <a:prstGeom prst="rect">
            <a:avLst/>
          </a:prstGeom>
        </p:spPr>
        <p:txBody>
          <a:bodyPr wrap="square">
            <a:spAutoFit/>
          </a:bodyPr>
          <a:lstStyle/>
          <a:p>
            <a:pPr algn="ctr"/>
            <a:r>
              <a:rPr lang="tr-TR" sz="2400" dirty="0"/>
              <a:t>Kanatlı sektöründe firmaların bir kısmı, ithal edilen yem hammaddelerini gümrük vergisiz alabilmek için Dahilde İşleme Rejimi (DİR) kapsamında kanatlı ihracatı taahhüdünde bulunmaktadırlar. Dahilde İşleme Rejimi, firmaları kanatlı ihracatı yapmaya teşvik etmektedir. </a:t>
            </a:r>
          </a:p>
        </p:txBody>
      </p:sp>
      <p:sp>
        <p:nvSpPr>
          <p:cNvPr id="5" name="Dikdörtgen 4"/>
          <p:cNvSpPr/>
          <p:nvPr/>
        </p:nvSpPr>
        <p:spPr>
          <a:xfrm>
            <a:off x="239210" y="6323205"/>
            <a:ext cx="11952790" cy="523220"/>
          </a:xfrm>
          <a:prstGeom prst="rect">
            <a:avLst/>
          </a:prstGeom>
        </p:spPr>
        <p:txBody>
          <a:bodyPr wrap="square">
            <a:spAutoFit/>
          </a:bodyPr>
          <a:lstStyle/>
          <a:p>
            <a:r>
              <a:rPr lang="tr-TR" sz="1400" dirty="0"/>
              <a:t>http://www.tarim.gov.tr/HAYGEM/Belgeler/Hayvanc%C4%B1l%C4%B1k/Kanatl%C4%B1%20Yeti%C5%9Ftiricili%C4%9Fi/T%C3%9CRK%C4%B0YE%20VE%20D%C3%9CNYADA%20KANATLI%20SEKT%C3%96R%C3%9CN%C3%9CN%20GENEL%20DURUMU-2016.pdf</a:t>
            </a:r>
          </a:p>
        </p:txBody>
      </p:sp>
    </p:spTree>
    <p:extLst>
      <p:ext uri="{BB962C8B-B14F-4D97-AF65-F5344CB8AC3E}">
        <p14:creationId xmlns:p14="http://schemas.microsoft.com/office/powerpoint/2010/main" val="89908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5051" y="1489958"/>
            <a:ext cx="10515600" cy="3857545"/>
          </a:xfrm>
        </p:spPr>
        <p:txBody>
          <a:bodyPr/>
          <a:lstStyle/>
          <a:p>
            <a:pPr marL="0" indent="0" algn="ctr">
              <a:buNone/>
            </a:pPr>
            <a:r>
              <a:rPr lang="tr-TR" dirty="0" smtClean="0"/>
              <a:t>1957 yılında Almanya, Fransa, İtalya, Hollanda, Belçika ve Lüksemburg tarafından imzalanarak </a:t>
            </a:r>
            <a:r>
              <a:rPr lang="tr-TR" b="1" dirty="0" smtClean="0"/>
              <a:t>Roma Anlaşması ile Avrupa Ekonomik Topluluğu kurulmuştur.</a:t>
            </a:r>
          </a:p>
          <a:p>
            <a:pPr marL="0" indent="0" algn="ctr">
              <a:buNone/>
            </a:pPr>
            <a:endParaRPr lang="tr-TR" b="1" dirty="0" smtClean="0"/>
          </a:p>
          <a:p>
            <a:pPr marL="0" indent="0" algn="ctr">
              <a:buNone/>
            </a:pPr>
            <a:r>
              <a:rPr lang="tr-TR" b="1" dirty="0" err="1" smtClean="0"/>
              <a:t>OTP’nin</a:t>
            </a:r>
            <a:r>
              <a:rPr lang="tr-TR" b="1" dirty="0" smtClean="0"/>
              <a:t> </a:t>
            </a:r>
            <a:r>
              <a:rPr lang="tr-TR" dirty="0" smtClean="0"/>
              <a:t>ana hatları çizilmiş ve </a:t>
            </a:r>
          </a:p>
          <a:p>
            <a:pPr marL="0" indent="0" algn="ctr">
              <a:buNone/>
            </a:pPr>
            <a:endParaRPr lang="tr-TR" dirty="0" smtClean="0"/>
          </a:p>
          <a:p>
            <a:pPr marL="0" indent="0" algn="ctr">
              <a:buNone/>
            </a:pPr>
            <a:r>
              <a:rPr lang="tr-TR" dirty="0" smtClean="0"/>
              <a:t>1962’de OTP uygulamaya konulmuştur.</a:t>
            </a:r>
          </a:p>
          <a:p>
            <a:pPr marL="0" indent="0" algn="ctr">
              <a:buNone/>
            </a:pPr>
            <a:endParaRPr lang="tr-TR" dirty="0"/>
          </a:p>
        </p:txBody>
      </p:sp>
    </p:spTree>
    <p:extLst>
      <p:ext uri="{BB962C8B-B14F-4D97-AF65-F5344CB8AC3E}">
        <p14:creationId xmlns:p14="http://schemas.microsoft.com/office/powerpoint/2010/main" val="3567390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b="1" u="sng" dirty="0" err="1" smtClean="0">
                <a:effectLst>
                  <a:outerShdw blurRad="38100" dist="38100" dir="2700000" algn="tl">
                    <a:srgbClr val="000000">
                      <a:alpha val="43137"/>
                    </a:srgbClr>
                  </a:outerShdw>
                </a:effectLst>
              </a:rPr>
              <a:t>OTP’nin</a:t>
            </a:r>
            <a:r>
              <a:rPr lang="tr-TR" b="1" u="sng" dirty="0" smtClean="0">
                <a:effectLst>
                  <a:outerShdw blurRad="38100" dist="38100" dir="2700000" algn="tl">
                    <a:srgbClr val="000000">
                      <a:alpha val="43137"/>
                    </a:srgbClr>
                  </a:outerShdw>
                </a:effectLst>
              </a:rPr>
              <a:t> Genel Amaçları</a:t>
            </a:r>
          </a:p>
          <a:p>
            <a:pPr algn="ctr"/>
            <a:r>
              <a:rPr lang="tr-TR" dirty="0" smtClean="0"/>
              <a:t>Tarımsal Verimliliği Artırmak</a:t>
            </a:r>
          </a:p>
          <a:p>
            <a:pPr algn="ctr"/>
            <a:r>
              <a:rPr lang="tr-TR" dirty="0" smtClean="0"/>
              <a:t>Tarımda çalışanlara adil bir yaşam standardı sağlamak</a:t>
            </a:r>
          </a:p>
          <a:p>
            <a:pPr algn="ctr"/>
            <a:r>
              <a:rPr lang="tr-TR" dirty="0" smtClean="0"/>
              <a:t>Piyasa istikrarı</a:t>
            </a:r>
          </a:p>
          <a:p>
            <a:pPr algn="ctr"/>
            <a:r>
              <a:rPr lang="tr-TR" dirty="0" smtClean="0"/>
              <a:t>Gıda arzını garanti altına alma</a:t>
            </a:r>
          </a:p>
          <a:p>
            <a:pPr algn="ctr"/>
            <a:r>
              <a:rPr lang="tr-TR" dirty="0" smtClean="0"/>
              <a:t>Ürünlerin tüketicilere uygun fiyattan ulaşması</a:t>
            </a:r>
          </a:p>
          <a:p>
            <a:pPr algn="ctr"/>
            <a:endParaRPr lang="tr-TR" dirty="0"/>
          </a:p>
        </p:txBody>
      </p:sp>
    </p:spTree>
    <p:extLst>
      <p:ext uri="{BB962C8B-B14F-4D97-AF65-F5344CB8AC3E}">
        <p14:creationId xmlns:p14="http://schemas.microsoft.com/office/powerpoint/2010/main" val="134860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20164" y="969099"/>
            <a:ext cx="5145911" cy="4351338"/>
          </a:xfrm>
        </p:spPr>
        <p:txBody>
          <a:bodyPr/>
          <a:lstStyle/>
          <a:p>
            <a:pPr marL="0" indent="0">
              <a:buNone/>
            </a:pPr>
            <a:r>
              <a:rPr lang="tr-TR" dirty="0" smtClean="0"/>
              <a:t>Ortak Tarım Politikasının İlkeleri;</a:t>
            </a:r>
          </a:p>
          <a:p>
            <a:pPr>
              <a:buFont typeface="Wingdings" panose="05000000000000000000" pitchFamily="2" charset="2"/>
              <a:buChar char="v"/>
            </a:pPr>
            <a:r>
              <a:rPr lang="tr-TR" b="1" dirty="0" smtClean="0"/>
              <a:t>      TEK PAZAR</a:t>
            </a:r>
          </a:p>
          <a:p>
            <a:pPr>
              <a:buFont typeface="Wingdings" panose="05000000000000000000" pitchFamily="2" charset="2"/>
              <a:buChar char="v"/>
            </a:pPr>
            <a:endParaRPr lang="tr-TR" b="1" dirty="0" smtClean="0"/>
          </a:p>
          <a:p>
            <a:pPr>
              <a:buFont typeface="Wingdings" panose="05000000000000000000" pitchFamily="2" charset="2"/>
              <a:buChar char="v"/>
            </a:pPr>
            <a:r>
              <a:rPr lang="tr-TR" sz="2800" b="1" dirty="0" smtClean="0"/>
              <a:t>      MALİ DAYANIŞMA      </a:t>
            </a:r>
          </a:p>
          <a:p>
            <a:pPr>
              <a:buFont typeface="Wingdings" panose="05000000000000000000" pitchFamily="2" charset="2"/>
              <a:buChar char="v"/>
            </a:pPr>
            <a:endParaRPr lang="tr-TR" sz="2800" b="1" dirty="0" smtClean="0"/>
          </a:p>
          <a:p>
            <a:pPr>
              <a:buFont typeface="Wingdings" panose="05000000000000000000" pitchFamily="2" charset="2"/>
              <a:buChar char="v"/>
            </a:pPr>
            <a:r>
              <a:rPr lang="tr-TR" b="1" dirty="0"/>
              <a:t> </a:t>
            </a:r>
            <a:r>
              <a:rPr lang="tr-TR" b="1" dirty="0" smtClean="0"/>
              <a:t>    </a:t>
            </a:r>
            <a:r>
              <a:rPr lang="tr-TR" sz="2800" b="1" dirty="0" smtClean="0"/>
              <a:t>TOPLULUK TERCİHİ</a:t>
            </a:r>
            <a:endParaRPr lang="tr-TR" sz="2800" b="1" dirty="0"/>
          </a:p>
        </p:txBody>
      </p:sp>
      <p:sp>
        <p:nvSpPr>
          <p:cNvPr id="2" name="Dikdörtgen 1"/>
          <p:cNvSpPr/>
          <p:nvPr/>
        </p:nvSpPr>
        <p:spPr>
          <a:xfrm>
            <a:off x="4054997" y="1427506"/>
            <a:ext cx="6096000" cy="646331"/>
          </a:xfrm>
          <a:prstGeom prst="rect">
            <a:avLst/>
          </a:prstGeom>
        </p:spPr>
        <p:txBody>
          <a:bodyPr>
            <a:spAutoFit/>
          </a:bodyPr>
          <a:lstStyle/>
          <a:p>
            <a:r>
              <a:rPr lang="tr-TR" dirty="0"/>
              <a:t>üye ülkelerde tarım ürünlerinin serbest dolaşımını engelleyen tüm kısıtlamaların kaldırılarak tek pazar oluşturulmasıdır. </a:t>
            </a:r>
          </a:p>
        </p:txBody>
      </p:sp>
      <p:sp>
        <p:nvSpPr>
          <p:cNvPr id="4" name="Dikdörtgen 3"/>
          <p:cNvSpPr/>
          <p:nvPr/>
        </p:nvSpPr>
        <p:spPr>
          <a:xfrm>
            <a:off x="5085144" y="2532244"/>
            <a:ext cx="6096000" cy="646331"/>
          </a:xfrm>
          <a:prstGeom prst="rect">
            <a:avLst/>
          </a:prstGeom>
        </p:spPr>
        <p:txBody>
          <a:bodyPr>
            <a:spAutoFit/>
          </a:bodyPr>
          <a:lstStyle/>
          <a:p>
            <a:r>
              <a:rPr lang="tr-TR" dirty="0" err="1"/>
              <a:t>OTP’ye</a:t>
            </a:r>
            <a:r>
              <a:rPr lang="tr-TR" dirty="0"/>
              <a:t> ilişkin tüm harcamaların Birlik üyeleri tarafından ortaklaşa üstlenilmesidir. </a:t>
            </a:r>
          </a:p>
        </p:txBody>
      </p:sp>
      <p:sp>
        <p:nvSpPr>
          <p:cNvPr id="5" name="Dikdörtgen 4"/>
          <p:cNvSpPr/>
          <p:nvPr/>
        </p:nvSpPr>
        <p:spPr>
          <a:xfrm>
            <a:off x="5256324" y="3636982"/>
            <a:ext cx="4894673" cy="369332"/>
          </a:xfrm>
          <a:prstGeom prst="rect">
            <a:avLst/>
          </a:prstGeom>
        </p:spPr>
        <p:txBody>
          <a:bodyPr wrap="none">
            <a:spAutoFit/>
          </a:bodyPr>
          <a:lstStyle/>
          <a:p>
            <a:r>
              <a:rPr lang="tr-TR" dirty="0"/>
              <a:t>Birlik içinde üretilen ürünlere öncelik tanınmasıdır.</a:t>
            </a:r>
          </a:p>
        </p:txBody>
      </p:sp>
    </p:spTree>
    <p:extLst>
      <p:ext uri="{BB962C8B-B14F-4D97-AF65-F5344CB8AC3E}">
        <p14:creationId xmlns:p14="http://schemas.microsoft.com/office/powerpoint/2010/main" val="156162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6154" y="1142719"/>
            <a:ext cx="10515600" cy="4351338"/>
          </a:xfrm>
        </p:spPr>
        <p:txBody>
          <a:bodyPr>
            <a:normAutofit fontScale="92500"/>
          </a:bodyPr>
          <a:lstStyle/>
          <a:p>
            <a:pPr algn="just"/>
            <a:r>
              <a:rPr lang="tr-TR" b="1" dirty="0"/>
              <a:t>Tek Pazar İlkesi: </a:t>
            </a:r>
            <a:r>
              <a:rPr lang="tr-TR" dirty="0"/>
              <a:t>Üye ülkelerde tarım ürünlerinin </a:t>
            </a:r>
            <a:r>
              <a:rPr lang="tr-TR" dirty="0" smtClean="0"/>
              <a:t>serbest dolaşımını </a:t>
            </a:r>
            <a:r>
              <a:rPr lang="tr-TR" dirty="0"/>
              <a:t>engelleyen tüm kısıtlamaların kaldırılarak bir </a:t>
            </a:r>
            <a:r>
              <a:rPr lang="tr-TR" dirty="0" smtClean="0"/>
              <a:t>tek pazar </a:t>
            </a:r>
            <a:r>
              <a:rPr lang="tr-TR" dirty="0"/>
              <a:t>oluşturulmasını ön görmekte, bunun için ortak fiyat ve </a:t>
            </a:r>
            <a:r>
              <a:rPr lang="tr-TR" dirty="0" smtClean="0"/>
              <a:t>rekabet kurallarını</a:t>
            </a:r>
            <a:r>
              <a:rPr lang="tr-TR" dirty="0"/>
              <a:t>, üye ülkelerde istikrarlı bir döviz kurunu ve </a:t>
            </a:r>
            <a:r>
              <a:rPr lang="tr-TR" dirty="0" smtClean="0"/>
              <a:t>dış pazarlara </a:t>
            </a:r>
            <a:r>
              <a:rPr lang="tr-TR" dirty="0"/>
              <a:t>karşı sınırlarda ortak bir korumayı getirmektedir.</a:t>
            </a:r>
          </a:p>
          <a:p>
            <a:pPr marL="0" indent="0" algn="just">
              <a:buNone/>
            </a:pPr>
            <a:r>
              <a:rPr lang="tr-TR" dirty="0"/>
              <a:t>• </a:t>
            </a:r>
            <a:r>
              <a:rPr lang="tr-TR" b="1" dirty="0"/>
              <a:t>Topluluk Tercihi İlkesi: </a:t>
            </a:r>
            <a:r>
              <a:rPr lang="tr-TR" dirty="0"/>
              <a:t>Birlik içinde üretilen </a:t>
            </a:r>
            <a:r>
              <a:rPr lang="tr-TR" dirty="0" smtClean="0"/>
              <a:t>ürünlere öncelik </a:t>
            </a:r>
            <a:r>
              <a:rPr lang="tr-TR" dirty="0"/>
              <a:t>tanınmasını amaçlamakta, bunun için AB tarım </a:t>
            </a:r>
            <a:r>
              <a:rPr lang="tr-TR" dirty="0" smtClean="0"/>
              <a:t>ürünlerinin ithalata </a:t>
            </a:r>
            <a:r>
              <a:rPr lang="tr-TR" dirty="0"/>
              <a:t>karşı korunmasını, ihracatın ise </a:t>
            </a:r>
            <a:r>
              <a:rPr lang="tr-TR" dirty="0" smtClean="0"/>
              <a:t>sübvanse edilmesini </a:t>
            </a:r>
            <a:r>
              <a:rPr lang="tr-TR" dirty="0"/>
              <a:t>gerektirmektedir. Bu ilkenin amacı, birliği ucuz </a:t>
            </a:r>
            <a:r>
              <a:rPr lang="tr-TR" dirty="0" smtClean="0"/>
              <a:t>fiyatlı ürünlerden </a:t>
            </a:r>
            <a:r>
              <a:rPr lang="tr-TR" dirty="0"/>
              <a:t>ve dünyadaki fiyat dalgalanmalarından korumaktır.</a:t>
            </a:r>
          </a:p>
          <a:p>
            <a:pPr marL="0" indent="0" algn="just">
              <a:buNone/>
            </a:pPr>
            <a:r>
              <a:rPr lang="tr-TR" dirty="0"/>
              <a:t>• </a:t>
            </a:r>
            <a:r>
              <a:rPr lang="tr-TR" b="1" dirty="0"/>
              <a:t>Ortak Mali Sorumluluk İlkesi: </a:t>
            </a:r>
            <a:r>
              <a:rPr lang="tr-TR" dirty="0" err="1"/>
              <a:t>OTP’na</a:t>
            </a:r>
            <a:r>
              <a:rPr lang="tr-TR" dirty="0"/>
              <a:t> ilişkin tüm </a:t>
            </a:r>
            <a:r>
              <a:rPr lang="tr-TR" dirty="0" smtClean="0"/>
              <a:t>harcamaların birlik </a:t>
            </a:r>
            <a:r>
              <a:rPr lang="tr-TR" dirty="0"/>
              <a:t>üyeleri tarafından ortaklaşa </a:t>
            </a:r>
            <a:r>
              <a:rPr lang="tr-TR" dirty="0" smtClean="0"/>
              <a:t>üstlenilmesini amaçlamaktadır</a:t>
            </a:r>
            <a:r>
              <a:rPr lang="tr-TR" dirty="0"/>
              <a:t>.</a:t>
            </a:r>
          </a:p>
        </p:txBody>
      </p:sp>
    </p:spTree>
    <p:extLst>
      <p:ext uri="{BB962C8B-B14F-4D97-AF65-F5344CB8AC3E}">
        <p14:creationId xmlns:p14="http://schemas.microsoft.com/office/powerpoint/2010/main" val="1919765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263" y="1803782"/>
            <a:ext cx="11516809" cy="3636320"/>
          </a:xfrm>
        </p:spPr>
        <p:txBody>
          <a:bodyPr>
            <a:normAutofit/>
          </a:bodyPr>
          <a:lstStyle/>
          <a:p>
            <a:pPr marL="0" indent="0">
              <a:buNone/>
            </a:pPr>
            <a:r>
              <a:rPr lang="tr-TR" altLang="tr-TR" sz="2400" dirty="0"/>
              <a:t>B</a:t>
            </a:r>
            <a:r>
              <a:rPr lang="tr-TR" altLang="tr-TR" sz="2400" dirty="0" smtClean="0"/>
              <a:t>u fon 2005 yılında kaldırılmış ve yerine AB genel bütçesinin parçası olarak iki ayrı fon kurulmuştur. </a:t>
            </a:r>
          </a:p>
          <a:p>
            <a:pPr marL="0" indent="0">
              <a:buNone/>
            </a:pPr>
            <a:r>
              <a:rPr lang="tr-TR" sz="2400" b="1" dirty="0" smtClean="0"/>
              <a:t>1. Avrupa Tarımsal Garanti Fonu </a:t>
            </a:r>
            <a:r>
              <a:rPr lang="tr-TR" sz="2400" dirty="0" smtClean="0"/>
              <a:t>(</a:t>
            </a:r>
            <a:r>
              <a:rPr lang="en-US" sz="2400" dirty="0" smtClean="0"/>
              <a:t>the </a:t>
            </a:r>
            <a:r>
              <a:rPr lang="en-US" sz="2400" b="1" dirty="0" smtClean="0"/>
              <a:t>European Agricultural Guarantee Fund</a:t>
            </a:r>
            <a:r>
              <a:rPr lang="tr-TR" sz="2400" b="1" dirty="0" smtClean="0"/>
              <a:t>)</a:t>
            </a:r>
            <a:r>
              <a:rPr lang="en-US" sz="2400" b="1" dirty="0" smtClean="0"/>
              <a:t> (EAGF)</a:t>
            </a:r>
            <a:r>
              <a:rPr lang="tr-TR" sz="2400" b="1" dirty="0" smtClean="0"/>
              <a:t>:</a:t>
            </a:r>
          </a:p>
          <a:p>
            <a:pPr marL="0" indent="0">
              <a:buNone/>
            </a:pPr>
            <a:r>
              <a:rPr lang="tr-TR" sz="2400" dirty="0" smtClean="0"/>
              <a:t>Çiftçilere yapılan doğrudan ödemeler </a:t>
            </a:r>
            <a:r>
              <a:rPr lang="tr-TR" sz="2400" b="1" dirty="0" smtClean="0"/>
              <a:t>(gelir desteği) </a:t>
            </a:r>
            <a:r>
              <a:rPr lang="en-US" sz="2400" dirty="0" smtClean="0"/>
              <a:t> </a:t>
            </a:r>
            <a:r>
              <a:rPr lang="tr-TR" sz="2400" dirty="0" smtClean="0"/>
              <a:t>ve tarım piyasasında istikrarı sağlamaya yönelik harcamalar</a:t>
            </a:r>
            <a:r>
              <a:rPr lang="tr-TR" sz="2400" b="1" dirty="0" smtClean="0"/>
              <a:t>(piyasa desteği) </a:t>
            </a:r>
            <a:r>
              <a:rPr lang="tr-TR" sz="2400" dirty="0" smtClean="0"/>
              <a:t>bu fondan karşılanır. OTP bütçesinin %70’i gelir desteği biçiminde, %10’u piyasa desteği biçiminde harcanmaktadır.</a:t>
            </a:r>
          </a:p>
          <a:p>
            <a:pPr marL="0" indent="0">
              <a:buNone/>
            </a:pPr>
            <a:r>
              <a:rPr lang="tr-TR" sz="2400" dirty="0" smtClean="0"/>
              <a:t> </a:t>
            </a:r>
          </a:p>
          <a:p>
            <a:pPr marL="0" indent="0">
              <a:buNone/>
            </a:pPr>
            <a:r>
              <a:rPr lang="tr-TR" sz="2400" b="1" dirty="0" smtClean="0"/>
              <a:t>2. Kırsal Kalkınma İçin Avrupa Tarımsal Fonu (</a:t>
            </a:r>
            <a:r>
              <a:rPr lang="en-US" sz="2400" b="1" dirty="0" smtClean="0"/>
              <a:t>European Agricultural Fund for Rural Development</a:t>
            </a:r>
            <a:r>
              <a:rPr lang="tr-TR" sz="2400" b="1" dirty="0" smtClean="0"/>
              <a:t>)</a:t>
            </a:r>
            <a:r>
              <a:rPr lang="en-US" sz="2400" b="1" dirty="0" smtClean="0"/>
              <a:t> (EAFRD)</a:t>
            </a:r>
            <a:r>
              <a:rPr lang="tr-TR" sz="2400" b="1" dirty="0" smtClean="0"/>
              <a:t>: </a:t>
            </a:r>
            <a:r>
              <a:rPr lang="tr-TR" sz="2400" dirty="0" smtClean="0"/>
              <a:t>Kırsal kalkınma programlarının finansmanı bu fondan karşılanır. </a:t>
            </a:r>
            <a:endParaRPr lang="en-US" sz="2400" dirty="0" smtClean="0"/>
          </a:p>
          <a:p>
            <a:pPr marL="0" indent="0">
              <a:buNone/>
            </a:pPr>
            <a:endParaRPr lang="tr-TR" sz="2400" dirty="0"/>
          </a:p>
        </p:txBody>
      </p:sp>
      <p:sp>
        <p:nvSpPr>
          <p:cNvPr id="4" name="Metin kutusu 3"/>
          <p:cNvSpPr txBox="1"/>
          <p:nvPr/>
        </p:nvSpPr>
        <p:spPr>
          <a:xfrm>
            <a:off x="1539432" y="173621"/>
            <a:ext cx="8356921" cy="138499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800" b="1" dirty="0" smtClean="0"/>
              <a:t>OTP HARCAMALARI, Roma Anlaşması uyarınca Tarımsal Yönlendirme ve Garanti Fonu (FEOGA) tarafından karşılanmaktadır.</a:t>
            </a:r>
            <a:endParaRPr lang="tr-TR" sz="2800" b="1" dirty="0"/>
          </a:p>
        </p:txBody>
      </p:sp>
      <p:sp>
        <p:nvSpPr>
          <p:cNvPr id="5" name="Dikdörtgen 4"/>
          <p:cNvSpPr/>
          <p:nvPr/>
        </p:nvSpPr>
        <p:spPr>
          <a:xfrm>
            <a:off x="1184475" y="5560858"/>
            <a:ext cx="871187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dirty="0" smtClean="0"/>
              <a:t>Avrupa Tarımsal Garanti Fonu tamamen Birlik bütçesinden karşılanırken, Kırsal Kalkınma için Avrupa Tarımsal fonundan yapılan harcamalar üye ülkelerle birlikte ortaklaşa finanse edilmektedir. OTP bütçesinin yaklaşık %20’si bu amaçla harcanmaktadır.</a:t>
            </a:r>
            <a:endParaRPr lang="tr-TR" dirty="0"/>
          </a:p>
        </p:txBody>
      </p:sp>
    </p:spTree>
    <p:extLst>
      <p:ext uri="{BB962C8B-B14F-4D97-AF65-F5344CB8AC3E}">
        <p14:creationId xmlns:p14="http://schemas.microsoft.com/office/powerpoint/2010/main" val="308533296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2430</Words>
  <Application>Microsoft Office PowerPoint</Application>
  <PresentationFormat>Geniş ekran</PresentationFormat>
  <Paragraphs>535</Paragraphs>
  <Slides>49</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49</vt:i4>
      </vt:variant>
    </vt:vector>
  </HeadingPairs>
  <TitlesOfParts>
    <vt:vector size="58" baseType="lpstr">
      <vt:lpstr>Arial</vt:lpstr>
      <vt:lpstr>Arial</vt:lpstr>
      <vt:lpstr>Calibri</vt:lpstr>
      <vt:lpstr>Calibri Light</vt:lpstr>
      <vt:lpstr>Helvetica-Bold</vt:lpstr>
      <vt:lpstr>Tahoma</vt:lpstr>
      <vt:lpstr>Times New Roman</vt:lpstr>
      <vt:lpstr>Wingdings</vt:lpstr>
      <vt:lpstr>Office Teması</vt:lpstr>
      <vt:lpstr>PowerPoint Sunusu</vt:lpstr>
      <vt:lpstr>PowerPoint Sunusu</vt:lpstr>
      <vt:lpstr>PowerPoint Sunusu</vt:lpstr>
      <vt:lpstr>AB ve Türkiye’de koyun-keçi eti sektörü</vt:lpstr>
      <vt:lpstr>PowerPoint Sunusu</vt:lpstr>
      <vt:lpstr>PowerPoint Sunusu</vt:lpstr>
      <vt:lpstr>PowerPoint Sunusu</vt:lpstr>
      <vt:lpstr>PowerPoint Sunusu</vt:lpstr>
      <vt:lpstr>PowerPoint Sunusu</vt:lpstr>
      <vt:lpstr>PowerPoint Sunusu</vt:lpstr>
      <vt:lpstr>PowerPoint Sunusu</vt:lpstr>
      <vt:lpstr>PowerPoint Sunusu</vt:lpstr>
      <vt:lpstr>OPD Tüzüğündeki düzenlemeler</vt:lpstr>
      <vt:lpstr>Devam . . .</vt:lpstr>
      <vt:lpstr>PowerPoint Sunusu</vt:lpstr>
      <vt:lpstr>PowerPoint Sunusu</vt:lpstr>
      <vt:lpstr>PowerPoint Sunusu</vt:lpstr>
      <vt:lpstr>Süt ve Ürünleri Üretim Miktarı (TÜİK)</vt:lpstr>
      <vt:lpstr>PowerPoint Sunusu</vt:lpstr>
      <vt:lpstr>PowerPoint Sunusu</vt:lpstr>
      <vt:lpstr>PowerPoint Sunusu</vt:lpstr>
      <vt:lpstr>Destek devam …</vt:lpstr>
      <vt:lpstr>PowerPoint Sunusu</vt:lpstr>
      <vt:lpstr>Destek devam …</vt:lpstr>
      <vt:lpstr>KANATLI SEKTÖRÜ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Verilen Destekler</vt:lpstr>
      <vt:lpstr>PowerPoint Sunusu</vt:lpstr>
      <vt:lpstr>Kırsal Kalkınma Programı(IPARD) Kapsamındaki Destekler</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ve Türkiye’de koyun-keçi eti sektörü</dc:title>
  <dc:creator>HSE</dc:creator>
  <cp:lastModifiedBy>HSE</cp:lastModifiedBy>
  <cp:revision>36</cp:revision>
  <dcterms:created xsi:type="dcterms:W3CDTF">2017-12-21T11:12:36Z</dcterms:created>
  <dcterms:modified xsi:type="dcterms:W3CDTF">2018-01-11T12:07:30Z</dcterms:modified>
</cp:coreProperties>
</file>