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78C8E03-CDC9-4821-98A8-87F5226945F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32952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8C8E03-CDC9-4821-98A8-87F5226945F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678972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8C8E03-CDC9-4821-98A8-87F5226945F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1182662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8C8E03-CDC9-4821-98A8-87F5226945F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189915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78C8E03-CDC9-4821-98A8-87F5226945F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352727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78C8E03-CDC9-4821-98A8-87F5226945F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353947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78C8E03-CDC9-4821-98A8-87F5226945FB}"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3978289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78C8E03-CDC9-4821-98A8-87F5226945FB}"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1002881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8C8E03-CDC9-4821-98A8-87F5226945FB}"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2172281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78C8E03-CDC9-4821-98A8-87F5226945F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2517983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78C8E03-CDC9-4821-98A8-87F5226945F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F156B2-C658-4211-8972-D4CB1C1BAFB8}" type="slidenum">
              <a:rPr lang="tr-TR" smtClean="0"/>
              <a:t>‹#›</a:t>
            </a:fld>
            <a:endParaRPr lang="tr-TR"/>
          </a:p>
        </p:txBody>
      </p:sp>
    </p:spTree>
    <p:extLst>
      <p:ext uri="{BB962C8B-B14F-4D97-AF65-F5344CB8AC3E}">
        <p14:creationId xmlns:p14="http://schemas.microsoft.com/office/powerpoint/2010/main" val="4028733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8C8E03-CDC9-4821-98A8-87F5226945FB}"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F156B2-C658-4211-8972-D4CB1C1BAFB8}" type="slidenum">
              <a:rPr lang="tr-TR" smtClean="0"/>
              <a:t>‹#›</a:t>
            </a:fld>
            <a:endParaRPr lang="tr-TR"/>
          </a:p>
        </p:txBody>
      </p:sp>
    </p:spTree>
    <p:extLst>
      <p:ext uri="{BB962C8B-B14F-4D97-AF65-F5344CB8AC3E}">
        <p14:creationId xmlns:p14="http://schemas.microsoft.com/office/powerpoint/2010/main" val="3882176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ders: Dil edinimi</a:t>
            </a:r>
            <a:endParaRPr lang="tr-TR" dirty="0"/>
          </a:p>
        </p:txBody>
      </p:sp>
      <p:sp>
        <p:nvSpPr>
          <p:cNvPr id="3" name="2 İçerik Yer Tutucusu"/>
          <p:cNvSpPr>
            <a:spLocks noGrp="1"/>
          </p:cNvSpPr>
          <p:nvPr>
            <p:ph idx="1"/>
          </p:nvPr>
        </p:nvSpPr>
        <p:spPr/>
        <p:txBody>
          <a:bodyPr>
            <a:normAutofit/>
          </a:bodyPr>
          <a:lstStyle/>
          <a:p>
            <a:r>
              <a:rPr lang="it-IT" dirty="0"/>
              <a:t>Ruhdilbilim alanının en gözde konularından biri dil ediniminin nasıl gerçekleştiğidir. Dil edinimi, herhangi bir dilin doğal bir ortamda herhangi bir özel eğitimi gerektirmeksizin kazanılmasıdır. Ortalama 3-4 yıl gibi kısa bir zaman diliminde gerçekleşen bir süreç olarak belirginleşmektedir.  </a:t>
            </a:r>
            <a:endParaRPr lang="tr-TR" dirty="0"/>
          </a:p>
          <a:p>
            <a:endParaRPr lang="tr-TR" dirty="0"/>
          </a:p>
        </p:txBody>
      </p:sp>
    </p:spTree>
    <p:extLst>
      <p:ext uri="{BB962C8B-B14F-4D97-AF65-F5344CB8AC3E}">
        <p14:creationId xmlns:p14="http://schemas.microsoft.com/office/powerpoint/2010/main" val="414813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MLU-OSU</a:t>
            </a:r>
            <a:endParaRPr lang="tr-TR" dirty="0"/>
          </a:p>
        </p:txBody>
      </p:sp>
      <p:sp>
        <p:nvSpPr>
          <p:cNvPr id="3" name="2 İçerik Yer Tutucusu"/>
          <p:cNvSpPr>
            <a:spLocks noGrp="1"/>
          </p:cNvSpPr>
          <p:nvPr>
            <p:ph idx="1"/>
          </p:nvPr>
        </p:nvSpPr>
        <p:spPr/>
        <p:txBody>
          <a:bodyPr>
            <a:normAutofit/>
          </a:bodyPr>
          <a:lstStyle/>
          <a:p>
            <a:r>
              <a:rPr lang="it-IT" b="1" i="1" dirty="0"/>
              <a:t>Ek Bilgi</a:t>
            </a:r>
            <a:endParaRPr lang="tr-TR" dirty="0"/>
          </a:p>
          <a:p>
            <a:r>
              <a:rPr lang="it-IT" dirty="0"/>
              <a:t>Bir çocuğun OSU’sunu belirlemek için en azından 50 tane doğal sözce örneği gerekmektedir. Sözcelerdeki biçimbirimlerin toplam sayısı sözcelerim toplam sayısına bölündüğünde ortaya çıkan değer o çocuğun ortalama sözce uzunluğunu göstermektedir. Örneğin çocuk 50 sözcede 90 biçimbirim kullandıysa bu çocuğun OSU’su 90/50:1.8’dir. Bir başka deyişle çocuk içinde bulunduğu dönemde yaklaşık olarak iki biçimbirim kullanabilmektedir.</a:t>
            </a:r>
            <a:endParaRPr lang="tr-TR" dirty="0"/>
          </a:p>
          <a:p>
            <a:pPr>
              <a:buNone/>
            </a:pPr>
            <a:endParaRPr lang="tr-TR" dirty="0"/>
          </a:p>
        </p:txBody>
      </p:sp>
    </p:spTree>
    <p:extLst>
      <p:ext uri="{BB962C8B-B14F-4D97-AF65-F5344CB8AC3E}">
        <p14:creationId xmlns:p14="http://schemas.microsoft.com/office/powerpoint/2010/main" val="4210472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a:t>
            </a:r>
            <a:endParaRPr lang="tr-TR" dirty="0"/>
          </a:p>
        </p:txBody>
      </p:sp>
      <p:sp>
        <p:nvSpPr>
          <p:cNvPr id="3" name="2 İçerik Yer Tutucusu"/>
          <p:cNvSpPr>
            <a:spLocks noGrp="1"/>
          </p:cNvSpPr>
          <p:nvPr>
            <p:ph idx="1"/>
          </p:nvPr>
        </p:nvSpPr>
        <p:spPr/>
        <p:txBody>
          <a:bodyPr/>
          <a:lstStyle/>
          <a:p>
            <a:r>
              <a:rPr lang="it-IT" dirty="0" smtClean="0"/>
              <a:t>Dil </a:t>
            </a:r>
            <a:r>
              <a:rPr lang="it-IT" dirty="0"/>
              <a:t>edinimi herhangi bir özel eğitimi </a:t>
            </a:r>
            <a:r>
              <a:rPr lang="it-IT" dirty="0" smtClean="0"/>
              <a:t>gerektirmemektedir.</a:t>
            </a:r>
            <a:r>
              <a:rPr lang="tr-TR" i="1" dirty="0" smtClean="0"/>
              <a:t>D/Y</a:t>
            </a:r>
          </a:p>
          <a:p>
            <a:endParaRPr lang="tr-TR" i="1" dirty="0"/>
          </a:p>
          <a:p>
            <a:r>
              <a:rPr lang="it-IT" dirty="0" smtClean="0"/>
              <a:t>Dil </a:t>
            </a:r>
            <a:r>
              <a:rPr lang="it-IT" dirty="0"/>
              <a:t>edinim süreci dillerin özelliklerinden bağımsız olarak tüm diller için aynı biçimde gerçekleşir. </a:t>
            </a:r>
            <a:r>
              <a:rPr lang="tr-TR" i="1" dirty="0"/>
              <a:t>D/Y</a:t>
            </a:r>
            <a:endParaRPr lang="tr-TR" dirty="0"/>
          </a:p>
          <a:p>
            <a:r>
              <a:rPr lang="it-IT" dirty="0" smtClean="0"/>
              <a:t>Dil </a:t>
            </a:r>
            <a:r>
              <a:rPr lang="it-IT" dirty="0"/>
              <a:t>edinim sürecinin betimlenmesinde yaş önemlidir. </a:t>
            </a:r>
            <a:r>
              <a:rPr lang="tr-TR" i="1" dirty="0"/>
              <a:t>D/Y</a:t>
            </a:r>
            <a:endParaRPr lang="tr-TR" dirty="0"/>
          </a:p>
          <a:p>
            <a:endParaRPr lang="tr-TR" dirty="0"/>
          </a:p>
        </p:txBody>
      </p:sp>
    </p:spTree>
    <p:extLst>
      <p:ext uri="{BB962C8B-B14F-4D97-AF65-F5344CB8AC3E}">
        <p14:creationId xmlns:p14="http://schemas.microsoft.com/office/powerpoint/2010/main" val="1949085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lstStyle/>
          <a:p>
            <a:pPr>
              <a:buNone/>
            </a:pPr>
            <a:r>
              <a:rPr lang="it-IT" dirty="0" smtClean="0"/>
              <a:t>Bebeklik ve erken çocukluk sırasında gerçekleşen bir süreç olduğu için de gözlem yapmak araştırmacılar açısından çok kolay olamamaktadır. Süreci açıklamaya dönük çok sayıda çalışmanın sonucunda değişik nitelikte kuramlar ortaya atılmış olmasına karşın net bulgulara ulaşılamamıştır.</a:t>
            </a:r>
            <a:endParaRPr lang="tr-TR" dirty="0"/>
          </a:p>
        </p:txBody>
      </p:sp>
    </p:spTree>
    <p:extLst>
      <p:ext uri="{BB962C8B-B14F-4D97-AF65-F5344CB8AC3E}">
        <p14:creationId xmlns:p14="http://schemas.microsoft.com/office/powerpoint/2010/main" val="288951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normAutofit/>
          </a:bodyPr>
          <a:lstStyle/>
          <a:p>
            <a:pPr>
              <a:buNone/>
            </a:pPr>
            <a:r>
              <a:rPr lang="it-IT" dirty="0"/>
              <a:t>Fromkin ve Rodman (1978:243) dil edinimi alanına dönük olarak bilinen genellemeleri şöyle sıralamaktadır</a:t>
            </a:r>
            <a:endParaRPr lang="tr-TR" dirty="0"/>
          </a:p>
          <a:p>
            <a:pPr lvl="0"/>
            <a:r>
              <a:rPr lang="it-IT" dirty="0"/>
              <a:t>Çocuklar dildeki tüm sözcükleri ve tümceleri belleklerinde depolayarak öğrenmezler.</a:t>
            </a:r>
            <a:endParaRPr lang="tr-TR" dirty="0"/>
          </a:p>
          <a:p>
            <a:pPr lvl="0"/>
            <a:r>
              <a:rPr lang="it-IT" dirty="0"/>
              <a:t>Çocuklar çoğunu daha önce hiç duymadıkları tümceleri üretirler.</a:t>
            </a:r>
            <a:endParaRPr lang="tr-TR" dirty="0"/>
          </a:p>
          <a:p>
            <a:pPr lvl="0"/>
            <a:r>
              <a:rPr lang="it-IT" dirty="0"/>
              <a:t>Çocuklar daha önce hiç duymadıkları tümceleri işittiklerinde anlarlar.</a:t>
            </a:r>
            <a:endParaRPr lang="tr-TR" dirty="0"/>
          </a:p>
          <a:p>
            <a:pPr lvl="0"/>
            <a:r>
              <a:rPr lang="it-IT" dirty="0"/>
              <a:t>Çocuklar dili üretici bir biçimde kullanmaya yardımcı olacak kuralları edinir.</a:t>
            </a:r>
            <a:endParaRPr lang="tr-TR" dirty="0"/>
          </a:p>
          <a:p>
            <a:pPr lvl="0"/>
            <a:r>
              <a:rPr lang="it-IT" dirty="0"/>
              <a:t>Dilsel yapıları çocuklara hiç kimse öğretmemektedir. </a:t>
            </a:r>
            <a:endParaRPr lang="tr-TR" dirty="0"/>
          </a:p>
          <a:p>
            <a:endParaRPr lang="tr-TR" dirty="0"/>
          </a:p>
        </p:txBody>
      </p:sp>
    </p:spTree>
    <p:extLst>
      <p:ext uri="{BB962C8B-B14F-4D97-AF65-F5344CB8AC3E}">
        <p14:creationId xmlns:p14="http://schemas.microsoft.com/office/powerpoint/2010/main" val="2900350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normAutofit/>
          </a:bodyPr>
          <a:lstStyle/>
          <a:p>
            <a:pPr>
              <a:buNone/>
            </a:pPr>
            <a:r>
              <a:rPr lang="tr-TR" dirty="0" smtClean="0"/>
              <a:t>Sözü edilen</a:t>
            </a:r>
            <a:r>
              <a:rPr lang="it-IT" dirty="0" smtClean="0"/>
              <a:t> </a:t>
            </a:r>
            <a:r>
              <a:rPr lang="it-IT" dirty="0"/>
              <a:t>genellemelere bakıldığında, dil edinim sürecinde çocuklar gerçek dil teorileriyle donanmış yetkin bir dilbilimci gibi davranmaktadırlar. </a:t>
            </a:r>
            <a:endParaRPr lang="tr-TR" dirty="0"/>
          </a:p>
        </p:txBody>
      </p:sp>
    </p:spTree>
    <p:extLst>
      <p:ext uri="{BB962C8B-B14F-4D97-AF65-F5344CB8AC3E}">
        <p14:creationId xmlns:p14="http://schemas.microsoft.com/office/powerpoint/2010/main" val="3182645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normAutofit/>
          </a:bodyPr>
          <a:lstStyle/>
          <a:p>
            <a:pPr>
              <a:buNone/>
            </a:pPr>
            <a:r>
              <a:rPr lang="it-IT" dirty="0" smtClean="0"/>
              <a:t>Bu temel saptamalardan anlaşılacağı gibi dil ediniminde edinilen dil ve dil edinen kişinin bilişsel ve ruhsal olarak benimsediği davranış ve tutum büyük önem taşımaktadır. Bu nedenle de dil edinimi bir yandan dilbilim diğer yandan da ruhbilim alanının araştırma konusudur. Modern dilbilim içinde ise bu iki alanın arakesit bölgesi olan ruhdilbilim alanı içinde yer almaktadır.</a:t>
            </a:r>
            <a:endParaRPr lang="tr-TR" dirty="0" smtClean="0"/>
          </a:p>
          <a:p>
            <a:pPr>
              <a:buNone/>
            </a:pPr>
            <a:endParaRPr lang="tr-TR" dirty="0"/>
          </a:p>
        </p:txBody>
      </p:sp>
    </p:spTree>
    <p:extLst>
      <p:ext uri="{BB962C8B-B14F-4D97-AF65-F5344CB8AC3E}">
        <p14:creationId xmlns:p14="http://schemas.microsoft.com/office/powerpoint/2010/main" val="1796954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it-IT" sz="2800" i="1" dirty="0" smtClean="0"/>
              <a:t>Dil ediniminin gerçekleşmesi için gerekli olan koşullar nelerdir?</a:t>
            </a:r>
            <a:r>
              <a:rPr lang="tr-TR" sz="2800" dirty="0" smtClean="0"/>
              <a:t/>
            </a:r>
            <a:br>
              <a:rPr lang="tr-TR" sz="2800" dirty="0" smtClean="0"/>
            </a:br>
            <a:endParaRPr lang="tr-TR" sz="2800" dirty="0"/>
          </a:p>
        </p:txBody>
      </p:sp>
      <p:sp>
        <p:nvSpPr>
          <p:cNvPr id="3" name="2 İçerik Yer Tutucusu"/>
          <p:cNvSpPr>
            <a:spLocks noGrp="1"/>
          </p:cNvSpPr>
          <p:nvPr>
            <p:ph idx="1"/>
          </p:nvPr>
        </p:nvSpPr>
        <p:spPr/>
        <p:txBody>
          <a:bodyPr/>
          <a:lstStyle/>
          <a:p>
            <a:pPr>
              <a:buNone/>
            </a:pPr>
            <a:r>
              <a:rPr lang="it-IT" dirty="0" smtClean="0"/>
              <a:t>1</a:t>
            </a:r>
            <a:r>
              <a:rPr lang="it-IT" dirty="0"/>
              <a:t>.	Konuşma ve işitme organlarının varlığı algılama yargılama analiz sentez vb. motor beceriler (biyolojik donanım)</a:t>
            </a:r>
            <a:endParaRPr lang="tr-TR" dirty="0"/>
          </a:p>
          <a:p>
            <a:pPr>
              <a:buNone/>
            </a:pPr>
            <a:r>
              <a:rPr lang="it-IT" dirty="0"/>
              <a:t>2.	Doğuştan var olduğu kabul edilen dil yetisi</a:t>
            </a:r>
            <a:endParaRPr lang="tr-TR" dirty="0"/>
          </a:p>
          <a:p>
            <a:pPr>
              <a:buNone/>
            </a:pPr>
            <a:r>
              <a:rPr lang="it-IT" dirty="0"/>
              <a:t>3.	Sosyal çevre içinde bulunma ve dili bir iletişim aracı olarak kullanma gereksinimi</a:t>
            </a:r>
            <a:endParaRPr lang="tr-TR" dirty="0"/>
          </a:p>
          <a:p>
            <a:pPr>
              <a:buNone/>
            </a:pPr>
            <a:endParaRPr lang="tr-TR" dirty="0"/>
          </a:p>
        </p:txBody>
      </p:sp>
    </p:spTree>
    <p:extLst>
      <p:ext uri="{BB962C8B-B14F-4D97-AF65-F5344CB8AC3E}">
        <p14:creationId xmlns:p14="http://schemas.microsoft.com/office/powerpoint/2010/main" val="1230184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ediniminin özellikleri</a:t>
            </a:r>
            <a:endParaRPr lang="tr-TR" dirty="0"/>
          </a:p>
        </p:txBody>
      </p:sp>
      <p:sp>
        <p:nvSpPr>
          <p:cNvPr id="3" name="2 İçerik Yer Tutucusu"/>
          <p:cNvSpPr>
            <a:spLocks noGrp="1"/>
          </p:cNvSpPr>
          <p:nvPr>
            <p:ph idx="1"/>
          </p:nvPr>
        </p:nvSpPr>
        <p:spPr/>
        <p:txBody>
          <a:bodyPr>
            <a:normAutofit/>
          </a:bodyPr>
          <a:lstStyle/>
          <a:p>
            <a:pPr>
              <a:buNone/>
            </a:pPr>
            <a:r>
              <a:rPr lang="it-IT" dirty="0"/>
              <a:t>Dil ediniminin en temel özelliği, bu konuda herhangi bir özel bir eğitim alınmaması ve sürecin de çok hızlı ilerlemesidir. Bu durum aynı zamanda evrensel bir nitelik taşımaktadır. Sürecin niteliği ve hızı aynı zamanda dil ediniminin çocuğun öğrendiği pek çok şeyden farklı olduğunu da göstermektedir. Bir çocuğa ayakkabı bağlamayı öğretmek gerekirken, içinde yaşadığı toplumun dilini çocuk kolayca öğrenebilmektedir.</a:t>
            </a:r>
            <a:endParaRPr lang="tr-TR" dirty="0"/>
          </a:p>
          <a:p>
            <a:pPr>
              <a:buNone/>
            </a:pPr>
            <a:endParaRPr lang="tr-TR" dirty="0"/>
          </a:p>
        </p:txBody>
      </p:sp>
    </p:spTree>
    <p:extLst>
      <p:ext uri="{BB962C8B-B14F-4D97-AF65-F5344CB8AC3E}">
        <p14:creationId xmlns:p14="http://schemas.microsoft.com/office/powerpoint/2010/main" val="3878665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ediniminin özellikleri</a:t>
            </a:r>
            <a:endParaRPr lang="tr-TR" dirty="0"/>
          </a:p>
        </p:txBody>
      </p:sp>
      <p:sp>
        <p:nvSpPr>
          <p:cNvPr id="3" name="2 İçerik Yer Tutucusu"/>
          <p:cNvSpPr>
            <a:spLocks noGrp="1"/>
          </p:cNvSpPr>
          <p:nvPr>
            <p:ph idx="1"/>
          </p:nvPr>
        </p:nvSpPr>
        <p:spPr/>
        <p:txBody>
          <a:bodyPr/>
          <a:lstStyle/>
          <a:p>
            <a:pPr>
              <a:buNone/>
            </a:pPr>
            <a:r>
              <a:rPr lang="it-IT" dirty="0"/>
              <a:t>Sürecin önemli ikinci özelliği, edinimin tek tip olmasıdır. Dil edinim sürecindeki aşamalar, öğrenilen dilin özelliklerinden, çocuğun zekasından, anne babanın eğitim durumundan ya da  uzamsal koşullardan bağımsızdır. Dünyada konuşulan diller (6000 civarında) düşünüldüğünde, her birinin edinim sürecinin aşağı yukarı aynı gerçekleştiği görülebilmektedir.</a:t>
            </a:r>
            <a:endParaRPr lang="tr-TR" dirty="0"/>
          </a:p>
          <a:p>
            <a:pPr>
              <a:buNone/>
            </a:pPr>
            <a:endParaRPr lang="tr-TR" dirty="0"/>
          </a:p>
        </p:txBody>
      </p:sp>
    </p:spTree>
    <p:extLst>
      <p:ext uri="{BB962C8B-B14F-4D97-AF65-F5344CB8AC3E}">
        <p14:creationId xmlns:p14="http://schemas.microsoft.com/office/powerpoint/2010/main" val="2532010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ediniminin özellikleri</a:t>
            </a:r>
            <a:endParaRPr lang="tr-TR" dirty="0"/>
          </a:p>
        </p:txBody>
      </p:sp>
      <p:sp>
        <p:nvSpPr>
          <p:cNvPr id="3" name="2 İçerik Yer Tutucusu"/>
          <p:cNvSpPr>
            <a:spLocks noGrp="1"/>
          </p:cNvSpPr>
          <p:nvPr>
            <p:ph idx="1"/>
          </p:nvPr>
        </p:nvSpPr>
        <p:spPr/>
        <p:txBody>
          <a:bodyPr/>
          <a:lstStyle/>
          <a:p>
            <a:pPr>
              <a:buNone/>
            </a:pPr>
            <a:r>
              <a:rPr lang="it-IT" dirty="0"/>
              <a:t>Bu benzerliği anlayabilmek için edinim çalışmalarının doğrultusunu değiştiren Brown 1973’e  değinilmesi gereklidir.  Dil edinim sürecini betimlemeye dönük olarak kullanılan en yaygın yöntem Brown’un betimlemelerine dayanan ortalama sözce uzunluğu-OSU (mean length of utterance-MLU)dur. </a:t>
            </a:r>
            <a:endParaRPr lang="tr-TR" dirty="0"/>
          </a:p>
          <a:p>
            <a:pPr>
              <a:buNone/>
            </a:pPr>
            <a:endParaRPr lang="tr-TR" dirty="0"/>
          </a:p>
        </p:txBody>
      </p:sp>
    </p:spTree>
    <p:extLst>
      <p:ext uri="{BB962C8B-B14F-4D97-AF65-F5344CB8AC3E}">
        <p14:creationId xmlns:p14="http://schemas.microsoft.com/office/powerpoint/2010/main" val="2718631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534</Words>
  <Application>Microsoft Office PowerPoint</Application>
  <PresentationFormat>Geniş ekran</PresentationFormat>
  <Paragraphs>33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2. ders: Dil edinimi</vt:lpstr>
      <vt:lpstr>Dil edinimi</vt:lpstr>
      <vt:lpstr>Dil edinimi</vt:lpstr>
      <vt:lpstr>Dil edinimi</vt:lpstr>
      <vt:lpstr>Dil edinimi</vt:lpstr>
      <vt:lpstr>Dil ediniminin gerçekleşmesi için gerekli olan koşullar nelerdir? </vt:lpstr>
      <vt:lpstr>Dil ediniminin özellikleri</vt:lpstr>
      <vt:lpstr>Dil ediniminin özellikleri</vt:lpstr>
      <vt:lpstr>Dil ediniminin özellikleri</vt:lpstr>
      <vt:lpstr>MLU-OSU</vt:lpstr>
      <vt:lpstr>soru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ders: Dil edinimi</dc:title>
  <dc:creator>SEDA</dc:creator>
  <cp:lastModifiedBy>SEDA</cp:lastModifiedBy>
  <cp:revision>1</cp:revision>
  <dcterms:created xsi:type="dcterms:W3CDTF">2020-03-18T08:19:06Z</dcterms:created>
  <dcterms:modified xsi:type="dcterms:W3CDTF">2020-03-18T08:19:11Z</dcterms:modified>
</cp:coreProperties>
</file>