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07211-6F5C-4AE7-A955-F65E4DCD0FF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05C6-8DAA-4731-B2CA-2F8174A049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1261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07211-6F5C-4AE7-A955-F65E4DCD0FF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05C6-8DAA-4731-B2CA-2F8174A049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1358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07211-6F5C-4AE7-A955-F65E4DCD0FF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05C6-8DAA-4731-B2CA-2F8174A049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605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07211-6F5C-4AE7-A955-F65E4DCD0FF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05C6-8DAA-4731-B2CA-2F8174A049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0888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07211-6F5C-4AE7-A955-F65E4DCD0FF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05C6-8DAA-4731-B2CA-2F8174A049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6246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07211-6F5C-4AE7-A955-F65E4DCD0FF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05C6-8DAA-4731-B2CA-2F8174A049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085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07211-6F5C-4AE7-A955-F65E4DCD0FF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05C6-8DAA-4731-B2CA-2F8174A049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3564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07211-6F5C-4AE7-A955-F65E4DCD0FF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05C6-8DAA-4731-B2CA-2F8174A049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221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07211-6F5C-4AE7-A955-F65E4DCD0FF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05C6-8DAA-4731-B2CA-2F8174A049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3543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07211-6F5C-4AE7-A955-F65E4DCD0FF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05C6-8DAA-4731-B2CA-2F8174A049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16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07211-6F5C-4AE7-A955-F65E4DCD0FF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05C6-8DAA-4731-B2CA-2F8174A049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5006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07211-6F5C-4AE7-A955-F65E4DCD0FFC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605C6-8DAA-4731-B2CA-2F8174A049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21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Madde Tepki Kuramı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2. Hafta</a:t>
            </a:r>
          </a:p>
          <a:p>
            <a:r>
              <a:rPr lang="en-GB" dirty="0" err="1"/>
              <a:t>MTK’nın</a:t>
            </a:r>
            <a:r>
              <a:rPr lang="en-GB" dirty="0"/>
              <a:t> </a:t>
            </a:r>
            <a:r>
              <a:rPr lang="en-GB" dirty="0" err="1"/>
              <a:t>Kuramsal</a:t>
            </a:r>
            <a:r>
              <a:rPr lang="en-GB" dirty="0"/>
              <a:t> </a:t>
            </a:r>
            <a:r>
              <a:rPr lang="en-GB" dirty="0" err="1"/>
              <a:t>Temelleri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330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6375" y="2006780"/>
            <a:ext cx="386097" cy="707845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7030A0"/>
                </a:solidFill>
              </a:rPr>
              <a:t>Güvenirlik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ve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Ölçmenin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Standart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Hatası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dirty="0" err="1" smtClean="0"/>
              <a:t>KTK’da</a:t>
            </a:r>
            <a:r>
              <a:rPr lang="en-GB" dirty="0" smtClean="0"/>
              <a:t> </a:t>
            </a:r>
            <a:r>
              <a:rPr lang="en-GB" dirty="0" err="1" smtClean="0"/>
              <a:t>güvenirlik</a:t>
            </a:r>
            <a:r>
              <a:rPr lang="en-GB" dirty="0" smtClean="0"/>
              <a:t>;</a:t>
            </a:r>
          </a:p>
          <a:p>
            <a:pPr lvl="1" algn="just"/>
            <a:r>
              <a:rPr lang="en-GB" dirty="0" err="1" smtClean="0"/>
              <a:t>Gerçek</a:t>
            </a:r>
            <a:r>
              <a:rPr lang="en-GB" dirty="0" smtClean="0"/>
              <a:t> </a:t>
            </a:r>
            <a:r>
              <a:rPr lang="en-GB" dirty="0" err="1" smtClean="0"/>
              <a:t>varyansın</a:t>
            </a:r>
            <a:r>
              <a:rPr lang="en-GB" dirty="0" smtClean="0"/>
              <a:t> </a:t>
            </a:r>
            <a:r>
              <a:rPr lang="en-GB" dirty="0" err="1" smtClean="0"/>
              <a:t>gözlenen</a:t>
            </a:r>
            <a:r>
              <a:rPr lang="en-GB" dirty="0" smtClean="0"/>
              <a:t> </a:t>
            </a:r>
            <a:r>
              <a:rPr lang="en-GB" dirty="0" err="1" smtClean="0"/>
              <a:t>varyansa</a:t>
            </a:r>
            <a:r>
              <a:rPr lang="en-GB" dirty="0" smtClean="0"/>
              <a:t> </a:t>
            </a:r>
            <a:r>
              <a:rPr lang="en-GB" dirty="0" err="1" smtClean="0"/>
              <a:t>oranı</a:t>
            </a:r>
            <a:r>
              <a:rPr lang="en-GB" dirty="0" smtClean="0"/>
              <a:t>. </a:t>
            </a:r>
          </a:p>
          <a:p>
            <a:pPr lvl="1" algn="just"/>
            <a:r>
              <a:rPr lang="en-GB" dirty="0" err="1" smtClean="0"/>
              <a:t>Gerçek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gözlenen</a:t>
            </a:r>
            <a:r>
              <a:rPr lang="en-GB" dirty="0" smtClean="0"/>
              <a:t> </a:t>
            </a:r>
            <a:r>
              <a:rPr lang="en-GB" dirty="0" err="1" smtClean="0"/>
              <a:t>puanların</a:t>
            </a:r>
            <a:r>
              <a:rPr lang="en-GB" dirty="0" smtClean="0"/>
              <a:t> </a:t>
            </a:r>
            <a:r>
              <a:rPr lang="en-GB" dirty="0" err="1" smtClean="0"/>
              <a:t>korelasyonunun</a:t>
            </a:r>
            <a:r>
              <a:rPr lang="en-GB" dirty="0" smtClean="0"/>
              <a:t> </a:t>
            </a:r>
            <a:r>
              <a:rPr lang="en-GB" dirty="0" err="1" smtClean="0"/>
              <a:t>karesi</a:t>
            </a:r>
            <a:r>
              <a:rPr lang="en-GB" dirty="0" smtClean="0"/>
              <a:t>. </a:t>
            </a:r>
          </a:p>
          <a:p>
            <a:pPr marL="457200" lvl="1" indent="0" algn="just">
              <a:buNone/>
            </a:pPr>
            <a:r>
              <a:rPr lang="en-GB" dirty="0" smtClean="0"/>
              <a:t>(</a:t>
            </a:r>
            <a:r>
              <a:rPr lang="en-GB" dirty="0" err="1" smtClean="0"/>
              <a:t>Gerçek</a:t>
            </a:r>
            <a:r>
              <a:rPr lang="en-GB" dirty="0" smtClean="0"/>
              <a:t> </a:t>
            </a:r>
            <a:r>
              <a:rPr lang="en-GB" dirty="0" err="1" smtClean="0"/>
              <a:t>puanların</a:t>
            </a:r>
            <a:r>
              <a:rPr lang="en-GB" dirty="0" smtClean="0"/>
              <a:t> </a:t>
            </a:r>
            <a:r>
              <a:rPr lang="en-GB" dirty="0" err="1" smtClean="0"/>
              <a:t>belirlenmesi</a:t>
            </a:r>
            <a:r>
              <a:rPr lang="en-GB" dirty="0" smtClean="0"/>
              <a:t> </a:t>
            </a:r>
            <a:r>
              <a:rPr lang="en-GB" dirty="0" err="1" smtClean="0"/>
              <a:t>sorun</a:t>
            </a:r>
            <a:r>
              <a:rPr lang="en-GB" dirty="0" smtClean="0"/>
              <a:t>. </a:t>
            </a:r>
            <a:r>
              <a:rPr lang="en-GB" dirty="0" err="1" smtClean="0"/>
              <a:t>Tekrarlı</a:t>
            </a:r>
            <a:r>
              <a:rPr lang="en-GB" dirty="0" smtClean="0"/>
              <a:t> </a:t>
            </a:r>
            <a:r>
              <a:rPr lang="en-GB" dirty="0" err="1" smtClean="0"/>
              <a:t>ölçümlerin</a:t>
            </a:r>
            <a:r>
              <a:rPr lang="en-GB" dirty="0" smtClean="0"/>
              <a:t> </a:t>
            </a:r>
            <a:r>
              <a:rPr lang="en-GB" dirty="0" err="1" smtClean="0"/>
              <a:t>ortalaması</a:t>
            </a:r>
            <a:r>
              <a:rPr lang="en-GB" dirty="0" smtClean="0"/>
              <a:t> </a:t>
            </a:r>
            <a:r>
              <a:rPr lang="en-GB" dirty="0" err="1" smtClean="0"/>
              <a:t>kullanılabiliyor</a:t>
            </a:r>
            <a:r>
              <a:rPr lang="en-GB" dirty="0" smtClean="0"/>
              <a:t>. </a:t>
            </a:r>
            <a:r>
              <a:rPr lang="en-GB" dirty="0" err="1" smtClean="0"/>
              <a:t>Ayrıca</a:t>
            </a:r>
            <a:r>
              <a:rPr lang="en-GB" dirty="0" smtClean="0"/>
              <a:t> parallel </a:t>
            </a:r>
            <a:r>
              <a:rPr lang="en-GB" dirty="0" err="1" smtClean="0"/>
              <a:t>testler</a:t>
            </a:r>
            <a:r>
              <a:rPr lang="en-GB" dirty="0" smtClean="0"/>
              <a:t>, test </a:t>
            </a:r>
            <a:r>
              <a:rPr lang="en-GB" dirty="0" err="1" smtClean="0"/>
              <a:t>yarılama</a:t>
            </a:r>
            <a:r>
              <a:rPr lang="en-GB" dirty="0" smtClean="0"/>
              <a:t>. Cronbach’ </a:t>
            </a:r>
            <a:r>
              <a:rPr lang="el-GR" dirty="0" smtClean="0"/>
              <a:t>α</a:t>
            </a:r>
            <a:r>
              <a:rPr lang="en-GB" dirty="0" smtClean="0"/>
              <a:t> </a:t>
            </a:r>
            <a:r>
              <a:rPr lang="en-GB" dirty="0" err="1" smtClean="0"/>
              <a:t>gibi</a:t>
            </a:r>
            <a:r>
              <a:rPr lang="en-GB" dirty="0" smtClean="0"/>
              <a:t> </a:t>
            </a:r>
            <a:r>
              <a:rPr lang="en-GB" dirty="0" err="1" smtClean="0"/>
              <a:t>yöntemlerle</a:t>
            </a:r>
            <a:r>
              <a:rPr lang="en-GB" dirty="0" smtClean="0"/>
              <a:t> de </a:t>
            </a:r>
            <a:r>
              <a:rPr lang="en-GB" dirty="0" err="1" smtClean="0"/>
              <a:t>hesaplanabiliyor</a:t>
            </a:r>
            <a:r>
              <a:rPr lang="en-GB" dirty="0" smtClean="0"/>
              <a:t>.)</a:t>
            </a:r>
          </a:p>
          <a:p>
            <a:endParaRPr lang="en-GB" dirty="0" smtClean="0"/>
          </a:p>
          <a:p>
            <a:endParaRPr lang="en-GB" dirty="0" smtClean="0"/>
          </a:p>
          <a:p>
            <a:pPr marL="0" indent="0" algn="r">
              <a:buNone/>
            </a:pPr>
            <a:r>
              <a:rPr lang="tr-TR" i="1" dirty="0"/>
              <a:t>(</a:t>
            </a:r>
            <a:r>
              <a:rPr lang="en-GB" i="1" dirty="0" err="1" smtClean="0"/>
              <a:t>DeMars</a:t>
            </a:r>
            <a:r>
              <a:rPr lang="en-GB" i="1" dirty="0" smtClean="0"/>
              <a:t>, </a:t>
            </a:r>
            <a:r>
              <a:rPr lang="en-GB" i="1" dirty="0" smtClean="0"/>
              <a:t>2010</a:t>
            </a:r>
            <a:r>
              <a:rPr lang="tr-TR" i="1" dirty="0"/>
              <a:t>)</a:t>
            </a:r>
            <a:endParaRPr lang="en-GB" i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1E59-CA1D-4C23-A134-A13898C681C2}" type="slidenum">
              <a:rPr lang="en-GB" smtClean="0"/>
              <a:t>2</a:t>
            </a:fld>
            <a:endParaRPr lang="en-GB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3820" y="2514600"/>
            <a:ext cx="495300" cy="40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162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KTK’da</a:t>
            </a:r>
            <a:r>
              <a:rPr lang="en-GB" dirty="0" smtClean="0"/>
              <a:t> ÖSH;</a:t>
            </a:r>
          </a:p>
          <a:p>
            <a:pPr lvl="1"/>
            <a:r>
              <a:rPr lang="en-GB" dirty="0" err="1" smtClean="0"/>
              <a:t>Ölçmeye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 </a:t>
            </a:r>
            <a:r>
              <a:rPr lang="en-GB" dirty="0" err="1" smtClean="0"/>
              <a:t>tek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ÖSH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kestirimin</a:t>
            </a:r>
            <a:r>
              <a:rPr lang="en-GB" dirty="0" smtClean="0"/>
              <a:t> </a:t>
            </a:r>
            <a:r>
              <a:rPr lang="en-GB" dirty="0" err="1" smtClean="0"/>
              <a:t>standart</a:t>
            </a:r>
            <a:r>
              <a:rPr lang="en-GB" dirty="0" smtClean="0"/>
              <a:t> </a:t>
            </a:r>
            <a:r>
              <a:rPr lang="en-GB" dirty="0" err="1" smtClean="0"/>
              <a:t>hatası</a:t>
            </a:r>
            <a:r>
              <a:rPr lang="en-GB" dirty="0" smtClean="0"/>
              <a:t> </a:t>
            </a:r>
            <a:r>
              <a:rPr lang="en-GB" dirty="0" err="1" smtClean="0"/>
              <a:t>elde</a:t>
            </a:r>
            <a:r>
              <a:rPr lang="en-GB" dirty="0" smtClean="0"/>
              <a:t> </a:t>
            </a:r>
            <a:r>
              <a:rPr lang="en-GB" dirty="0" err="1" smtClean="0"/>
              <a:t>ediliyor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9085" y="3404729"/>
            <a:ext cx="1838325" cy="45720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9085" y="4138706"/>
            <a:ext cx="278130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08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79549"/>
                <a:ext cx="10515600" cy="5597414"/>
              </a:xfrm>
            </p:spPr>
            <p:txBody>
              <a:bodyPr>
                <a:normAutofit/>
              </a:bodyPr>
              <a:lstStyle/>
              <a:p>
                <a:endParaRPr lang="tr-TR" dirty="0" smtClean="0"/>
              </a:p>
              <a:p>
                <a:endParaRPr lang="tr-TR" dirty="0"/>
              </a:p>
              <a:p>
                <a:pPr algn="just"/>
                <a:r>
                  <a:rPr lang="en-GB" dirty="0" err="1" smtClean="0"/>
                  <a:t>MTK’da</a:t>
                </a:r>
                <a:r>
                  <a:rPr lang="en-GB" dirty="0" smtClean="0"/>
                  <a:t> </a:t>
                </a:r>
                <a:r>
                  <a:rPr lang="en-GB" dirty="0" err="1" smtClean="0"/>
                  <a:t>güvenirlik</a:t>
                </a:r>
                <a:r>
                  <a:rPr lang="en-GB" dirty="0" smtClean="0"/>
                  <a:t> </a:t>
                </a:r>
                <a:r>
                  <a:rPr lang="en-GB" dirty="0" err="1" smtClean="0"/>
                  <a:t>ve</a:t>
                </a:r>
                <a:r>
                  <a:rPr lang="en-GB" dirty="0" smtClean="0"/>
                  <a:t> ÖSH;</a:t>
                </a:r>
              </a:p>
              <a:p>
                <a:pPr lvl="1" algn="just"/>
                <a:r>
                  <a:rPr lang="en-GB" dirty="0" err="1" smtClean="0"/>
                  <a:t>Bilgi</a:t>
                </a:r>
                <a:r>
                  <a:rPr lang="en-GB" dirty="0" smtClean="0"/>
                  <a:t> </a:t>
                </a:r>
                <a:r>
                  <a:rPr lang="en-GB" dirty="0" err="1" smtClean="0"/>
                  <a:t>fonksiyonları</a:t>
                </a:r>
                <a:r>
                  <a:rPr lang="en-GB" dirty="0" smtClean="0"/>
                  <a:t> </a:t>
                </a:r>
                <a:r>
                  <a:rPr lang="en-GB" dirty="0" err="1" smtClean="0"/>
                  <a:t>kullanılıyor</a:t>
                </a:r>
                <a:endParaRPr lang="en-GB" dirty="0" smtClean="0"/>
              </a:p>
              <a:p>
                <a:pPr lvl="1" algn="just"/>
                <a:r>
                  <a:rPr lang="en-GB" dirty="0" smtClean="0"/>
                  <a:t>Test </a:t>
                </a:r>
                <a:r>
                  <a:rPr lang="en-GB" dirty="0" err="1" smtClean="0"/>
                  <a:t>bilgisi</a:t>
                </a:r>
                <a:r>
                  <a:rPr lang="en-GB" dirty="0" smtClean="0"/>
                  <a:t> (test information), </a:t>
                </a:r>
                <a:r>
                  <a:rPr lang="en-GB" dirty="0" err="1" smtClean="0"/>
                  <a:t>yetenek</a:t>
                </a:r>
                <a:r>
                  <a:rPr lang="en-GB" dirty="0" smtClean="0"/>
                  <a:t> </a:t>
                </a:r>
                <a:r>
                  <a:rPr lang="en-GB" dirty="0" err="1" smtClean="0"/>
                  <a:t>ve</a:t>
                </a:r>
                <a:r>
                  <a:rPr lang="en-GB" dirty="0" smtClean="0"/>
                  <a:t> test </a:t>
                </a:r>
                <a:r>
                  <a:rPr lang="en-GB" dirty="0" err="1" smtClean="0"/>
                  <a:t>maddeleri</a:t>
                </a:r>
                <a:r>
                  <a:rPr lang="en-GB" dirty="0" smtClean="0"/>
                  <a:t> </a:t>
                </a:r>
                <a:r>
                  <a:rPr lang="en-GB" dirty="0" err="1" smtClean="0"/>
                  <a:t>arasındaki</a:t>
                </a:r>
                <a:r>
                  <a:rPr lang="en-GB" dirty="0" smtClean="0"/>
                  <a:t> </a:t>
                </a:r>
                <a:r>
                  <a:rPr lang="en-GB" dirty="0" err="1" smtClean="0"/>
                  <a:t>bir</a:t>
                </a:r>
                <a:r>
                  <a:rPr lang="en-GB" dirty="0" smtClean="0"/>
                  <a:t> </a:t>
                </a:r>
                <a:r>
                  <a:rPr lang="en-GB" dirty="0" err="1" smtClean="0"/>
                  <a:t>fonksiyon</a:t>
                </a:r>
                <a:r>
                  <a:rPr lang="en-GB" dirty="0" smtClean="0"/>
                  <a:t> </a:t>
                </a:r>
                <a:r>
                  <a:rPr lang="en-GB" dirty="0" err="1" smtClean="0"/>
                  <a:t>olarak</a:t>
                </a:r>
                <a:r>
                  <a:rPr lang="en-GB" dirty="0" smtClean="0"/>
                  <a:t> </a:t>
                </a:r>
                <a:r>
                  <a:rPr lang="en-GB" dirty="0" err="1" smtClean="0"/>
                  <a:t>tanımlanıyor</a:t>
                </a:r>
                <a:r>
                  <a:rPr lang="en-GB" dirty="0" smtClean="0"/>
                  <a:t>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Ö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𝑆𝐻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√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den>
                    </m:f>
                  </m:oMath>
                </a14:m>
                <a:endParaRPr lang="en-GB" dirty="0" smtClean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 algn="r">
                  <a:buNone/>
                </a:pPr>
                <a:r>
                  <a:rPr lang="tr-TR" dirty="0" smtClean="0"/>
                  <a:t>De</a:t>
                </a:r>
                <a:r>
                  <a:rPr lang="en-GB" dirty="0" smtClean="0"/>
                  <a:t>Mars</a:t>
                </a:r>
                <a:r>
                  <a:rPr lang="en-GB" dirty="0" smtClean="0"/>
                  <a:t>, 2010, s.6-7</a:t>
                </a:r>
                <a:endParaRPr lang="en-GB" dirty="0"/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79549"/>
                <a:ext cx="10515600" cy="5597414"/>
              </a:xfrm>
              <a:blipFill>
                <a:blip r:embed="rId2"/>
                <a:stretch>
                  <a:fillRect l="-1043" r="-115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1E59-CA1D-4C23-A134-A13898C681C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432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 algn="just">
              <a:spcBef>
                <a:spcPts val="1000"/>
              </a:spcBef>
            </a:pPr>
            <a:r>
              <a:rPr lang="en-GB" dirty="0" err="1" smtClean="0"/>
              <a:t>Madde</a:t>
            </a:r>
            <a:r>
              <a:rPr lang="en-GB" dirty="0" smtClean="0"/>
              <a:t> </a:t>
            </a:r>
            <a:r>
              <a:rPr lang="en-GB" dirty="0" err="1" smtClean="0"/>
              <a:t>düzeyinde</a:t>
            </a:r>
            <a:r>
              <a:rPr lang="en-GB" dirty="0" smtClean="0"/>
              <a:t> </a:t>
            </a:r>
            <a:r>
              <a:rPr lang="en-GB" dirty="0" err="1" smtClean="0"/>
              <a:t>tanımlı</a:t>
            </a:r>
            <a:r>
              <a:rPr lang="en-GB" dirty="0" smtClean="0"/>
              <a:t>. Test </a:t>
            </a:r>
            <a:r>
              <a:rPr lang="en-GB" dirty="0" err="1" smtClean="0"/>
              <a:t>bilgi</a:t>
            </a:r>
            <a:r>
              <a:rPr lang="en-GB" dirty="0" smtClean="0"/>
              <a:t> </a:t>
            </a:r>
            <a:r>
              <a:rPr lang="en-GB" dirty="0" err="1" smtClean="0"/>
              <a:t>fonksiyonu</a:t>
            </a:r>
            <a:r>
              <a:rPr lang="en-GB" dirty="0" smtClean="0"/>
              <a:t>, </a:t>
            </a:r>
            <a:r>
              <a:rPr lang="en-GB" dirty="0" err="1" smtClean="0"/>
              <a:t>madde</a:t>
            </a:r>
            <a:r>
              <a:rPr lang="en-GB" dirty="0" smtClean="0"/>
              <a:t> </a:t>
            </a:r>
            <a:r>
              <a:rPr lang="en-GB" dirty="0" err="1" smtClean="0"/>
              <a:t>bilgi</a:t>
            </a:r>
            <a:r>
              <a:rPr lang="en-GB" dirty="0" smtClean="0"/>
              <a:t> </a:t>
            </a:r>
            <a:r>
              <a:rPr lang="en-GB" dirty="0" err="1" smtClean="0"/>
              <a:t>fonksiyonlarının</a:t>
            </a:r>
            <a:r>
              <a:rPr lang="en-GB" dirty="0" smtClean="0"/>
              <a:t> </a:t>
            </a:r>
            <a:r>
              <a:rPr lang="en-GB" dirty="0" err="1" smtClean="0"/>
              <a:t>toplamı</a:t>
            </a:r>
            <a:r>
              <a:rPr lang="en-GB" dirty="0" smtClean="0"/>
              <a:t>.(</a:t>
            </a:r>
            <a:r>
              <a:rPr lang="en-GB" dirty="0" err="1" smtClean="0"/>
              <a:t>KTK’da</a:t>
            </a:r>
            <a:r>
              <a:rPr lang="en-GB" dirty="0" smtClean="0"/>
              <a:t> </a:t>
            </a:r>
            <a:r>
              <a:rPr lang="en-GB" dirty="0" err="1" smtClean="0"/>
              <a:t>madde</a:t>
            </a:r>
            <a:r>
              <a:rPr lang="en-GB" dirty="0" smtClean="0"/>
              <a:t> </a:t>
            </a:r>
            <a:r>
              <a:rPr lang="en-GB" dirty="0" err="1" smtClean="0"/>
              <a:t>çıkarma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eklemede</a:t>
            </a:r>
            <a:r>
              <a:rPr lang="en-GB" dirty="0" smtClean="0"/>
              <a:t> </a:t>
            </a:r>
            <a:r>
              <a:rPr lang="en-GB" dirty="0" err="1" smtClean="0"/>
              <a:t>yeni</a:t>
            </a:r>
            <a:r>
              <a:rPr lang="en-GB" dirty="0" smtClean="0"/>
              <a:t> </a:t>
            </a:r>
            <a:r>
              <a:rPr lang="en-GB" dirty="0" err="1" smtClean="0"/>
              <a:t>uygulama</a:t>
            </a:r>
            <a:r>
              <a:rPr lang="en-GB" dirty="0" smtClean="0"/>
              <a:t> </a:t>
            </a:r>
            <a:r>
              <a:rPr lang="en-GB" dirty="0" err="1" smtClean="0"/>
              <a:t>gerekiyor</a:t>
            </a:r>
            <a:r>
              <a:rPr lang="en-GB" dirty="0" smtClean="0"/>
              <a:t>.) 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5381" y="2999581"/>
            <a:ext cx="5705475" cy="326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529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7030A0"/>
                </a:solidFill>
              </a:rPr>
              <a:t>Parametre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Değişmezliği</a:t>
            </a:r>
            <a:r>
              <a:rPr lang="en-GB" b="1" dirty="0" smtClean="0">
                <a:solidFill>
                  <a:srgbClr val="7030A0"/>
                </a:solidFill>
              </a:rPr>
              <a:t> (Invariance)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dirty="0" err="1" smtClean="0"/>
              <a:t>MTK’nın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diğer</a:t>
            </a:r>
            <a:r>
              <a:rPr lang="en-GB" dirty="0" smtClean="0"/>
              <a:t> </a:t>
            </a:r>
            <a:r>
              <a:rPr lang="en-GB" dirty="0" err="1" smtClean="0"/>
              <a:t>avantajı</a:t>
            </a:r>
            <a:r>
              <a:rPr lang="en-GB" dirty="0" smtClean="0"/>
              <a:t> </a:t>
            </a:r>
            <a:r>
              <a:rPr lang="en-GB" dirty="0" err="1" smtClean="0"/>
              <a:t>madde</a:t>
            </a:r>
            <a:r>
              <a:rPr lang="en-GB" dirty="0" smtClean="0"/>
              <a:t> </a:t>
            </a:r>
            <a:r>
              <a:rPr lang="en-GB" dirty="0" err="1" smtClean="0"/>
              <a:t>parametrelerinin</a:t>
            </a:r>
            <a:r>
              <a:rPr lang="en-GB" dirty="0" smtClean="0"/>
              <a:t> </a:t>
            </a:r>
            <a:r>
              <a:rPr lang="en-GB" dirty="0" err="1" smtClean="0"/>
              <a:t>grup</a:t>
            </a:r>
            <a:r>
              <a:rPr lang="en-GB" dirty="0" smtClean="0"/>
              <a:t> (population) </a:t>
            </a:r>
            <a:r>
              <a:rPr lang="en-GB" dirty="0" err="1" smtClean="0"/>
              <a:t>değişmezliğidir</a:t>
            </a:r>
            <a:r>
              <a:rPr lang="en-GB" dirty="0" smtClean="0"/>
              <a:t>. Bu, </a:t>
            </a:r>
            <a:r>
              <a:rPr lang="en-GB" dirty="0" err="1" smtClean="0"/>
              <a:t>farklı</a:t>
            </a:r>
            <a:r>
              <a:rPr lang="en-GB" dirty="0" smtClean="0"/>
              <a:t> </a:t>
            </a:r>
            <a:r>
              <a:rPr lang="en-GB" dirty="0" err="1" smtClean="0"/>
              <a:t>yanıtlayıcılardan</a:t>
            </a:r>
            <a:r>
              <a:rPr lang="en-GB" dirty="0" smtClean="0"/>
              <a:t> </a:t>
            </a:r>
            <a:r>
              <a:rPr lang="en-GB" dirty="0" err="1" smtClean="0"/>
              <a:t>oluşan</a:t>
            </a:r>
            <a:r>
              <a:rPr lang="en-GB" dirty="0" smtClean="0"/>
              <a:t> </a:t>
            </a:r>
            <a:r>
              <a:rPr lang="en-GB" dirty="0" err="1" smtClean="0"/>
              <a:t>gruplarda</a:t>
            </a:r>
            <a:r>
              <a:rPr lang="en-GB" dirty="0" smtClean="0"/>
              <a:t> </a:t>
            </a:r>
            <a:r>
              <a:rPr lang="en-GB" dirty="0" err="1" smtClean="0"/>
              <a:t>madde</a:t>
            </a:r>
            <a:r>
              <a:rPr lang="en-GB" dirty="0" smtClean="0"/>
              <a:t> </a:t>
            </a:r>
            <a:r>
              <a:rPr lang="en-GB" dirty="0" err="1" smtClean="0"/>
              <a:t>parametrelerinin</a:t>
            </a:r>
            <a:r>
              <a:rPr lang="en-GB" dirty="0" smtClean="0"/>
              <a:t> </a:t>
            </a:r>
            <a:r>
              <a:rPr lang="en-GB" dirty="0" err="1" smtClean="0"/>
              <a:t>aynı</a:t>
            </a:r>
            <a:r>
              <a:rPr lang="en-GB" dirty="0" smtClean="0"/>
              <a:t> </a:t>
            </a:r>
            <a:r>
              <a:rPr lang="en-GB" dirty="0" err="1" smtClean="0"/>
              <a:t>olması</a:t>
            </a:r>
            <a:r>
              <a:rPr lang="en-GB" dirty="0" smtClean="0"/>
              <a:t> </a:t>
            </a:r>
            <a:r>
              <a:rPr lang="en-GB" dirty="0" err="1" smtClean="0"/>
              <a:t>gerektiği</a:t>
            </a:r>
            <a:r>
              <a:rPr lang="en-GB" dirty="0" smtClean="0"/>
              <a:t> </a:t>
            </a:r>
            <a:r>
              <a:rPr lang="en-GB" dirty="0" err="1" smtClean="0"/>
              <a:t>anlamına</a:t>
            </a:r>
            <a:r>
              <a:rPr lang="en-GB" dirty="0" smtClean="0"/>
              <a:t> </a:t>
            </a:r>
            <a:r>
              <a:rPr lang="en-GB" dirty="0" err="1" smtClean="0"/>
              <a:t>gelmektedir</a:t>
            </a:r>
            <a:r>
              <a:rPr lang="en-GB" dirty="0" smtClean="0"/>
              <a:t>. </a:t>
            </a:r>
          </a:p>
          <a:p>
            <a:pPr marL="0" indent="0" algn="r">
              <a:buNone/>
            </a:pPr>
            <a:r>
              <a:rPr lang="en-GB" dirty="0" err="1" smtClean="0"/>
              <a:t>DeMars</a:t>
            </a:r>
            <a:r>
              <a:rPr lang="en-GB" dirty="0" smtClean="0"/>
              <a:t>, 2010, s.7-9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1E59-CA1D-4C23-A134-A13898C681C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847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 err="1" smtClean="0"/>
              <a:t>KTK’da</a:t>
            </a:r>
            <a:r>
              <a:rPr lang="en-GB" dirty="0" smtClean="0"/>
              <a:t> </a:t>
            </a:r>
            <a:r>
              <a:rPr lang="en-GB" dirty="0" err="1" smtClean="0"/>
              <a:t>madde</a:t>
            </a:r>
            <a:r>
              <a:rPr lang="en-GB" dirty="0" smtClean="0"/>
              <a:t> </a:t>
            </a:r>
            <a:r>
              <a:rPr lang="en-GB" dirty="0" err="1" smtClean="0"/>
              <a:t>güçlüğü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ayırıcılığı</a:t>
            </a:r>
            <a:r>
              <a:rPr lang="en-GB" dirty="0" smtClean="0"/>
              <a:t>, </a:t>
            </a:r>
            <a:r>
              <a:rPr lang="en-GB" dirty="0" err="1" smtClean="0"/>
              <a:t>gruba</a:t>
            </a:r>
            <a:r>
              <a:rPr lang="en-GB" dirty="0" smtClean="0"/>
              <a:t> </a:t>
            </a:r>
            <a:r>
              <a:rPr lang="en-GB" dirty="0" err="1" smtClean="0"/>
              <a:t>bağlı</a:t>
            </a:r>
            <a:r>
              <a:rPr lang="en-GB" dirty="0" smtClean="0"/>
              <a:t>. </a:t>
            </a:r>
            <a:r>
              <a:rPr lang="en-GB" dirty="0" err="1" smtClean="0"/>
              <a:t>MTK’da</a:t>
            </a:r>
            <a:r>
              <a:rPr lang="en-GB" dirty="0" smtClean="0"/>
              <a:t> </a:t>
            </a:r>
            <a:r>
              <a:rPr lang="en-GB" dirty="0" err="1" smtClean="0"/>
              <a:t>gruplar</a:t>
            </a:r>
            <a:r>
              <a:rPr lang="en-GB" dirty="0" smtClean="0"/>
              <a:t> </a:t>
            </a:r>
            <a:r>
              <a:rPr lang="en-GB" dirty="0" err="1" smtClean="0"/>
              <a:t>arasında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doğrusal</a:t>
            </a:r>
            <a:r>
              <a:rPr lang="en-GB" dirty="0" smtClean="0"/>
              <a:t> </a:t>
            </a:r>
            <a:r>
              <a:rPr lang="en-GB" dirty="0" err="1" smtClean="0"/>
              <a:t>dönüşüm</a:t>
            </a:r>
            <a:r>
              <a:rPr lang="en-GB" dirty="0" smtClean="0"/>
              <a:t> </a:t>
            </a:r>
            <a:r>
              <a:rPr lang="en-GB" dirty="0" err="1" smtClean="0"/>
              <a:t>yapılarak</a:t>
            </a:r>
            <a:r>
              <a:rPr lang="en-GB" dirty="0" smtClean="0"/>
              <a:t> </a:t>
            </a:r>
            <a:r>
              <a:rPr lang="en-GB" dirty="0" err="1" smtClean="0"/>
              <a:t>değişmezlik</a:t>
            </a:r>
            <a:r>
              <a:rPr lang="en-GB" dirty="0" smtClean="0"/>
              <a:t> </a:t>
            </a:r>
            <a:r>
              <a:rPr lang="en-GB" dirty="0" err="1" smtClean="0"/>
              <a:t>sağlanabiliyor</a:t>
            </a:r>
            <a:r>
              <a:rPr lang="en-GB" dirty="0" smtClean="0"/>
              <a:t>. </a:t>
            </a:r>
          </a:p>
          <a:p>
            <a:pPr lvl="1" algn="just"/>
            <a:r>
              <a:rPr lang="en-GB" dirty="0" err="1" smtClean="0"/>
              <a:t>KTK’da</a:t>
            </a:r>
            <a:r>
              <a:rPr lang="en-GB" dirty="0" smtClean="0"/>
              <a:t> </a:t>
            </a:r>
            <a:r>
              <a:rPr lang="en-GB" dirty="0" err="1" smtClean="0"/>
              <a:t>doğrusal</a:t>
            </a:r>
            <a:r>
              <a:rPr lang="en-GB" dirty="0" smtClean="0"/>
              <a:t> </a:t>
            </a:r>
            <a:r>
              <a:rPr lang="en-GB" dirty="0" err="1" smtClean="0"/>
              <a:t>dönüşüm</a:t>
            </a:r>
            <a:r>
              <a:rPr lang="en-GB" dirty="0" smtClean="0"/>
              <a:t> </a:t>
            </a:r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güç</a:t>
            </a:r>
            <a:r>
              <a:rPr lang="en-GB" dirty="0" smtClean="0"/>
              <a:t> </a:t>
            </a:r>
            <a:r>
              <a:rPr lang="en-GB" dirty="0" err="1" smtClean="0"/>
              <a:t>çünkü</a:t>
            </a:r>
            <a:r>
              <a:rPr lang="en-GB" dirty="0" smtClean="0"/>
              <a:t> </a:t>
            </a:r>
            <a:r>
              <a:rPr lang="en-GB" dirty="0" err="1" smtClean="0"/>
              <a:t>maddelerin</a:t>
            </a:r>
            <a:r>
              <a:rPr lang="en-GB" dirty="0" smtClean="0"/>
              <a:t> </a:t>
            </a:r>
            <a:r>
              <a:rPr lang="en-GB" dirty="0" err="1" smtClean="0"/>
              <a:t>tamamını</a:t>
            </a:r>
            <a:r>
              <a:rPr lang="en-GB" dirty="0" smtClean="0"/>
              <a:t> </a:t>
            </a:r>
            <a:r>
              <a:rPr lang="en-GB" dirty="0" err="1" smtClean="0"/>
              <a:t>dikkate</a:t>
            </a:r>
            <a:r>
              <a:rPr lang="en-GB" dirty="0" smtClean="0"/>
              <a:t> </a:t>
            </a:r>
            <a:r>
              <a:rPr lang="en-GB" dirty="0" err="1" smtClean="0"/>
              <a:t>alıyor</a:t>
            </a:r>
            <a:r>
              <a:rPr lang="en-GB" dirty="0" smtClean="0"/>
              <a:t>. </a:t>
            </a:r>
            <a:r>
              <a:rPr lang="en-GB" dirty="0" err="1" smtClean="0"/>
              <a:t>MTK’da</a:t>
            </a:r>
            <a:r>
              <a:rPr lang="en-GB" dirty="0" smtClean="0"/>
              <a:t> </a:t>
            </a:r>
            <a:r>
              <a:rPr lang="en-GB" dirty="0" err="1" smtClean="0"/>
              <a:t>mümkün</a:t>
            </a:r>
            <a:r>
              <a:rPr lang="en-GB" dirty="0" smtClean="0"/>
              <a:t> </a:t>
            </a:r>
            <a:r>
              <a:rPr lang="en-GB" dirty="0" err="1" smtClean="0"/>
              <a:t>çünkü</a:t>
            </a:r>
            <a:r>
              <a:rPr lang="en-GB" dirty="0" smtClean="0"/>
              <a:t> </a:t>
            </a:r>
            <a:r>
              <a:rPr lang="en-GB" dirty="0" err="1" smtClean="0"/>
              <a:t>madde</a:t>
            </a:r>
            <a:r>
              <a:rPr lang="en-GB" dirty="0" smtClean="0"/>
              <a:t> </a:t>
            </a:r>
            <a:r>
              <a:rPr lang="en-GB" dirty="0" err="1" smtClean="0"/>
              <a:t>bazında</a:t>
            </a:r>
            <a:r>
              <a:rPr lang="en-GB" dirty="0" smtClean="0"/>
              <a:t> </a:t>
            </a:r>
            <a:r>
              <a:rPr lang="en-GB" dirty="0" err="1" smtClean="0"/>
              <a:t>kestirim</a:t>
            </a:r>
            <a:r>
              <a:rPr lang="en-GB" dirty="0" smtClean="0"/>
              <a:t> </a:t>
            </a:r>
            <a:r>
              <a:rPr lang="en-GB" dirty="0" err="1" smtClean="0"/>
              <a:t>yapılıyor</a:t>
            </a:r>
            <a:r>
              <a:rPr lang="en-GB" dirty="0" smtClean="0"/>
              <a:t>.</a:t>
            </a:r>
          </a:p>
          <a:p>
            <a:pPr lvl="1" algn="just"/>
            <a:r>
              <a:rPr lang="en-GB" dirty="0" err="1" smtClean="0"/>
              <a:t>Maddeler</a:t>
            </a:r>
            <a:r>
              <a:rPr lang="en-GB" dirty="0" smtClean="0"/>
              <a:t> </a:t>
            </a:r>
            <a:r>
              <a:rPr lang="en-GB" dirty="0" err="1" smtClean="0"/>
              <a:t>çok</a:t>
            </a:r>
            <a:r>
              <a:rPr lang="en-GB" dirty="0" smtClean="0"/>
              <a:t> “</a:t>
            </a:r>
            <a:r>
              <a:rPr lang="en-GB" dirty="0" err="1" smtClean="0"/>
              <a:t>extrem</a:t>
            </a:r>
            <a:r>
              <a:rPr lang="en-GB" dirty="0" smtClean="0"/>
              <a:t>” </a:t>
            </a:r>
            <a:r>
              <a:rPr lang="en-GB" dirty="0" err="1" smtClean="0"/>
              <a:t>olmadıkça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gruplar</a:t>
            </a:r>
            <a:r>
              <a:rPr lang="en-GB" dirty="0" smtClean="0"/>
              <a:t> </a:t>
            </a:r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farklı</a:t>
            </a:r>
            <a:r>
              <a:rPr lang="en-GB" dirty="0" smtClean="0"/>
              <a:t> </a:t>
            </a:r>
            <a:r>
              <a:rPr lang="en-GB" dirty="0" err="1" smtClean="0"/>
              <a:t>olmadıkça</a:t>
            </a:r>
            <a:r>
              <a:rPr lang="en-GB" dirty="0" smtClean="0"/>
              <a:t> </a:t>
            </a:r>
            <a:r>
              <a:rPr lang="en-GB" dirty="0" err="1" smtClean="0"/>
              <a:t>KTK’da</a:t>
            </a:r>
            <a:r>
              <a:rPr lang="en-GB" dirty="0" smtClean="0"/>
              <a:t> da </a:t>
            </a:r>
            <a:r>
              <a:rPr lang="en-GB" dirty="0" err="1" smtClean="0"/>
              <a:t>gruplar</a:t>
            </a:r>
            <a:r>
              <a:rPr lang="en-GB" dirty="0" smtClean="0"/>
              <a:t> </a:t>
            </a:r>
            <a:r>
              <a:rPr lang="en-GB" dirty="0" err="1" smtClean="0"/>
              <a:t>arasında</a:t>
            </a:r>
            <a:r>
              <a:rPr lang="en-GB" dirty="0" smtClean="0"/>
              <a:t> </a:t>
            </a:r>
            <a:r>
              <a:rPr lang="en-GB" dirty="0" err="1" smtClean="0"/>
              <a:t>doğrusal</a:t>
            </a:r>
            <a:r>
              <a:rPr lang="en-GB" dirty="0" smtClean="0"/>
              <a:t> </a:t>
            </a:r>
            <a:r>
              <a:rPr lang="en-GB" dirty="0" err="1" smtClean="0"/>
              <a:t>ilişki</a:t>
            </a:r>
            <a:r>
              <a:rPr lang="en-GB" dirty="0" smtClean="0"/>
              <a:t> </a:t>
            </a:r>
            <a:r>
              <a:rPr lang="en-GB" dirty="0" err="1" smtClean="0"/>
              <a:t>kurabilmek</a:t>
            </a:r>
            <a:r>
              <a:rPr lang="en-GB" dirty="0" smtClean="0"/>
              <a:t> </a:t>
            </a:r>
            <a:r>
              <a:rPr lang="en-GB" dirty="0" err="1" smtClean="0"/>
              <a:t>mümkün</a:t>
            </a:r>
            <a:r>
              <a:rPr lang="en-GB" dirty="0" smtClean="0"/>
              <a:t>.</a:t>
            </a:r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295994" y="5086989"/>
            <a:ext cx="2057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 err="1" smtClean="0"/>
              <a:t>DeMars</a:t>
            </a:r>
            <a:r>
              <a:rPr lang="en-GB" dirty="0" smtClean="0"/>
              <a:t>, 2010, s.7-9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2494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en-GB" dirty="0" err="1" smtClean="0"/>
              <a:t>KTK’da</a:t>
            </a:r>
            <a:r>
              <a:rPr lang="en-GB" dirty="0" smtClean="0"/>
              <a:t> </a:t>
            </a:r>
            <a:r>
              <a:rPr lang="en-GB" dirty="0" err="1" smtClean="0"/>
              <a:t>ayırıcılık</a:t>
            </a:r>
            <a:r>
              <a:rPr lang="en-GB" dirty="0" smtClean="0"/>
              <a:t> </a:t>
            </a:r>
            <a:r>
              <a:rPr lang="en-GB" dirty="0" err="1" smtClean="0"/>
              <a:t>için</a:t>
            </a:r>
            <a:r>
              <a:rPr lang="en-GB" dirty="0" smtClean="0"/>
              <a:t> </a:t>
            </a:r>
            <a:r>
              <a:rPr lang="en-GB" dirty="0" err="1" smtClean="0"/>
              <a:t>nokta-çift</a:t>
            </a:r>
            <a:r>
              <a:rPr lang="en-GB" dirty="0" smtClean="0"/>
              <a:t> </a:t>
            </a:r>
            <a:r>
              <a:rPr lang="en-GB" dirty="0" err="1" smtClean="0"/>
              <a:t>seril</a:t>
            </a:r>
            <a:r>
              <a:rPr lang="en-GB" dirty="0" smtClean="0"/>
              <a:t> </a:t>
            </a:r>
            <a:r>
              <a:rPr lang="en-GB" dirty="0" err="1" smtClean="0"/>
              <a:t>korelaasyon</a:t>
            </a:r>
            <a:r>
              <a:rPr lang="en-GB" dirty="0" smtClean="0"/>
              <a:t> </a:t>
            </a:r>
            <a:r>
              <a:rPr lang="en-GB" dirty="0" err="1" smtClean="0"/>
              <a:t>katsayısnın</a:t>
            </a:r>
            <a:r>
              <a:rPr lang="en-GB" dirty="0" smtClean="0"/>
              <a:t> </a:t>
            </a:r>
            <a:r>
              <a:rPr lang="en-GB" dirty="0" err="1" smtClean="0"/>
              <a:t>kullanılması</a:t>
            </a:r>
            <a:r>
              <a:rPr lang="en-GB" dirty="0" smtClean="0"/>
              <a:t>, </a:t>
            </a:r>
            <a:r>
              <a:rPr lang="en-GB" dirty="0" err="1" smtClean="0"/>
              <a:t>beraberinde</a:t>
            </a:r>
            <a:r>
              <a:rPr lang="en-GB" dirty="0" smtClean="0"/>
              <a:t> </a:t>
            </a:r>
            <a:r>
              <a:rPr lang="en-GB" dirty="0" err="1" smtClean="0"/>
              <a:t>normallik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şans</a:t>
            </a:r>
            <a:r>
              <a:rPr lang="en-GB" dirty="0" smtClean="0"/>
              <a:t> </a:t>
            </a:r>
            <a:r>
              <a:rPr lang="en-GB" dirty="0" err="1" smtClean="0"/>
              <a:t>başarısının</a:t>
            </a:r>
            <a:r>
              <a:rPr lang="en-GB" dirty="0" smtClean="0"/>
              <a:t> </a:t>
            </a:r>
            <a:r>
              <a:rPr lang="en-GB" dirty="0" err="1" smtClean="0"/>
              <a:t>ölçmeye</a:t>
            </a:r>
            <a:r>
              <a:rPr lang="en-GB" dirty="0" smtClean="0"/>
              <a:t> </a:t>
            </a:r>
            <a:r>
              <a:rPr lang="en-GB" dirty="0" err="1" smtClean="0"/>
              <a:t>fazlaca</a:t>
            </a:r>
            <a:r>
              <a:rPr lang="en-GB" dirty="0" smtClean="0"/>
              <a:t> </a:t>
            </a:r>
            <a:r>
              <a:rPr lang="en-GB" dirty="0" err="1" smtClean="0"/>
              <a:t>karışmaması</a:t>
            </a:r>
            <a:r>
              <a:rPr lang="en-GB" dirty="0" smtClean="0"/>
              <a:t> </a:t>
            </a:r>
            <a:r>
              <a:rPr lang="en-GB" dirty="0" err="1" smtClean="0"/>
              <a:t>gibi</a:t>
            </a:r>
            <a:r>
              <a:rPr lang="en-GB" dirty="0" smtClean="0"/>
              <a:t> </a:t>
            </a:r>
            <a:r>
              <a:rPr lang="en-GB" dirty="0" err="1" smtClean="0"/>
              <a:t>varsayımları</a:t>
            </a:r>
            <a:r>
              <a:rPr lang="en-GB" dirty="0" smtClean="0"/>
              <a:t> </a:t>
            </a:r>
            <a:r>
              <a:rPr lang="en-GB" dirty="0" err="1" smtClean="0"/>
              <a:t>getiriyor</a:t>
            </a:r>
            <a:r>
              <a:rPr lang="en-GB" dirty="0" smtClean="0"/>
              <a:t>. </a:t>
            </a:r>
            <a:r>
              <a:rPr lang="en-GB" dirty="0" err="1" smtClean="0"/>
              <a:t>MTK’da</a:t>
            </a:r>
            <a:r>
              <a:rPr lang="en-GB" dirty="0" smtClean="0"/>
              <a:t> </a:t>
            </a:r>
            <a:r>
              <a:rPr lang="en-GB" dirty="0" err="1" smtClean="0"/>
              <a:t>bu</a:t>
            </a:r>
            <a:r>
              <a:rPr lang="en-GB" dirty="0" smtClean="0"/>
              <a:t> </a:t>
            </a:r>
            <a:r>
              <a:rPr lang="en-GB" dirty="0" err="1" smtClean="0"/>
              <a:t>sınırlılıklar</a:t>
            </a:r>
            <a:r>
              <a:rPr lang="en-GB" dirty="0" smtClean="0"/>
              <a:t> yok.</a:t>
            </a:r>
          </a:p>
          <a:p>
            <a:pPr lvl="1" algn="just"/>
            <a:r>
              <a:rPr lang="en-GB" dirty="0" err="1" smtClean="0"/>
              <a:t>MTK’da</a:t>
            </a:r>
            <a:r>
              <a:rPr lang="en-GB" dirty="0" smtClean="0"/>
              <a:t> </a:t>
            </a:r>
            <a:r>
              <a:rPr lang="en-GB" dirty="0" err="1" smtClean="0"/>
              <a:t>doğrusal</a:t>
            </a:r>
            <a:r>
              <a:rPr lang="en-GB" dirty="0" smtClean="0"/>
              <a:t> </a:t>
            </a:r>
            <a:r>
              <a:rPr lang="en-GB" dirty="0" err="1" smtClean="0"/>
              <a:t>dönüşüm</a:t>
            </a:r>
            <a:r>
              <a:rPr lang="en-GB" dirty="0" smtClean="0"/>
              <a:t>, made </a:t>
            </a:r>
            <a:r>
              <a:rPr lang="en-GB" dirty="0" err="1" smtClean="0"/>
              <a:t>düzeyinde</a:t>
            </a:r>
            <a:r>
              <a:rPr lang="en-GB" dirty="0" smtClean="0"/>
              <a:t> </a:t>
            </a:r>
            <a:r>
              <a:rPr lang="en-GB" dirty="0" err="1" smtClean="0"/>
              <a:t>yapılıyor</a:t>
            </a:r>
            <a:r>
              <a:rPr lang="en-GB" dirty="0" smtClean="0"/>
              <a:t>. </a:t>
            </a:r>
            <a:r>
              <a:rPr lang="en-GB" dirty="0" err="1" smtClean="0"/>
              <a:t>KTK’da</a:t>
            </a:r>
            <a:r>
              <a:rPr lang="en-GB" dirty="0" smtClean="0"/>
              <a:t> </a:t>
            </a:r>
            <a:r>
              <a:rPr lang="en-GB" dirty="0" err="1" smtClean="0"/>
              <a:t>ise</a:t>
            </a:r>
            <a:r>
              <a:rPr lang="en-GB" dirty="0" smtClean="0"/>
              <a:t> test </a:t>
            </a:r>
            <a:r>
              <a:rPr lang="en-GB" dirty="0" err="1" smtClean="0"/>
              <a:t>düzeyinde</a:t>
            </a:r>
            <a:r>
              <a:rPr lang="en-GB" dirty="0" smtClean="0"/>
              <a:t> </a:t>
            </a:r>
            <a:r>
              <a:rPr lang="en-GB" dirty="0" err="1" smtClean="0"/>
              <a:t>yapılabilir</a:t>
            </a:r>
            <a:r>
              <a:rPr lang="en-GB" dirty="0" smtClean="0"/>
              <a:t>.</a:t>
            </a:r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295994" y="5405643"/>
            <a:ext cx="2057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dirty="0" err="1" smtClean="0"/>
              <a:t>DeMars</a:t>
            </a:r>
            <a:r>
              <a:rPr lang="en-GB" dirty="0" smtClean="0"/>
              <a:t>, 2010, s.7-9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3957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 err="1" smtClean="0"/>
              <a:t>DeMars</a:t>
            </a:r>
            <a:r>
              <a:rPr lang="en-GB" dirty="0" smtClean="0"/>
              <a:t>, C. (2010). </a:t>
            </a:r>
            <a:r>
              <a:rPr lang="en-GB" i="1" dirty="0" smtClean="0"/>
              <a:t>Item response theory, Understanding statistics, Measurement</a:t>
            </a:r>
            <a:r>
              <a:rPr lang="en-GB" dirty="0" smtClean="0"/>
              <a:t>. New York: Oxford </a:t>
            </a:r>
            <a:r>
              <a:rPr lang="en-GB" dirty="0" err="1" smtClean="0"/>
              <a:t>Unversity</a:t>
            </a:r>
            <a:r>
              <a:rPr lang="en-GB" dirty="0" smtClean="0"/>
              <a:t> Press, Inc.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981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303</Words>
  <Application>Microsoft Office PowerPoint</Application>
  <PresentationFormat>Geniş ekran</PresentationFormat>
  <Paragraphs>39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Teması</vt:lpstr>
      <vt:lpstr>Madde Tepki Kuramı</vt:lpstr>
      <vt:lpstr>Güvenirlik ve Ölçmenin Standart Hatası</vt:lpstr>
      <vt:lpstr>PowerPoint Sunusu</vt:lpstr>
      <vt:lpstr>PowerPoint Sunusu</vt:lpstr>
      <vt:lpstr>PowerPoint Sunusu</vt:lpstr>
      <vt:lpstr>Parametre Değişmezliği (Invariance)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Madde Tepki Kuramı</dc:title>
  <dc:creator>neslihan tuğçe şimşek</dc:creator>
  <cp:lastModifiedBy>neslihan tuğçe şimşek</cp:lastModifiedBy>
  <cp:revision>3</cp:revision>
  <dcterms:created xsi:type="dcterms:W3CDTF">2018-10-04T06:21:08Z</dcterms:created>
  <dcterms:modified xsi:type="dcterms:W3CDTF">2018-10-04T06:25:14Z</dcterms:modified>
</cp:coreProperties>
</file>