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57" r:id="rId4"/>
    <p:sldId id="258" r:id="rId5"/>
    <p:sldId id="259" r:id="rId6"/>
    <p:sldId id="260" r:id="rId7"/>
    <p:sldId id="277" r:id="rId8"/>
    <p:sldId id="270" r:id="rId9"/>
    <p:sldId id="267" r:id="rId10"/>
    <p:sldId id="268" r:id="rId11"/>
    <p:sldId id="269" r:id="rId12"/>
    <p:sldId id="261" r:id="rId13"/>
    <p:sldId id="276" r:id="rId14"/>
    <p:sldId id="281" r:id="rId15"/>
    <p:sldId id="283" r:id="rId16"/>
    <p:sldId id="273" r:id="rId17"/>
    <p:sldId id="285" r:id="rId18"/>
    <p:sldId id="286" r:id="rId19"/>
    <p:sldId id="287" r:id="rId20"/>
    <p:sldId id="291" r:id="rId21"/>
    <p:sldId id="292" r:id="rId22"/>
    <p:sldId id="288" r:id="rId23"/>
    <p:sldId id="289" r:id="rId24"/>
    <p:sldId id="290" r:id="rId25"/>
    <p:sldId id="293" r:id="rId26"/>
    <p:sldId id="294" r:id="rId27"/>
    <p:sldId id="295" r:id="rId28"/>
    <p:sldId id="296" r:id="rId29"/>
    <p:sldId id="297" r:id="rId30"/>
    <p:sldId id="298" r:id="rId31"/>
    <p:sldId id="299" r:id="rId3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0" autoAdjust="0"/>
  </p:normalViewPr>
  <p:slideViewPr>
    <p:cSldViewPr>
      <p:cViewPr varScale="1">
        <p:scale>
          <a:sx n="87" d="100"/>
          <a:sy n="87" d="100"/>
        </p:scale>
        <p:origin x="1494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496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661F1-02A1-4401-9220-17FE9ED313CC}" type="datetimeFigureOut">
              <a:rPr lang="tr-TR" smtClean="0"/>
              <a:pPr/>
              <a:t>5.05.2017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BDD14-D000-40CB-8C7D-84B620D76AF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661F1-02A1-4401-9220-17FE9ED313CC}" type="datetimeFigureOut">
              <a:rPr lang="tr-TR" smtClean="0"/>
              <a:pPr/>
              <a:t>5.05.2017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BDD14-D000-40CB-8C7D-84B620D76AF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661F1-02A1-4401-9220-17FE9ED313CC}" type="datetimeFigureOut">
              <a:rPr lang="tr-TR" smtClean="0"/>
              <a:pPr/>
              <a:t>5.05.2017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BDD14-D000-40CB-8C7D-84B620D76AF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661F1-02A1-4401-9220-17FE9ED313CC}" type="datetimeFigureOut">
              <a:rPr lang="tr-TR" smtClean="0"/>
              <a:pPr/>
              <a:t>5.05.2017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BDD14-D000-40CB-8C7D-84B620D76AF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661F1-02A1-4401-9220-17FE9ED313CC}" type="datetimeFigureOut">
              <a:rPr lang="tr-TR" smtClean="0"/>
              <a:pPr/>
              <a:t>5.05.2017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BDD14-D000-40CB-8C7D-84B620D76AF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661F1-02A1-4401-9220-17FE9ED313CC}" type="datetimeFigureOut">
              <a:rPr lang="tr-TR" smtClean="0"/>
              <a:pPr/>
              <a:t>5.05.2017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BDD14-D000-40CB-8C7D-84B620D76AF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661F1-02A1-4401-9220-17FE9ED313CC}" type="datetimeFigureOut">
              <a:rPr lang="tr-TR" smtClean="0"/>
              <a:pPr/>
              <a:t>5.05.2017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BDD14-D000-40CB-8C7D-84B620D76AF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661F1-02A1-4401-9220-17FE9ED313CC}" type="datetimeFigureOut">
              <a:rPr lang="tr-TR" smtClean="0"/>
              <a:pPr/>
              <a:t>5.05.2017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BDD14-D000-40CB-8C7D-84B620D76AF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661F1-02A1-4401-9220-17FE9ED313CC}" type="datetimeFigureOut">
              <a:rPr lang="tr-TR" smtClean="0"/>
              <a:pPr/>
              <a:t>5.05.2017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BDD14-D000-40CB-8C7D-84B620D76AF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661F1-02A1-4401-9220-17FE9ED313CC}" type="datetimeFigureOut">
              <a:rPr lang="tr-TR" smtClean="0"/>
              <a:pPr/>
              <a:t>5.05.2017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BDD14-D000-40CB-8C7D-84B620D76AF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661F1-02A1-4401-9220-17FE9ED313CC}" type="datetimeFigureOut">
              <a:rPr lang="tr-TR" smtClean="0"/>
              <a:pPr/>
              <a:t>5.05.2017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BDD14-D000-40CB-8C7D-84B620D76AF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9661F1-02A1-4401-9220-17FE9ED313CC}" type="datetimeFigureOut">
              <a:rPr lang="tr-TR" smtClean="0"/>
              <a:pPr/>
              <a:t>5.05.2017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2BDD14-D000-40CB-8C7D-84B620D76AF7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gri.ankara.edu.tr/download/logo/webrenkli.jp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3568" y="1628800"/>
            <a:ext cx="7772400" cy="1470025"/>
          </a:xfrm>
        </p:spPr>
        <p:txBody>
          <a:bodyPr/>
          <a:lstStyle/>
          <a:p>
            <a:r>
              <a:rPr lang="tr-TR" dirty="0" smtClean="0"/>
              <a:t>Toprak Kimyasal Özellikleri</a:t>
            </a:r>
            <a:endParaRPr lang="tr-TR" dirty="0"/>
          </a:p>
        </p:txBody>
      </p:sp>
      <p:pic>
        <p:nvPicPr>
          <p:cNvPr id="4" name="Picture 5" descr="amble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260648"/>
            <a:ext cx="1295400" cy="1295400"/>
          </a:xfrm>
          <a:prstGeom prst="rect">
            <a:avLst/>
          </a:prstGeom>
          <a:noFill/>
        </p:spPr>
      </p:pic>
      <p:pic>
        <p:nvPicPr>
          <p:cNvPr id="5" name="Picture 11" descr="renkli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96336" y="332656"/>
            <a:ext cx="1219200" cy="1219200"/>
          </a:xfrm>
          <a:prstGeom prst="rect">
            <a:avLst/>
          </a:prstGeom>
          <a:noFill/>
        </p:spPr>
      </p:pic>
      <p:sp>
        <p:nvSpPr>
          <p:cNvPr id="6" name="2 Alt Başlık"/>
          <p:cNvSpPr>
            <a:spLocks noGrp="1"/>
          </p:cNvSpPr>
          <p:nvPr>
            <p:ph type="subTitle" idx="1"/>
          </p:nvPr>
        </p:nvSpPr>
        <p:spPr>
          <a:xfrm>
            <a:off x="1187624" y="3573016"/>
            <a:ext cx="6584776" cy="2065784"/>
          </a:xfrm>
        </p:spPr>
        <p:txBody>
          <a:bodyPr>
            <a:normAutofit fontScale="92500" lnSpcReduction="10000"/>
          </a:bodyPr>
          <a:lstStyle/>
          <a:p>
            <a:r>
              <a:rPr lang="tr-TR" dirty="0" smtClean="0"/>
              <a:t>TOPRAK BİLGİSİ DERSİ </a:t>
            </a:r>
          </a:p>
          <a:p>
            <a:r>
              <a:rPr lang="tr-TR" dirty="0" smtClean="0"/>
              <a:t>ZTO203 </a:t>
            </a:r>
          </a:p>
          <a:p>
            <a:r>
              <a:rPr lang="tr-TR" dirty="0" err="1" smtClean="0"/>
              <a:t>Prof.Dr</a:t>
            </a:r>
            <a:r>
              <a:rPr lang="tr-TR" dirty="0" smtClean="0"/>
              <a:t>. Hasan Sabri </a:t>
            </a:r>
            <a:r>
              <a:rPr lang="tr-TR" dirty="0" err="1" smtClean="0"/>
              <a:t>Öztürk</a:t>
            </a:r>
            <a:endParaRPr lang="tr-TR" dirty="0" smtClean="0"/>
          </a:p>
          <a:p>
            <a:r>
              <a:rPr lang="tr-TR" dirty="0" err="1" smtClean="0"/>
              <a:t>hozturk</a:t>
            </a:r>
            <a:r>
              <a:rPr lang="tr-TR" dirty="0" smtClean="0"/>
              <a:t>@</a:t>
            </a:r>
            <a:r>
              <a:rPr lang="tr-TR" dirty="0" err="1" smtClean="0"/>
              <a:t>agri</a:t>
            </a:r>
            <a:r>
              <a:rPr lang="tr-TR" dirty="0" smtClean="0"/>
              <a:t>.</a:t>
            </a:r>
            <a:r>
              <a:rPr lang="tr-TR" dirty="0" err="1" smtClean="0"/>
              <a:t>ankara</a:t>
            </a:r>
            <a:r>
              <a:rPr lang="tr-TR" dirty="0" smtClean="0"/>
              <a:t>.edu.tr</a:t>
            </a:r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Fiziksel Özellikler</a:t>
            </a:r>
            <a:endParaRPr lang="tr-TR" dirty="0"/>
          </a:p>
        </p:txBody>
      </p:sp>
      <p:graphicFrame>
        <p:nvGraphicFramePr>
          <p:cNvPr id="4" name="3 Tablo"/>
          <p:cNvGraphicFramePr>
            <a:graphicFrameLocks noGrp="1"/>
          </p:cNvGraphicFramePr>
          <p:nvPr/>
        </p:nvGraphicFramePr>
        <p:xfrm>
          <a:off x="642910" y="2285992"/>
          <a:ext cx="7858180" cy="321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55681"/>
                <a:gridCol w="5402499"/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/>
                        <a:t>Özellik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/>
                        <a:t>İşlev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Toprak yapısının dayanıklılığı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Toprak mineral tanecikleri</a:t>
                      </a:r>
                      <a:r>
                        <a:rPr lang="tr-TR" baseline="0" dirty="0" smtClean="0"/>
                        <a:t> arasında köprüler oluşturmak suretiyle, teksel taneciklerin bağlanmasında ve </a:t>
                      </a:r>
                      <a:r>
                        <a:rPr lang="tr-TR" baseline="0" dirty="0" err="1" smtClean="0"/>
                        <a:t>agregatların</a:t>
                      </a:r>
                      <a:r>
                        <a:rPr lang="tr-TR" baseline="0" dirty="0" smtClean="0"/>
                        <a:t> suya dayanıklılığının artırılmasını sağlar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Su tutma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Kütlesinin 20 katına kadar suyu tutabilmesi ve toprak yapısına ve boşluk</a:t>
                      </a:r>
                      <a:r>
                        <a:rPr lang="tr-TR" baseline="0" dirty="0" smtClean="0"/>
                        <a:t> geometrisine etkilerinden dolayı, OM toprakta su tutulmasını doğrudan etkiler.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Düşük çözünme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Toprağa ilave edilen OM toprak profilinin yıkanmasını ve olduğu gibi kalmasının sağlar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Renk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OM’nin</a:t>
                      </a:r>
                      <a:r>
                        <a:rPr lang="tr-TR" dirty="0" smtClean="0"/>
                        <a:t>  koyu rengi toprağın termal özelliğini değiştirir.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Kimyasal özellikler</a:t>
            </a:r>
            <a:endParaRPr lang="tr-TR" dirty="0"/>
          </a:p>
        </p:txBody>
      </p:sp>
      <p:graphicFrame>
        <p:nvGraphicFramePr>
          <p:cNvPr id="4" name="3 Tablo"/>
          <p:cNvGraphicFramePr>
            <a:graphicFrameLocks noGrp="1"/>
          </p:cNvGraphicFramePr>
          <p:nvPr/>
        </p:nvGraphicFramePr>
        <p:xfrm>
          <a:off x="571472" y="2214554"/>
          <a:ext cx="8072494" cy="4028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71768"/>
                <a:gridCol w="5500726"/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Özellik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İşlev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Katyon değişim kapasitesi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Toprak OM </a:t>
                      </a:r>
                      <a:r>
                        <a:rPr lang="tr-TR" dirty="0" err="1" smtClean="0"/>
                        <a:t>nin</a:t>
                      </a:r>
                      <a:r>
                        <a:rPr lang="tr-TR" dirty="0" smtClean="0"/>
                        <a:t> yüksek yüzey yükleri, katyonların (Al</a:t>
                      </a:r>
                      <a:r>
                        <a:rPr lang="tr-TR" baseline="30000" dirty="0" smtClean="0"/>
                        <a:t>+3</a:t>
                      </a:r>
                      <a:r>
                        <a:rPr lang="tr-TR" dirty="0" smtClean="0"/>
                        <a:t>, </a:t>
                      </a:r>
                      <a:r>
                        <a:rPr lang="tr-TR" dirty="0" err="1" smtClean="0"/>
                        <a:t>Fe</a:t>
                      </a:r>
                      <a:r>
                        <a:rPr lang="tr-TR" baseline="30000" dirty="0" smtClean="0"/>
                        <a:t>+3</a:t>
                      </a:r>
                      <a:r>
                        <a:rPr lang="tr-TR" dirty="0" smtClean="0"/>
                        <a:t>, K</a:t>
                      </a:r>
                      <a:r>
                        <a:rPr lang="tr-TR" baseline="30000" dirty="0" smtClean="0"/>
                        <a:t>+</a:t>
                      </a:r>
                      <a:r>
                        <a:rPr lang="tr-TR" dirty="0" smtClean="0"/>
                        <a:t>, Mg</a:t>
                      </a:r>
                      <a:r>
                        <a:rPr lang="tr-TR" baseline="30000" dirty="0" smtClean="0"/>
                        <a:t>+2</a:t>
                      </a:r>
                      <a:r>
                        <a:rPr lang="tr-TR" dirty="0" smtClean="0"/>
                        <a:t> </a:t>
                      </a:r>
                      <a:r>
                        <a:rPr lang="tr-TR" dirty="0" err="1" smtClean="0"/>
                        <a:t>Ca</a:t>
                      </a:r>
                      <a:r>
                        <a:rPr lang="tr-TR" baseline="30000" dirty="0" smtClean="0"/>
                        <a:t>+2 </a:t>
                      </a:r>
                      <a:r>
                        <a:rPr lang="tr-TR" dirty="0" smtClean="0"/>
                        <a:t>, NH</a:t>
                      </a:r>
                      <a:r>
                        <a:rPr lang="tr-TR" baseline="-25000" dirty="0" smtClean="0"/>
                        <a:t>4</a:t>
                      </a:r>
                      <a:r>
                        <a:rPr lang="tr-TR" baseline="30000" dirty="0" smtClean="0"/>
                        <a:t>+</a:t>
                      </a:r>
                      <a:r>
                        <a:rPr lang="tr-TR" dirty="0" smtClean="0"/>
                        <a:t> ve metal </a:t>
                      </a:r>
                      <a:r>
                        <a:rPr lang="tr-TR" dirty="0" err="1" smtClean="0"/>
                        <a:t>mikroelementlerin</a:t>
                      </a:r>
                      <a:r>
                        <a:rPr lang="tr-TR" dirty="0" smtClean="0"/>
                        <a:t>) tutulmasını</a:t>
                      </a:r>
                      <a:r>
                        <a:rPr lang="tr-TR" baseline="0" dirty="0" smtClean="0"/>
                        <a:t> sağlar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Tamponlama kapasitesi ve </a:t>
                      </a:r>
                      <a:r>
                        <a:rPr lang="tr-TR" dirty="0" err="1" smtClean="0"/>
                        <a:t>pH</a:t>
                      </a:r>
                      <a:r>
                        <a:rPr lang="tr-TR" baseline="0" dirty="0" smtClean="0"/>
                        <a:t> etkisi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Toprak organik </a:t>
                      </a:r>
                      <a:r>
                        <a:rPr lang="tr-TR" dirty="0" err="1" smtClean="0"/>
                        <a:t>madesinin</a:t>
                      </a:r>
                      <a:r>
                        <a:rPr lang="tr-TR" dirty="0" smtClean="0"/>
                        <a:t> hafif asidik özelliği dolayısıyla tamponlama görevi görür ve toprak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baseline="0" dirty="0" err="1" smtClean="0"/>
                        <a:t>pH</a:t>
                      </a:r>
                      <a:r>
                        <a:rPr lang="tr-TR" baseline="0" dirty="0" smtClean="0"/>
                        <a:t> sının istenilen hafif asidik özelliğinin korunmasına yardım eder.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Metalleri </a:t>
                      </a:r>
                      <a:r>
                        <a:rPr lang="tr-TR" dirty="0" err="1" smtClean="0"/>
                        <a:t>şelatlaması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Metaller ve iz elementlerle dayanıklı kompleks bileşikler oluşturarak minerallerin</a:t>
                      </a:r>
                      <a:r>
                        <a:rPr lang="tr-TR" baseline="0" dirty="0" smtClean="0"/>
                        <a:t> çözünmesini artırır, </a:t>
                      </a:r>
                      <a:r>
                        <a:rPr lang="tr-TR" baseline="0" dirty="0" err="1" smtClean="0"/>
                        <a:t>mikrolementlerin</a:t>
                      </a:r>
                      <a:r>
                        <a:rPr lang="tr-TR" baseline="0" dirty="0" smtClean="0"/>
                        <a:t> kaybını azaltır,  metallerin potansiyel </a:t>
                      </a:r>
                      <a:r>
                        <a:rPr lang="tr-TR" baseline="0" dirty="0" err="1" smtClean="0"/>
                        <a:t>toksikliğini</a:t>
                      </a:r>
                      <a:r>
                        <a:rPr lang="tr-TR" baseline="0" dirty="0" smtClean="0"/>
                        <a:t> azaltır, fosforun yarayışlılığını artırır.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Pestisitlerle</a:t>
                      </a:r>
                      <a:r>
                        <a:rPr lang="tr-TR" baseline="0" dirty="0" smtClean="0"/>
                        <a:t> reaksiyonu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OM topraktaki </a:t>
                      </a:r>
                      <a:r>
                        <a:rPr lang="tr-TR" dirty="0" err="1" smtClean="0"/>
                        <a:t>pestisitlerin</a:t>
                      </a:r>
                      <a:r>
                        <a:rPr lang="tr-TR" dirty="0" smtClean="0"/>
                        <a:t> ( böcek</a:t>
                      </a:r>
                      <a:r>
                        <a:rPr lang="tr-TR" baseline="0" dirty="0" smtClean="0"/>
                        <a:t> ilaçları) </a:t>
                      </a:r>
                      <a:r>
                        <a:rPr lang="tr-TR" dirty="0" smtClean="0"/>
                        <a:t>parçalanmasını,</a:t>
                      </a:r>
                      <a:r>
                        <a:rPr lang="tr-TR" baseline="0" dirty="0" smtClean="0"/>
                        <a:t> aktivitelerini ve kalıcılığını etkiler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Arial" pitchFamily="34" charset="0"/>
                <a:cs typeface="Arial" pitchFamily="34" charset="0"/>
              </a:rPr>
              <a:t>Toprak solüsyonu</a:t>
            </a:r>
            <a:endParaRPr lang="tr-T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768865"/>
          </a:xfrm>
        </p:spPr>
        <p:txBody>
          <a:bodyPr>
            <a:normAutofit fontScale="92500" lnSpcReduction="10000"/>
          </a:bodyPr>
          <a:lstStyle/>
          <a:p>
            <a:r>
              <a:rPr lang="tr-TR" dirty="0" smtClean="0">
                <a:latin typeface="Arial" pitchFamily="34" charset="0"/>
                <a:cs typeface="Arial" pitchFamily="34" charset="0"/>
              </a:rPr>
              <a:t>Toprak solüsyonu tarla kapasitesi veya daha yüksek tansiyonda su bulunduran toprakların sıvı kısmıdır.</a:t>
            </a:r>
          </a:p>
          <a:p>
            <a:endParaRPr lang="tr-TR" dirty="0" smtClean="0">
              <a:latin typeface="Arial" pitchFamily="34" charset="0"/>
              <a:cs typeface="Arial" pitchFamily="34" charset="0"/>
            </a:endParaRPr>
          </a:p>
          <a:p>
            <a:r>
              <a:rPr lang="tr-TR" dirty="0" smtClean="0">
                <a:latin typeface="Arial" pitchFamily="34" charset="0"/>
                <a:cs typeface="Arial" pitchFamily="34" charset="0"/>
              </a:rPr>
              <a:t>Toprak solüsyonu  		Toprak suyu</a:t>
            </a:r>
          </a:p>
          <a:p>
            <a:endParaRPr lang="tr-TR" dirty="0" smtClean="0">
              <a:latin typeface="Arial" pitchFamily="34" charset="0"/>
              <a:cs typeface="Arial" pitchFamily="34" charset="0"/>
            </a:endParaRPr>
          </a:p>
          <a:p>
            <a:r>
              <a:rPr lang="tr-TR" dirty="0" smtClean="0">
                <a:latin typeface="Arial" pitchFamily="34" charset="0"/>
                <a:cs typeface="Arial" pitchFamily="34" charset="0"/>
              </a:rPr>
              <a:t>Topak solüsyonu toprak kimyasal reaksiyonlarının olduğu kabul edilen ortamdır.</a:t>
            </a:r>
          </a:p>
          <a:p>
            <a:r>
              <a:rPr lang="tr-TR" dirty="0" smtClean="0">
                <a:latin typeface="Arial" pitchFamily="34" charset="0"/>
                <a:cs typeface="Arial" pitchFamily="34" charset="0"/>
              </a:rPr>
              <a:t>Toprak solüsyonunun bileşimi nem miktarına bağlı olarak değişir.</a:t>
            </a:r>
            <a:endParaRPr lang="tr-T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Eşit Değildir"/>
          <p:cNvSpPr/>
          <p:nvPr/>
        </p:nvSpPr>
        <p:spPr>
          <a:xfrm>
            <a:off x="3779912" y="3284984"/>
            <a:ext cx="1143008" cy="342896"/>
          </a:xfrm>
          <a:prstGeom prst="mathNot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 fontScale="90000"/>
          </a:bodyPr>
          <a:lstStyle/>
          <a:p>
            <a:r>
              <a:rPr lang="tr-TR" dirty="0" smtClean="0">
                <a:latin typeface="Arial" pitchFamily="34" charset="0"/>
                <a:cs typeface="Arial" pitchFamily="34" charset="0"/>
              </a:rPr>
              <a:t>Toprak solüsyonu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/>
          <a:lstStyle/>
          <a:p>
            <a:r>
              <a:rPr lang="tr-TR" dirty="0" smtClean="0">
                <a:latin typeface="Arial" pitchFamily="34" charset="0"/>
                <a:cs typeface="Arial" pitchFamily="34" charset="0"/>
              </a:rPr>
              <a:t>Toprak solüsyonunun örneklenmesi</a:t>
            </a:r>
          </a:p>
          <a:p>
            <a:pPr lvl="1"/>
            <a:r>
              <a:rPr lang="tr-TR" dirty="0" smtClean="0">
                <a:latin typeface="Arial" pitchFamily="34" charset="0"/>
                <a:cs typeface="Arial" pitchFamily="34" charset="0"/>
              </a:rPr>
              <a:t>Birbirine karışmayan başka bir sıvı ile yer değiştirme </a:t>
            </a:r>
          </a:p>
          <a:p>
            <a:pPr lvl="1"/>
            <a:r>
              <a:rPr lang="tr-TR" dirty="0" err="1" smtClean="0">
                <a:latin typeface="Arial" pitchFamily="34" charset="0"/>
                <a:cs typeface="Arial" pitchFamily="34" charset="0"/>
              </a:rPr>
              <a:t>Ekstraksiyon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 (vakum, basınç veya santrifüj)</a:t>
            </a:r>
          </a:p>
          <a:p>
            <a:r>
              <a:rPr lang="tr-TR" dirty="0" smtClean="0">
                <a:latin typeface="Arial" pitchFamily="34" charset="0"/>
                <a:cs typeface="Arial" pitchFamily="34" charset="0"/>
              </a:rPr>
              <a:t>Derişimi ; 5 katyon ve 4 anyon </a:t>
            </a:r>
          </a:p>
          <a:p>
            <a:pPr lvl="1">
              <a:buNone/>
            </a:pPr>
            <a:endParaRPr lang="tr-TR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3 Tablo"/>
          <p:cNvGraphicFramePr>
            <a:graphicFrameLocks noGrp="1"/>
          </p:cNvGraphicFramePr>
          <p:nvPr/>
        </p:nvGraphicFramePr>
        <p:xfrm>
          <a:off x="1357290" y="3857628"/>
          <a:ext cx="60960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Katyonlar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Anyonlar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Na</a:t>
                      </a:r>
                      <a:r>
                        <a:rPr lang="tr-TR" baseline="30000" dirty="0" smtClean="0"/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NO</a:t>
                      </a:r>
                      <a:r>
                        <a:rPr lang="tr-TR" baseline="-25000" dirty="0" smtClean="0"/>
                        <a:t>3</a:t>
                      </a:r>
                      <a:r>
                        <a:rPr lang="tr-TR" baseline="30000" dirty="0" smtClean="0"/>
                        <a:t>-</a:t>
                      </a:r>
                      <a:endParaRPr lang="tr-TR" baseline="30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baseline="0" dirty="0" smtClean="0"/>
                        <a:t>K</a:t>
                      </a:r>
                      <a:r>
                        <a:rPr lang="tr-TR" baseline="30000" dirty="0" smtClean="0"/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HCO</a:t>
                      </a:r>
                      <a:r>
                        <a:rPr lang="tr-TR" baseline="-25000" dirty="0" smtClean="0"/>
                        <a:t>3</a:t>
                      </a:r>
                      <a:r>
                        <a:rPr lang="tr-TR" baseline="30000" dirty="0" smtClean="0"/>
                        <a:t>-</a:t>
                      </a:r>
                      <a:endParaRPr lang="tr-TR" baseline="30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Mg</a:t>
                      </a:r>
                      <a:r>
                        <a:rPr lang="tr-TR" baseline="30000" dirty="0" smtClean="0"/>
                        <a:t>+2</a:t>
                      </a:r>
                      <a:endParaRPr lang="tr-TR" baseline="30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Cl</a:t>
                      </a:r>
                      <a:r>
                        <a:rPr lang="tr-TR" baseline="30000" dirty="0" smtClean="0"/>
                        <a:t>-</a:t>
                      </a:r>
                      <a:endParaRPr lang="tr-TR" baseline="30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Ca</a:t>
                      </a:r>
                      <a:r>
                        <a:rPr lang="tr-TR" baseline="30000" dirty="0" smtClean="0"/>
                        <a:t>+2</a:t>
                      </a:r>
                      <a:endParaRPr lang="tr-TR" baseline="30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SO</a:t>
                      </a:r>
                      <a:r>
                        <a:rPr lang="tr-TR" baseline="-25000" dirty="0" smtClean="0"/>
                        <a:t>4</a:t>
                      </a:r>
                      <a:r>
                        <a:rPr lang="tr-TR" baseline="30000" dirty="0" smtClean="0"/>
                        <a:t>-2</a:t>
                      </a:r>
                      <a:endParaRPr lang="tr-TR" baseline="30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NH</a:t>
                      </a:r>
                      <a:r>
                        <a:rPr lang="tr-TR" baseline="-25000" dirty="0" smtClean="0"/>
                        <a:t>4</a:t>
                      </a:r>
                      <a:r>
                        <a:rPr lang="tr-TR" baseline="30000" dirty="0" smtClean="0"/>
                        <a:t>+</a:t>
                      </a:r>
                      <a:endParaRPr lang="tr-TR" baseline="30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/>
          <a:lstStyle/>
          <a:p>
            <a:r>
              <a:rPr lang="tr-TR" dirty="0" smtClean="0">
                <a:latin typeface="Arial" pitchFamily="34" charset="0"/>
                <a:cs typeface="Arial" pitchFamily="34" charset="0"/>
              </a:rPr>
              <a:t>Toprak Reaksiyonu (</a:t>
            </a:r>
            <a:r>
              <a:rPr lang="tr-TR" dirty="0" err="1" smtClean="0">
                <a:latin typeface="Arial" pitchFamily="34" charset="0"/>
                <a:cs typeface="Arial" pitchFamily="34" charset="0"/>
              </a:rPr>
              <a:t>pH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)</a:t>
            </a:r>
            <a:endParaRPr lang="tr-T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latin typeface="Arial" pitchFamily="34" charset="0"/>
                <a:cs typeface="Arial" pitchFamily="34" charset="0"/>
              </a:rPr>
              <a:t>Toprak reaksiyonu</a:t>
            </a:r>
          </a:p>
          <a:p>
            <a:pPr lvl="1"/>
            <a:r>
              <a:rPr lang="tr-TR" dirty="0" smtClean="0">
                <a:latin typeface="Arial" pitchFamily="34" charset="0"/>
                <a:cs typeface="Arial" pitchFamily="34" charset="0"/>
              </a:rPr>
              <a:t>İyonların hareketliliğini</a:t>
            </a:r>
          </a:p>
          <a:p>
            <a:pPr lvl="1"/>
            <a:r>
              <a:rPr lang="tr-TR" dirty="0" smtClean="0">
                <a:latin typeface="Arial" pitchFamily="34" charset="0"/>
                <a:cs typeface="Arial" pitchFamily="34" charset="0"/>
              </a:rPr>
              <a:t>Bitki besin elementlerinin yarayışlılığını</a:t>
            </a:r>
          </a:p>
          <a:p>
            <a:pPr lvl="1"/>
            <a:r>
              <a:rPr lang="tr-TR" dirty="0" smtClean="0">
                <a:latin typeface="Arial" pitchFamily="34" charset="0"/>
                <a:cs typeface="Arial" pitchFamily="34" charset="0"/>
              </a:rPr>
              <a:t>Ağır metallerin </a:t>
            </a:r>
            <a:r>
              <a:rPr lang="tr-TR" dirty="0" err="1" smtClean="0">
                <a:latin typeface="Arial" pitchFamily="34" charset="0"/>
                <a:cs typeface="Arial" pitchFamily="34" charset="0"/>
              </a:rPr>
              <a:t>toksikliğini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lvl="1"/>
            <a:r>
              <a:rPr lang="tr-TR" dirty="0" smtClean="0">
                <a:latin typeface="Arial" pitchFamily="34" charset="0"/>
                <a:cs typeface="Arial" pitchFamily="34" charset="0"/>
              </a:rPr>
              <a:t>Çökelme veya çözülme dinamiğini</a:t>
            </a:r>
          </a:p>
          <a:p>
            <a:pPr lvl="1"/>
            <a:r>
              <a:rPr lang="tr-TR" dirty="0" err="1" smtClean="0">
                <a:latin typeface="Arial" pitchFamily="34" charset="0"/>
                <a:cs typeface="Arial" pitchFamily="34" charset="0"/>
              </a:rPr>
              <a:t>Oksidasyon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-indirgenme  reaksiyonlarını</a:t>
            </a:r>
          </a:p>
          <a:p>
            <a:pPr lvl="1"/>
            <a:r>
              <a:rPr lang="tr-TR" dirty="0" smtClean="0">
                <a:latin typeface="Arial" pitchFamily="34" charset="0"/>
                <a:cs typeface="Arial" pitchFamily="34" charset="0"/>
              </a:rPr>
              <a:t>Mikroorganizma faaliyetlerini kontrol eder.</a:t>
            </a:r>
          </a:p>
          <a:p>
            <a:endParaRPr lang="tr-TR" dirty="0" smtClean="0">
              <a:latin typeface="Arial" pitchFamily="34" charset="0"/>
              <a:cs typeface="Arial" pitchFamily="34" charset="0"/>
            </a:endParaRPr>
          </a:p>
          <a:p>
            <a:endParaRPr lang="tr-TR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pH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158" y="1600200"/>
            <a:ext cx="8501122" cy="4525963"/>
          </a:xfrm>
        </p:spPr>
        <p:txBody>
          <a:bodyPr/>
          <a:lstStyle/>
          <a:p>
            <a:r>
              <a:rPr lang="tr-TR" dirty="0" smtClean="0"/>
              <a:t>Su için iyonlaşma sabiti</a:t>
            </a:r>
          </a:p>
          <a:p>
            <a:pPr>
              <a:buNone/>
            </a:pPr>
            <a:r>
              <a:rPr lang="tr-TR" dirty="0" smtClean="0"/>
              <a:t>		</a:t>
            </a:r>
            <a:r>
              <a:rPr lang="tr-TR" dirty="0" err="1" smtClean="0"/>
              <a:t>K</a:t>
            </a:r>
            <a:r>
              <a:rPr lang="tr-TR" baseline="-25000" dirty="0" err="1" smtClean="0"/>
              <a:t>w</a:t>
            </a:r>
            <a:r>
              <a:rPr lang="tr-TR" dirty="0" smtClean="0"/>
              <a:t>=(H</a:t>
            </a:r>
            <a:r>
              <a:rPr lang="tr-TR" baseline="30000" dirty="0" smtClean="0"/>
              <a:t>+</a:t>
            </a:r>
            <a:r>
              <a:rPr lang="tr-TR" dirty="0" smtClean="0"/>
              <a:t>)(OH</a:t>
            </a:r>
            <a:r>
              <a:rPr lang="tr-TR" baseline="30000" dirty="0" smtClean="0"/>
              <a:t>-</a:t>
            </a:r>
            <a:r>
              <a:rPr lang="tr-TR" dirty="0" smtClean="0"/>
              <a:t>)=10</a:t>
            </a:r>
            <a:r>
              <a:rPr lang="tr-TR" baseline="30000" dirty="0" smtClean="0"/>
              <a:t>-14</a:t>
            </a:r>
          </a:p>
          <a:p>
            <a:r>
              <a:rPr lang="tr-TR" dirty="0" smtClean="0"/>
              <a:t>Nötr bir saf suda 1x10</a:t>
            </a:r>
            <a:r>
              <a:rPr lang="tr-TR" baseline="30000" dirty="0" smtClean="0"/>
              <a:t>-7</a:t>
            </a:r>
            <a:r>
              <a:rPr lang="tr-TR" dirty="0" smtClean="0"/>
              <a:t> g H, 1x10</a:t>
            </a:r>
            <a:r>
              <a:rPr lang="tr-TR" baseline="30000" dirty="0" smtClean="0"/>
              <a:t>-7</a:t>
            </a:r>
            <a:r>
              <a:rPr lang="tr-TR" dirty="0" smtClean="0"/>
              <a:t> g OH</a:t>
            </a:r>
            <a:r>
              <a:rPr lang="tr-TR" baseline="30000" dirty="0" smtClean="0"/>
              <a:t>-</a:t>
            </a:r>
            <a:r>
              <a:rPr lang="tr-TR" dirty="0" smtClean="0"/>
              <a:t> vardır</a:t>
            </a:r>
          </a:p>
          <a:p>
            <a:r>
              <a:rPr lang="tr-TR" dirty="0" smtClean="0"/>
              <a:t>Bir litre saf sudaki hidrojen iyonları konsantrasyonunun tersinin logaritmasına </a:t>
            </a:r>
            <a:r>
              <a:rPr lang="tr-TR" dirty="0" err="1" smtClean="0"/>
              <a:t>pH</a:t>
            </a:r>
            <a:r>
              <a:rPr lang="tr-TR" dirty="0" smtClean="0"/>
              <a:t> denir</a:t>
            </a:r>
          </a:p>
          <a:p>
            <a:r>
              <a:rPr lang="tr-TR" dirty="0" err="1" smtClean="0"/>
              <a:t>pH</a:t>
            </a:r>
            <a:r>
              <a:rPr lang="tr-TR" dirty="0" smtClean="0"/>
              <a:t>+</a:t>
            </a:r>
            <a:r>
              <a:rPr lang="tr-TR" dirty="0" err="1" smtClean="0"/>
              <a:t>pOH</a:t>
            </a:r>
            <a:r>
              <a:rPr lang="tr-TR" dirty="0" smtClean="0"/>
              <a:t>=14</a:t>
            </a:r>
            <a:endParaRPr lang="tr-T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Topraklardaki H İyon Kaynakları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1357298"/>
            <a:ext cx="8229600" cy="4525963"/>
          </a:xfrm>
        </p:spPr>
        <p:txBody>
          <a:bodyPr>
            <a:normAutofit/>
          </a:bodyPr>
          <a:lstStyle/>
          <a:p>
            <a:r>
              <a:rPr lang="tr-TR" dirty="0" err="1" smtClean="0"/>
              <a:t>Adsorbe</a:t>
            </a:r>
            <a:r>
              <a:rPr lang="tr-TR" dirty="0" smtClean="0"/>
              <a:t> edilmiş Al</a:t>
            </a:r>
            <a:r>
              <a:rPr lang="tr-TR" baseline="30000" dirty="0" smtClean="0"/>
              <a:t>+3</a:t>
            </a:r>
            <a:r>
              <a:rPr lang="tr-TR" dirty="0" smtClean="0"/>
              <a:t> iyonları</a:t>
            </a:r>
          </a:p>
          <a:p>
            <a:pPr lvl="3">
              <a:buNone/>
            </a:pPr>
            <a:endParaRPr lang="tr-TR" dirty="0" smtClean="0"/>
          </a:p>
          <a:p>
            <a:pPr lvl="3">
              <a:buNone/>
            </a:pPr>
            <a:r>
              <a:rPr lang="tr-TR" dirty="0" smtClean="0"/>
              <a:t>  Al 			Al</a:t>
            </a:r>
            <a:r>
              <a:rPr lang="tr-TR" baseline="30000" dirty="0" smtClean="0"/>
              <a:t>+3</a:t>
            </a:r>
          </a:p>
          <a:p>
            <a:pPr lvl="3">
              <a:buNone/>
            </a:pPr>
            <a:r>
              <a:rPr lang="tr-TR" baseline="30000" dirty="0" err="1" smtClean="0"/>
              <a:t>Adsorbe</a:t>
            </a:r>
            <a:r>
              <a:rPr lang="tr-TR" baseline="30000" dirty="0" smtClean="0"/>
              <a:t>		Çözeltide</a:t>
            </a:r>
          </a:p>
          <a:p>
            <a:pPr lvl="3">
              <a:buNone/>
            </a:pPr>
            <a:r>
              <a:rPr lang="tr-TR" baseline="30000" dirty="0" smtClean="0"/>
              <a:t>Edilmiş</a:t>
            </a:r>
          </a:p>
          <a:p>
            <a:pPr>
              <a:buNone/>
            </a:pPr>
            <a:r>
              <a:rPr lang="tr-TR" dirty="0" smtClean="0"/>
              <a:t> 		Al</a:t>
            </a:r>
            <a:r>
              <a:rPr lang="tr-TR" baseline="30000" dirty="0" smtClean="0"/>
              <a:t>+3</a:t>
            </a:r>
            <a:r>
              <a:rPr lang="tr-TR" dirty="0" smtClean="0"/>
              <a:t> + 3H</a:t>
            </a:r>
            <a:r>
              <a:rPr lang="tr-TR" baseline="-25000" dirty="0" smtClean="0"/>
              <a:t>2</a:t>
            </a:r>
            <a:r>
              <a:rPr lang="tr-TR" dirty="0" smtClean="0"/>
              <a:t>O →Al (OH)</a:t>
            </a:r>
            <a:r>
              <a:rPr lang="tr-TR" baseline="-25000" dirty="0" smtClean="0"/>
              <a:t>3</a:t>
            </a:r>
            <a:r>
              <a:rPr lang="tr-TR" dirty="0" smtClean="0"/>
              <a:t> + 3H</a:t>
            </a:r>
            <a:r>
              <a:rPr lang="tr-TR" baseline="30000" dirty="0" smtClean="0"/>
              <a:t>+</a:t>
            </a:r>
          </a:p>
          <a:p>
            <a:endParaRPr lang="tr-TR" dirty="0" smtClean="0"/>
          </a:p>
          <a:p>
            <a:r>
              <a:rPr lang="tr-TR" dirty="0" err="1" smtClean="0"/>
              <a:t>Adsorbe</a:t>
            </a:r>
            <a:r>
              <a:rPr lang="tr-TR" dirty="0" smtClean="0"/>
              <a:t> edilmiş H</a:t>
            </a:r>
            <a:r>
              <a:rPr lang="tr-TR" baseline="30000" dirty="0" smtClean="0"/>
              <a:t>+</a:t>
            </a:r>
            <a:r>
              <a:rPr lang="tr-TR" dirty="0" smtClean="0"/>
              <a:t> iyonları</a:t>
            </a:r>
          </a:p>
          <a:p>
            <a:endParaRPr lang="tr-TR" dirty="0"/>
          </a:p>
        </p:txBody>
      </p:sp>
      <p:sp>
        <p:nvSpPr>
          <p:cNvPr id="4" name="3 Dikdörtgen"/>
          <p:cNvSpPr/>
          <p:nvPr/>
        </p:nvSpPr>
        <p:spPr>
          <a:xfrm>
            <a:off x="1000100" y="2214554"/>
            <a:ext cx="857251" cy="428628"/>
          </a:xfrm>
          <a:prstGeom prst="rect">
            <a:avLst/>
          </a:prstGeom>
          <a:solidFill>
            <a:srgbClr val="FFC000"/>
          </a:solidFill>
          <a:ln>
            <a:solidFill>
              <a:schemeClr val="accent4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dirty="0" err="1" smtClean="0"/>
              <a:t>Kolloid</a:t>
            </a:r>
            <a:endParaRPr lang="tr-TR" dirty="0"/>
          </a:p>
        </p:txBody>
      </p:sp>
      <p:cxnSp>
        <p:nvCxnSpPr>
          <p:cNvPr id="6" name="5 Düz Ok Bağlayıcısı"/>
          <p:cNvCxnSpPr/>
          <p:nvPr/>
        </p:nvCxnSpPr>
        <p:spPr>
          <a:xfrm>
            <a:off x="2786050" y="2500306"/>
            <a:ext cx="642942" cy="1588"/>
          </a:xfrm>
          <a:prstGeom prst="straightConnector1">
            <a:avLst/>
          </a:prstGeom>
          <a:ln w="1905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Topraklarda OH</a:t>
            </a:r>
            <a:r>
              <a:rPr lang="tr-TR" baseline="30000" dirty="0" smtClean="0"/>
              <a:t>-</a:t>
            </a:r>
            <a:r>
              <a:rPr lang="tr-TR" dirty="0" smtClean="0"/>
              <a:t> iyon kaynakları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2Na</a:t>
            </a:r>
            <a:r>
              <a:rPr lang="tr-TR" baseline="30000" dirty="0" smtClean="0"/>
              <a:t>+</a:t>
            </a:r>
            <a:r>
              <a:rPr lang="tr-TR" dirty="0" smtClean="0"/>
              <a:t> + CO</a:t>
            </a:r>
            <a:r>
              <a:rPr lang="tr-TR" baseline="-25000" dirty="0" smtClean="0"/>
              <a:t>3</a:t>
            </a:r>
            <a:r>
              <a:rPr lang="tr-TR" baseline="30000" dirty="0" smtClean="0"/>
              <a:t>-- </a:t>
            </a:r>
            <a:r>
              <a:rPr lang="tr-TR" dirty="0" smtClean="0"/>
              <a:t>+ 2HOH ↔   2Na</a:t>
            </a:r>
            <a:r>
              <a:rPr lang="tr-TR" baseline="30000" dirty="0" smtClean="0"/>
              <a:t>+</a:t>
            </a:r>
            <a:r>
              <a:rPr lang="tr-TR" dirty="0" smtClean="0"/>
              <a:t> +2 OH</a:t>
            </a:r>
            <a:r>
              <a:rPr lang="tr-TR" baseline="30000" dirty="0" smtClean="0"/>
              <a:t>-</a:t>
            </a:r>
            <a:r>
              <a:rPr lang="tr-TR" dirty="0" smtClean="0"/>
              <a:t> + H</a:t>
            </a:r>
            <a:r>
              <a:rPr lang="tr-TR" baseline="-25000" dirty="0" smtClean="0"/>
              <a:t>2</a:t>
            </a:r>
            <a:r>
              <a:rPr lang="tr-TR" dirty="0" smtClean="0"/>
              <a:t>CO</a:t>
            </a:r>
            <a:r>
              <a:rPr lang="tr-TR" baseline="-25000" dirty="0" smtClean="0"/>
              <a:t>3</a:t>
            </a:r>
          </a:p>
          <a:p>
            <a:endParaRPr lang="tr-TR" baseline="-25000" dirty="0" smtClean="0"/>
          </a:p>
          <a:p>
            <a:pPr>
              <a:buNone/>
            </a:pPr>
            <a:r>
              <a:rPr lang="tr-TR" dirty="0" smtClean="0"/>
              <a:t>	</a:t>
            </a:r>
            <a:r>
              <a:rPr lang="tr-TR" sz="2400" dirty="0" err="1" smtClean="0"/>
              <a:t>Na</a:t>
            </a:r>
            <a:r>
              <a:rPr lang="tr-TR" sz="2400" dirty="0" smtClean="0"/>
              <a:t>-			           H-</a:t>
            </a:r>
          </a:p>
          <a:p>
            <a:pPr>
              <a:buNone/>
            </a:pPr>
            <a:r>
              <a:rPr lang="tr-TR" sz="2400" dirty="0" smtClean="0"/>
              <a:t>		              + 2H</a:t>
            </a:r>
            <a:r>
              <a:rPr lang="tr-TR" sz="2400" baseline="-25000" dirty="0" smtClean="0"/>
              <a:t>2</a:t>
            </a:r>
            <a:r>
              <a:rPr lang="tr-TR" sz="2400" dirty="0" smtClean="0"/>
              <a:t>O    ↔   	                 + 2Na+ 2OH- 	</a:t>
            </a:r>
          </a:p>
          <a:p>
            <a:pPr>
              <a:buNone/>
            </a:pPr>
            <a:r>
              <a:rPr lang="tr-TR" sz="2400" dirty="0" smtClean="0"/>
              <a:t>	</a:t>
            </a:r>
            <a:r>
              <a:rPr lang="tr-TR" sz="2400" dirty="0" err="1" smtClean="0"/>
              <a:t>Na</a:t>
            </a:r>
            <a:r>
              <a:rPr lang="tr-TR" sz="2400" dirty="0" smtClean="0"/>
              <a:t>-			           H-</a:t>
            </a:r>
            <a:endParaRPr lang="tr-TR" sz="2400" dirty="0"/>
          </a:p>
        </p:txBody>
      </p:sp>
      <p:sp>
        <p:nvSpPr>
          <p:cNvPr id="4" name="3 Dikdörtgen"/>
          <p:cNvSpPr/>
          <p:nvPr/>
        </p:nvSpPr>
        <p:spPr>
          <a:xfrm>
            <a:off x="1428728" y="3357562"/>
            <a:ext cx="857256" cy="1285884"/>
          </a:xfrm>
          <a:prstGeom prst="rect">
            <a:avLst/>
          </a:prstGeom>
          <a:solidFill>
            <a:srgbClr val="FFC000"/>
          </a:solidFill>
          <a:ln>
            <a:solidFill>
              <a:schemeClr val="accent4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dirty="0" err="1" smtClean="0"/>
              <a:t>Kolloid</a:t>
            </a:r>
            <a:endParaRPr lang="tr-TR" dirty="0"/>
          </a:p>
        </p:txBody>
      </p:sp>
      <p:sp>
        <p:nvSpPr>
          <p:cNvPr id="5" name="4 Dikdörtgen"/>
          <p:cNvSpPr/>
          <p:nvPr/>
        </p:nvSpPr>
        <p:spPr>
          <a:xfrm>
            <a:off x="4357686" y="3429000"/>
            <a:ext cx="857256" cy="1214446"/>
          </a:xfrm>
          <a:prstGeom prst="rect">
            <a:avLst/>
          </a:prstGeom>
          <a:solidFill>
            <a:srgbClr val="FFC000"/>
          </a:solidFill>
          <a:ln>
            <a:solidFill>
              <a:schemeClr val="accent4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dirty="0" err="1" smtClean="0"/>
              <a:t>Kolloid</a:t>
            </a:r>
            <a:endParaRPr lang="tr-T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Toprak çözeltisinin </a:t>
            </a:r>
            <a:r>
              <a:rPr lang="tr-TR" dirty="0" err="1" smtClean="0"/>
              <a:t>pH</a:t>
            </a:r>
            <a:r>
              <a:rPr lang="tr-TR" dirty="0" smtClean="0"/>
              <a:t> sı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Bazla Doygunluk Yüzdesi</a:t>
            </a:r>
          </a:p>
          <a:p>
            <a:pPr lvl="1"/>
            <a:r>
              <a:rPr lang="tr-TR" dirty="0" smtClean="0"/>
              <a:t>Değişebilir bazik katyonların katyon değişim kapasitesine göre yüzde oranı</a:t>
            </a:r>
          </a:p>
          <a:p>
            <a:r>
              <a:rPr lang="tr-TR" dirty="0" err="1" smtClean="0"/>
              <a:t>Kolloidin</a:t>
            </a:r>
            <a:r>
              <a:rPr lang="tr-TR" dirty="0" smtClean="0"/>
              <a:t> cinsi</a:t>
            </a:r>
          </a:p>
          <a:p>
            <a:r>
              <a:rPr lang="tr-TR" dirty="0" err="1" smtClean="0"/>
              <a:t>Adsorbe</a:t>
            </a:r>
            <a:r>
              <a:rPr lang="tr-TR" dirty="0" smtClean="0"/>
              <a:t> edilen katyonun çeşidi ve birbirine olan oranı</a:t>
            </a:r>
            <a:endParaRPr lang="tr-T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Toprakların Tamponluk Özelliği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14282" y="1600200"/>
            <a:ext cx="8643998" cy="4525963"/>
          </a:xfrm>
        </p:spPr>
        <p:txBody>
          <a:bodyPr/>
          <a:lstStyle/>
          <a:p>
            <a:r>
              <a:rPr lang="tr-TR" dirty="0" smtClean="0"/>
              <a:t>Toprakların değişmeye karşı gösterdiği direnç </a:t>
            </a:r>
          </a:p>
          <a:p>
            <a:pPr lvl="1">
              <a:buNone/>
            </a:pPr>
            <a:endParaRPr lang="tr-TR" dirty="0" smtClean="0"/>
          </a:p>
          <a:p>
            <a:pPr lvl="1">
              <a:buNone/>
            </a:pPr>
            <a:r>
              <a:rPr lang="tr-TR" dirty="0" err="1" smtClean="0"/>
              <a:t>Adsorbe</a:t>
            </a:r>
            <a:r>
              <a:rPr lang="tr-TR" dirty="0" smtClean="0"/>
              <a:t> edilmiş H</a:t>
            </a:r>
            <a:r>
              <a:rPr lang="tr-TR" baseline="30000" dirty="0" smtClean="0"/>
              <a:t>+</a:t>
            </a:r>
            <a:r>
              <a:rPr lang="tr-TR" dirty="0" smtClean="0"/>
              <a:t>  	         Toprak çözeltisindeki H</a:t>
            </a:r>
            <a:r>
              <a:rPr lang="tr-TR" baseline="30000" dirty="0" smtClean="0"/>
              <a:t>+</a:t>
            </a:r>
          </a:p>
          <a:p>
            <a:pPr lvl="1">
              <a:buNone/>
            </a:pPr>
            <a:r>
              <a:rPr lang="tr-TR" dirty="0" smtClean="0"/>
              <a:t>	</a:t>
            </a:r>
            <a:r>
              <a:rPr lang="tr-TR" i="1" dirty="0" smtClean="0"/>
              <a:t>Potansiyel asitlik</a:t>
            </a:r>
            <a:r>
              <a:rPr lang="tr-TR" dirty="0" smtClean="0"/>
              <a:t>		</a:t>
            </a:r>
            <a:r>
              <a:rPr lang="tr-TR" i="1" dirty="0" smtClean="0"/>
              <a:t>Aktif asitlik</a:t>
            </a:r>
            <a:endParaRPr lang="tr-TR" i="1" dirty="0"/>
          </a:p>
        </p:txBody>
      </p:sp>
      <p:cxnSp>
        <p:nvCxnSpPr>
          <p:cNvPr id="5" name="4 Düz Ok Bağlayıcısı"/>
          <p:cNvCxnSpPr/>
          <p:nvPr/>
        </p:nvCxnSpPr>
        <p:spPr>
          <a:xfrm>
            <a:off x="3714744" y="3000372"/>
            <a:ext cx="714380" cy="1588"/>
          </a:xfrm>
          <a:prstGeom prst="straightConnector1">
            <a:avLst/>
          </a:prstGeom>
          <a:ln w="1905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dirty="0" smtClean="0"/>
              <a:t>Toprak Kimyası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dirty="0" smtClean="0"/>
              <a:t>Toprak kimyası</a:t>
            </a:r>
          </a:p>
          <a:p>
            <a:pPr lvl="1" eaLnBrk="1" hangingPunct="1"/>
            <a:r>
              <a:rPr lang="tr-TR" dirty="0" smtClean="0"/>
              <a:t>Kapsamı</a:t>
            </a:r>
          </a:p>
          <a:p>
            <a:pPr lvl="2" eaLnBrk="1" hangingPunct="1"/>
            <a:r>
              <a:rPr lang="tr-TR" dirty="0" smtClean="0"/>
              <a:t>Kimyasal reaksiyonlar</a:t>
            </a:r>
          </a:p>
          <a:p>
            <a:pPr lvl="2" eaLnBrk="1" hangingPunct="1"/>
            <a:r>
              <a:rPr lang="tr-TR" dirty="0" smtClean="0"/>
              <a:t>Topraklarda bitki, hayvan ve insana ait süreçler</a:t>
            </a:r>
          </a:p>
          <a:p>
            <a:pPr lvl="1" eaLnBrk="1" hangingPunct="1"/>
            <a:r>
              <a:rPr lang="tr-TR" dirty="0" smtClean="0"/>
              <a:t>Önemi</a:t>
            </a:r>
          </a:p>
          <a:p>
            <a:pPr lvl="2" eaLnBrk="1" hangingPunct="1"/>
            <a:r>
              <a:rPr lang="tr-TR" dirty="0" smtClean="0"/>
              <a:t>Doğal kaynakların oluşması</a:t>
            </a:r>
          </a:p>
          <a:p>
            <a:pPr lvl="2" eaLnBrk="1" hangingPunct="1"/>
            <a:r>
              <a:rPr lang="tr-TR" dirty="0" smtClean="0"/>
              <a:t>Çevrenin korunması</a:t>
            </a:r>
          </a:p>
          <a:p>
            <a:pPr lvl="2" eaLnBrk="1" hangingPunct="1"/>
            <a:r>
              <a:rPr lang="tr-TR" dirty="0" smtClean="0"/>
              <a:t>Ekosistemin sağlıklı sürdürülebilirliği</a:t>
            </a:r>
          </a:p>
          <a:p>
            <a:pPr lvl="1" eaLnBrk="1" hangingPunct="1"/>
            <a:endParaRPr lang="tr-TR" dirty="0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080120"/>
          </a:xfrm>
        </p:spPr>
        <p:txBody>
          <a:bodyPr/>
          <a:lstStyle/>
          <a:p>
            <a:r>
              <a:rPr lang="tr-TR" dirty="0" smtClean="0"/>
              <a:t>Toprak Tuzluluğu</a:t>
            </a:r>
            <a:endParaRPr lang="en-US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/>
          <a:lstStyle/>
          <a:p>
            <a:r>
              <a:rPr lang="tr-TR" dirty="0" smtClean="0"/>
              <a:t>Tuzlu topraklar</a:t>
            </a:r>
          </a:p>
          <a:p>
            <a:r>
              <a:rPr lang="tr-TR" dirty="0" smtClean="0"/>
              <a:t>Alkali topraklar</a:t>
            </a:r>
          </a:p>
          <a:p>
            <a:r>
              <a:rPr lang="tr-TR" dirty="0" smtClean="0"/>
              <a:t>Tuzlu-alkali topraklar</a:t>
            </a:r>
            <a:endParaRPr lang="en-US" dirty="0"/>
          </a:p>
        </p:txBody>
      </p:sp>
      <p:graphicFrame>
        <p:nvGraphicFramePr>
          <p:cNvPr id="4" name="3 İçerik Yer Tutucusu"/>
          <p:cNvGraphicFramePr>
            <a:graphicFrameLocks/>
          </p:cNvGraphicFramePr>
          <p:nvPr/>
        </p:nvGraphicFramePr>
        <p:xfrm>
          <a:off x="611560" y="3284984"/>
          <a:ext cx="8085585" cy="3108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5591"/>
                <a:gridCol w="1980941"/>
                <a:gridCol w="1839445"/>
                <a:gridCol w="1849608"/>
              </a:tblGrid>
              <a:tr h="619855">
                <a:tc>
                  <a:txBody>
                    <a:bodyPr/>
                    <a:lstStyle/>
                    <a:p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 smtClean="0">
                          <a:latin typeface="Arial" pitchFamily="34" charset="0"/>
                          <a:cs typeface="Arial" pitchFamily="34" charset="0"/>
                        </a:rPr>
                        <a:t>EC </a:t>
                      </a:r>
                      <a:r>
                        <a:rPr lang="tr-TR" sz="2000" dirty="0" err="1" smtClean="0">
                          <a:latin typeface="Arial" pitchFamily="34" charset="0"/>
                          <a:cs typeface="Arial" pitchFamily="34" charset="0"/>
                        </a:rPr>
                        <a:t>dS</a:t>
                      </a:r>
                      <a:r>
                        <a:rPr lang="tr-TR" sz="2000" dirty="0" smtClean="0">
                          <a:latin typeface="Arial" pitchFamily="34" charset="0"/>
                          <a:cs typeface="Arial" pitchFamily="34" charset="0"/>
                        </a:rPr>
                        <a:t> m</a:t>
                      </a:r>
                      <a:r>
                        <a:rPr lang="tr-TR" sz="2000" baseline="30000" dirty="0" smtClean="0">
                          <a:latin typeface="Arial" pitchFamily="34" charset="0"/>
                          <a:cs typeface="Arial" pitchFamily="34" charset="0"/>
                        </a:rPr>
                        <a:t>-1</a:t>
                      </a:r>
                      <a:endParaRPr lang="en-US" sz="2000" baseline="30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 smtClean="0">
                          <a:latin typeface="Arial" pitchFamily="34" charset="0"/>
                          <a:cs typeface="Arial" pitchFamily="34" charset="0"/>
                        </a:rPr>
                        <a:t>Değişebilir </a:t>
                      </a:r>
                      <a:r>
                        <a:rPr lang="tr-TR" sz="2000" dirty="0" err="1" smtClean="0">
                          <a:latin typeface="Arial" pitchFamily="34" charset="0"/>
                          <a:cs typeface="Arial" pitchFamily="34" charset="0"/>
                        </a:rPr>
                        <a:t>Na</a:t>
                      </a:r>
                      <a:r>
                        <a:rPr lang="tr-TR" sz="2000" dirty="0" smtClean="0">
                          <a:latin typeface="Arial" pitchFamily="34" charset="0"/>
                          <a:cs typeface="Arial" pitchFamily="34" charset="0"/>
                        </a:rPr>
                        <a:t> %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 err="1" smtClean="0">
                          <a:latin typeface="Arial" pitchFamily="34" charset="0"/>
                          <a:cs typeface="Arial" pitchFamily="34" charset="0"/>
                        </a:rPr>
                        <a:t>pH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61985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 smtClean="0">
                          <a:latin typeface="Arial" pitchFamily="34" charset="0"/>
                          <a:cs typeface="Arial" pitchFamily="34" charset="0"/>
                        </a:rPr>
                        <a:t>Tuzlu topraklar</a:t>
                      </a:r>
                    </a:p>
                    <a:p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 smtClean="0">
                          <a:latin typeface="Arial" pitchFamily="34" charset="0"/>
                          <a:cs typeface="Arial" pitchFamily="34" charset="0"/>
                        </a:rPr>
                        <a:t>&gt;4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 smtClean="0">
                          <a:latin typeface="Arial" pitchFamily="34" charset="0"/>
                          <a:cs typeface="Arial" pitchFamily="34" charset="0"/>
                        </a:rPr>
                        <a:t>&lt;15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 smtClean="0">
                          <a:latin typeface="Arial" pitchFamily="34" charset="0"/>
                          <a:cs typeface="Arial" pitchFamily="34" charset="0"/>
                        </a:rPr>
                        <a:t>&lt;8,5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61985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 smtClean="0">
                          <a:latin typeface="Arial" pitchFamily="34" charset="0"/>
                          <a:cs typeface="Arial" pitchFamily="34" charset="0"/>
                        </a:rPr>
                        <a:t>Alkali topraklar</a:t>
                      </a:r>
                    </a:p>
                    <a:p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 smtClean="0">
                          <a:latin typeface="Arial" pitchFamily="34" charset="0"/>
                          <a:cs typeface="Arial" pitchFamily="34" charset="0"/>
                        </a:rPr>
                        <a:t>&lt;4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 smtClean="0">
                          <a:latin typeface="Arial" pitchFamily="34" charset="0"/>
                          <a:cs typeface="Arial" pitchFamily="34" charset="0"/>
                        </a:rPr>
                        <a:t>&gt;15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 smtClean="0">
                          <a:latin typeface="Arial" pitchFamily="34" charset="0"/>
                          <a:cs typeface="Arial" pitchFamily="34" charset="0"/>
                        </a:rPr>
                        <a:t>&gt;8,5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88935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 smtClean="0">
                          <a:latin typeface="Arial" pitchFamily="34" charset="0"/>
                          <a:cs typeface="Arial" pitchFamily="34" charset="0"/>
                        </a:rPr>
                        <a:t>Tuzlu-alkali topraklar</a:t>
                      </a:r>
                      <a:endParaRPr lang="en-US" sz="20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 smtClean="0">
                          <a:latin typeface="Arial" pitchFamily="34" charset="0"/>
                          <a:cs typeface="Arial" pitchFamily="34" charset="0"/>
                        </a:rPr>
                        <a:t>&gt;4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 smtClean="0">
                          <a:latin typeface="Arial" pitchFamily="34" charset="0"/>
                          <a:cs typeface="Arial" pitchFamily="34" charset="0"/>
                        </a:rPr>
                        <a:t>&gt;15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 smtClean="0">
                          <a:latin typeface="Arial" pitchFamily="34" charset="0"/>
                          <a:cs typeface="Arial" pitchFamily="34" charset="0"/>
                        </a:rPr>
                        <a:t>~8,5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58616"/>
                <a:gridCol w="2016224"/>
                <a:gridCol w="1872208"/>
                <a:gridCol w="1882552"/>
              </a:tblGrid>
              <a:tr h="370840">
                <a:tc>
                  <a:txBody>
                    <a:bodyPr/>
                    <a:lstStyle/>
                    <a:p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dirty="0" smtClean="0">
                          <a:latin typeface="Arial" pitchFamily="34" charset="0"/>
                          <a:cs typeface="Arial" pitchFamily="34" charset="0"/>
                        </a:rPr>
                        <a:t>EC </a:t>
                      </a:r>
                      <a:r>
                        <a:rPr lang="tr-TR" sz="2400" dirty="0" err="1" smtClean="0">
                          <a:latin typeface="Arial" pitchFamily="34" charset="0"/>
                          <a:cs typeface="Arial" pitchFamily="34" charset="0"/>
                        </a:rPr>
                        <a:t>dS</a:t>
                      </a:r>
                      <a:r>
                        <a:rPr lang="tr-TR" sz="2400" dirty="0" smtClean="0">
                          <a:latin typeface="Arial" pitchFamily="34" charset="0"/>
                          <a:cs typeface="Arial" pitchFamily="34" charset="0"/>
                        </a:rPr>
                        <a:t> m</a:t>
                      </a:r>
                      <a:r>
                        <a:rPr lang="tr-TR" sz="2400" baseline="30000" dirty="0" smtClean="0">
                          <a:latin typeface="Arial" pitchFamily="34" charset="0"/>
                          <a:cs typeface="Arial" pitchFamily="34" charset="0"/>
                        </a:rPr>
                        <a:t>-1</a:t>
                      </a:r>
                      <a:endParaRPr lang="en-US" sz="2400" baseline="30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dirty="0" smtClean="0">
                          <a:latin typeface="Arial" pitchFamily="34" charset="0"/>
                          <a:cs typeface="Arial" pitchFamily="34" charset="0"/>
                        </a:rPr>
                        <a:t>Değişebilir </a:t>
                      </a:r>
                      <a:r>
                        <a:rPr lang="tr-TR" sz="2400" dirty="0" err="1" smtClean="0">
                          <a:latin typeface="Arial" pitchFamily="34" charset="0"/>
                          <a:cs typeface="Arial" pitchFamily="34" charset="0"/>
                        </a:rPr>
                        <a:t>Na</a:t>
                      </a:r>
                      <a:r>
                        <a:rPr lang="tr-TR" sz="2400" dirty="0" smtClean="0">
                          <a:latin typeface="Arial" pitchFamily="34" charset="0"/>
                          <a:cs typeface="Arial" pitchFamily="34" charset="0"/>
                        </a:rPr>
                        <a:t> %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dirty="0" err="1" smtClean="0">
                          <a:latin typeface="Arial" pitchFamily="34" charset="0"/>
                          <a:cs typeface="Arial" pitchFamily="34" charset="0"/>
                        </a:rPr>
                        <a:t>pH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400" dirty="0" smtClean="0">
                          <a:latin typeface="Arial" pitchFamily="34" charset="0"/>
                          <a:cs typeface="Arial" pitchFamily="34" charset="0"/>
                        </a:rPr>
                        <a:t>Tuzlu topraklar</a:t>
                      </a:r>
                    </a:p>
                    <a:p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dirty="0" smtClean="0">
                          <a:latin typeface="Arial" pitchFamily="34" charset="0"/>
                          <a:cs typeface="Arial" pitchFamily="34" charset="0"/>
                        </a:rPr>
                        <a:t>&gt;4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dirty="0" smtClean="0">
                          <a:latin typeface="Arial" pitchFamily="34" charset="0"/>
                          <a:cs typeface="Arial" pitchFamily="34" charset="0"/>
                        </a:rPr>
                        <a:t>&lt;15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dirty="0" smtClean="0">
                          <a:latin typeface="Arial" pitchFamily="34" charset="0"/>
                          <a:cs typeface="Arial" pitchFamily="34" charset="0"/>
                        </a:rPr>
                        <a:t>&lt;8,5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400" dirty="0" smtClean="0">
                          <a:latin typeface="Arial" pitchFamily="34" charset="0"/>
                          <a:cs typeface="Arial" pitchFamily="34" charset="0"/>
                        </a:rPr>
                        <a:t>Alkali topraklar</a:t>
                      </a:r>
                    </a:p>
                    <a:p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dirty="0" smtClean="0">
                          <a:latin typeface="Arial" pitchFamily="34" charset="0"/>
                          <a:cs typeface="Arial" pitchFamily="34" charset="0"/>
                        </a:rPr>
                        <a:t>&lt;4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dirty="0" smtClean="0">
                          <a:latin typeface="Arial" pitchFamily="34" charset="0"/>
                          <a:cs typeface="Arial" pitchFamily="34" charset="0"/>
                        </a:rPr>
                        <a:t>&gt;15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dirty="0" smtClean="0">
                          <a:latin typeface="Arial" pitchFamily="34" charset="0"/>
                          <a:cs typeface="Arial" pitchFamily="34" charset="0"/>
                        </a:rPr>
                        <a:t>&gt;8,5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400" dirty="0" smtClean="0">
                          <a:latin typeface="Arial" pitchFamily="34" charset="0"/>
                          <a:cs typeface="Arial" pitchFamily="34" charset="0"/>
                        </a:rPr>
                        <a:t>Tuzlu-alkali topraklar</a:t>
                      </a:r>
                      <a:endParaRPr lang="en-US" sz="24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dirty="0" smtClean="0">
                          <a:latin typeface="Arial" pitchFamily="34" charset="0"/>
                          <a:cs typeface="Arial" pitchFamily="34" charset="0"/>
                        </a:rPr>
                        <a:t>&gt;4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dirty="0" smtClean="0">
                          <a:latin typeface="Arial" pitchFamily="34" charset="0"/>
                          <a:cs typeface="Arial" pitchFamily="34" charset="0"/>
                        </a:rPr>
                        <a:t>&gt;15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dirty="0" smtClean="0">
                          <a:latin typeface="Arial" pitchFamily="34" charset="0"/>
                          <a:cs typeface="Arial" pitchFamily="34" charset="0"/>
                        </a:rPr>
                        <a:t>~8,5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İyon tutulması ve değişimi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Toprakların negatif yük kaynakları</a:t>
            </a:r>
          </a:p>
          <a:p>
            <a:pPr lvl="1"/>
            <a:r>
              <a:rPr lang="tr-TR" dirty="0" smtClean="0"/>
              <a:t>İyonik yer değiştirme</a:t>
            </a:r>
          </a:p>
          <a:p>
            <a:pPr lvl="1"/>
            <a:r>
              <a:rPr lang="tr-TR" dirty="0" smtClean="0"/>
              <a:t>Kırılmış bağlar</a:t>
            </a:r>
          </a:p>
          <a:p>
            <a:pPr lvl="1"/>
            <a:r>
              <a:rPr lang="tr-TR" dirty="0" smtClean="0"/>
              <a:t>Organik madde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sz="1200" dirty="0" smtClean="0"/>
              <a:t>		</a:t>
            </a:r>
            <a:r>
              <a:rPr lang="tr-TR" sz="1400" dirty="0" smtClean="0"/>
              <a:t>   - </a:t>
            </a:r>
            <a:r>
              <a:rPr lang="tr-TR" sz="1400" dirty="0" err="1" smtClean="0"/>
              <a:t>Ca</a:t>
            </a:r>
            <a:r>
              <a:rPr lang="tr-TR" sz="1200" dirty="0" smtClean="0"/>
              <a:t>				</a:t>
            </a:r>
            <a:r>
              <a:rPr lang="tr-TR" sz="1400" dirty="0" smtClean="0"/>
              <a:t>- H</a:t>
            </a:r>
            <a:r>
              <a:rPr lang="tr-TR" sz="1400" baseline="30000" dirty="0" smtClean="0"/>
              <a:t>+</a:t>
            </a:r>
          </a:p>
          <a:p>
            <a:pPr>
              <a:buNone/>
            </a:pPr>
            <a:r>
              <a:rPr lang="tr-TR" sz="1200" dirty="0" smtClean="0"/>
              <a:t>		   </a:t>
            </a:r>
            <a:r>
              <a:rPr lang="tr-TR" sz="1400" dirty="0" smtClean="0"/>
              <a:t>- </a:t>
            </a:r>
            <a:r>
              <a:rPr lang="tr-TR" sz="1400" dirty="0" err="1" smtClean="0"/>
              <a:t>Ca</a:t>
            </a:r>
            <a:r>
              <a:rPr lang="tr-TR" sz="1400" dirty="0" smtClean="0"/>
              <a:t>           </a:t>
            </a:r>
            <a:r>
              <a:rPr lang="tr-TR" sz="2800" dirty="0" smtClean="0"/>
              <a:t>+ 2HCl </a:t>
            </a:r>
            <a:r>
              <a:rPr lang="tr-TR" sz="1200" dirty="0" smtClean="0"/>
              <a:t>		</a:t>
            </a:r>
            <a:r>
              <a:rPr lang="tr-TR" sz="1400" dirty="0" smtClean="0"/>
              <a:t>- H</a:t>
            </a:r>
            <a:r>
              <a:rPr lang="tr-TR" sz="1400" baseline="30000" dirty="0" smtClean="0"/>
              <a:t>+</a:t>
            </a:r>
            <a:r>
              <a:rPr lang="tr-TR" sz="1400" dirty="0" smtClean="0"/>
              <a:t>    </a:t>
            </a:r>
            <a:r>
              <a:rPr lang="tr-TR" sz="2400" dirty="0" smtClean="0"/>
              <a:t>+ CaCl</a:t>
            </a:r>
            <a:r>
              <a:rPr lang="tr-TR" sz="2400" baseline="-25000" dirty="0" smtClean="0"/>
              <a:t>2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		</a:t>
            </a:r>
          </a:p>
        </p:txBody>
      </p:sp>
      <p:sp>
        <p:nvSpPr>
          <p:cNvPr id="4" name="3 Dikdörtgen"/>
          <p:cNvSpPr/>
          <p:nvPr/>
        </p:nvSpPr>
        <p:spPr>
          <a:xfrm>
            <a:off x="571472" y="4143380"/>
            <a:ext cx="928694" cy="571504"/>
          </a:xfrm>
          <a:prstGeom prst="rect">
            <a:avLst/>
          </a:prstGeom>
          <a:solidFill>
            <a:srgbClr val="FFC000"/>
          </a:solidFill>
          <a:ln>
            <a:solidFill>
              <a:schemeClr val="accent4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dirty="0" err="1" smtClean="0"/>
              <a:t>Kolloid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5" name="4 Dikdörtgen"/>
          <p:cNvSpPr/>
          <p:nvPr/>
        </p:nvSpPr>
        <p:spPr>
          <a:xfrm>
            <a:off x="4071934" y="4143380"/>
            <a:ext cx="928694" cy="571504"/>
          </a:xfrm>
          <a:prstGeom prst="rect">
            <a:avLst/>
          </a:prstGeom>
          <a:solidFill>
            <a:srgbClr val="FFC000"/>
          </a:solidFill>
          <a:ln>
            <a:solidFill>
              <a:schemeClr val="accent4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dirty="0" err="1" smtClean="0"/>
              <a:t>Kolloid</a:t>
            </a:r>
            <a:r>
              <a:rPr lang="tr-TR" dirty="0" smtClean="0"/>
              <a:t> </a:t>
            </a:r>
            <a:endParaRPr lang="tr-TR" dirty="0"/>
          </a:p>
        </p:txBody>
      </p:sp>
      <p:cxnSp>
        <p:nvCxnSpPr>
          <p:cNvPr id="6" name="5 Düz Ok Bağlayıcısı"/>
          <p:cNvCxnSpPr/>
          <p:nvPr/>
        </p:nvCxnSpPr>
        <p:spPr>
          <a:xfrm>
            <a:off x="3286116" y="4500570"/>
            <a:ext cx="714380" cy="1588"/>
          </a:xfrm>
          <a:prstGeom prst="straightConnector1">
            <a:avLst/>
          </a:prstGeom>
          <a:ln w="1905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İyon değişimi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Etkileyen etmenler</a:t>
            </a:r>
          </a:p>
          <a:p>
            <a:pPr lvl="1"/>
            <a:r>
              <a:rPr lang="tr-TR" dirty="0" smtClean="0"/>
              <a:t>Katyonun tipi</a:t>
            </a:r>
          </a:p>
          <a:p>
            <a:pPr lvl="2"/>
            <a:r>
              <a:rPr lang="tr-TR" dirty="0" smtClean="0"/>
              <a:t>Değerlilik</a:t>
            </a:r>
          </a:p>
          <a:p>
            <a:pPr lvl="2"/>
            <a:r>
              <a:rPr lang="tr-TR" dirty="0" err="1" smtClean="0"/>
              <a:t>Hidrate</a:t>
            </a:r>
            <a:r>
              <a:rPr lang="tr-TR" dirty="0" smtClean="0"/>
              <a:t> (sulu) çapı</a:t>
            </a:r>
          </a:p>
          <a:p>
            <a:pPr lvl="2">
              <a:buNone/>
            </a:pPr>
            <a:r>
              <a:rPr lang="tr-TR" dirty="0" smtClean="0"/>
              <a:t>Lİ &lt; </a:t>
            </a:r>
            <a:r>
              <a:rPr lang="tr-TR" dirty="0" err="1" smtClean="0"/>
              <a:t>Na</a:t>
            </a:r>
            <a:r>
              <a:rPr lang="tr-TR" dirty="0" smtClean="0"/>
              <a:t> &lt; NH</a:t>
            </a:r>
            <a:r>
              <a:rPr lang="tr-TR" baseline="-25000" dirty="0" smtClean="0"/>
              <a:t>4</a:t>
            </a:r>
            <a:r>
              <a:rPr lang="tr-TR" dirty="0" smtClean="0"/>
              <a:t> &lt; K &lt; Mg &lt; </a:t>
            </a:r>
            <a:r>
              <a:rPr lang="tr-TR" dirty="0" err="1" smtClean="0"/>
              <a:t>Ca</a:t>
            </a:r>
            <a:r>
              <a:rPr lang="tr-TR" dirty="0" smtClean="0"/>
              <a:t> &lt; Al</a:t>
            </a:r>
          </a:p>
          <a:p>
            <a:pPr lvl="1"/>
            <a:r>
              <a:rPr lang="tr-TR" dirty="0" smtClean="0"/>
              <a:t>Katyonun derişimi</a:t>
            </a:r>
          </a:p>
          <a:p>
            <a:pPr lvl="1">
              <a:buNone/>
            </a:pPr>
            <a:r>
              <a:rPr lang="tr-TR" sz="1600" dirty="0" smtClean="0"/>
              <a:t>		</a:t>
            </a:r>
            <a:r>
              <a:rPr lang="tr-TR" sz="1600" dirty="0" err="1" smtClean="0"/>
              <a:t>Ca</a:t>
            </a:r>
            <a:r>
              <a:rPr lang="tr-TR" sz="1600" dirty="0" smtClean="0"/>
              <a:t>  Mg			</a:t>
            </a:r>
            <a:r>
              <a:rPr lang="tr-TR" sz="1600" dirty="0" err="1" smtClean="0"/>
              <a:t>Na</a:t>
            </a:r>
            <a:r>
              <a:rPr lang="tr-TR" sz="1600" dirty="0" smtClean="0"/>
              <a:t> </a:t>
            </a:r>
            <a:r>
              <a:rPr lang="tr-TR" sz="1600" dirty="0" err="1" smtClean="0"/>
              <a:t>Na</a:t>
            </a:r>
            <a:r>
              <a:rPr lang="tr-TR" sz="1600" dirty="0" smtClean="0"/>
              <a:t> </a:t>
            </a:r>
            <a:r>
              <a:rPr lang="tr-TR" sz="1600" dirty="0" err="1" smtClean="0"/>
              <a:t>Na</a:t>
            </a:r>
            <a:r>
              <a:rPr lang="tr-TR" sz="1600" dirty="0" smtClean="0"/>
              <a:t> </a:t>
            </a:r>
            <a:r>
              <a:rPr lang="tr-TR" sz="1600" dirty="0" err="1" smtClean="0"/>
              <a:t>Na</a:t>
            </a:r>
            <a:endParaRPr lang="tr-TR" sz="1600" dirty="0" smtClean="0"/>
          </a:p>
          <a:p>
            <a:pPr lvl="4">
              <a:buNone/>
            </a:pPr>
            <a:r>
              <a:rPr lang="tr-TR" sz="1800" dirty="0" smtClean="0"/>
              <a:t>+ Aşırı </a:t>
            </a:r>
            <a:r>
              <a:rPr lang="tr-TR" sz="1800" dirty="0" err="1" smtClean="0"/>
              <a:t>Na</a:t>
            </a:r>
            <a:r>
              <a:rPr lang="tr-TR" sz="1800" baseline="30000" dirty="0" smtClean="0"/>
              <a:t>+</a:t>
            </a:r>
            <a:r>
              <a:rPr lang="tr-TR" sz="1800" dirty="0" smtClean="0"/>
              <a:t> 		      + </a:t>
            </a:r>
            <a:r>
              <a:rPr lang="tr-TR" sz="1800" dirty="0" err="1" smtClean="0"/>
              <a:t>Ca</a:t>
            </a:r>
            <a:r>
              <a:rPr lang="tr-TR" sz="1800" baseline="30000" dirty="0" smtClean="0"/>
              <a:t>++</a:t>
            </a:r>
            <a:r>
              <a:rPr lang="tr-TR" sz="1800" dirty="0" smtClean="0"/>
              <a:t>  + Mg</a:t>
            </a:r>
            <a:r>
              <a:rPr lang="tr-TR" sz="1800" baseline="30000" dirty="0" smtClean="0"/>
              <a:t>++</a:t>
            </a:r>
            <a:r>
              <a:rPr lang="tr-TR" sz="1800" dirty="0" smtClean="0"/>
              <a:t>  + K</a:t>
            </a:r>
            <a:r>
              <a:rPr lang="tr-TR" sz="1800" baseline="30000" dirty="0" smtClean="0"/>
              <a:t>+</a:t>
            </a:r>
            <a:r>
              <a:rPr lang="tr-TR" sz="1800" dirty="0" smtClean="0"/>
              <a:t> + Aşırı </a:t>
            </a:r>
            <a:r>
              <a:rPr lang="tr-TR" sz="1800" dirty="0" err="1" smtClean="0"/>
              <a:t>Na</a:t>
            </a:r>
            <a:r>
              <a:rPr lang="tr-TR" sz="1800" baseline="30000" dirty="0" smtClean="0"/>
              <a:t>+</a:t>
            </a:r>
          </a:p>
          <a:p>
            <a:pPr lvl="1">
              <a:buNone/>
            </a:pPr>
            <a:r>
              <a:rPr lang="tr-TR" sz="1600" dirty="0" smtClean="0"/>
              <a:t>	Mg   K  </a:t>
            </a:r>
            <a:r>
              <a:rPr lang="tr-TR" sz="1600" dirty="0" err="1" smtClean="0"/>
              <a:t>Ca</a:t>
            </a:r>
            <a:r>
              <a:rPr lang="tr-TR" sz="1600" dirty="0" smtClean="0"/>
              <a:t>			</a:t>
            </a:r>
            <a:r>
              <a:rPr lang="tr-TR" sz="1600" dirty="0" err="1" smtClean="0"/>
              <a:t>Na</a:t>
            </a:r>
            <a:r>
              <a:rPr lang="tr-TR" sz="1600" dirty="0" smtClean="0"/>
              <a:t> </a:t>
            </a:r>
            <a:r>
              <a:rPr lang="tr-TR" sz="1600" dirty="0" err="1" smtClean="0"/>
              <a:t>Na</a:t>
            </a:r>
            <a:r>
              <a:rPr lang="tr-TR" sz="1600" dirty="0" smtClean="0"/>
              <a:t> </a:t>
            </a:r>
            <a:r>
              <a:rPr lang="tr-TR" sz="1600" dirty="0" err="1" smtClean="0"/>
              <a:t>Na</a:t>
            </a:r>
            <a:r>
              <a:rPr lang="tr-TR" sz="1600" dirty="0" smtClean="0"/>
              <a:t> </a:t>
            </a:r>
            <a:r>
              <a:rPr lang="tr-TR" sz="1600" dirty="0" err="1" smtClean="0"/>
              <a:t>Na</a:t>
            </a:r>
            <a:endParaRPr lang="tr-TR" sz="1600" dirty="0" smtClean="0"/>
          </a:p>
          <a:p>
            <a:pPr lvl="1">
              <a:buNone/>
            </a:pPr>
            <a:endParaRPr lang="tr-TR" dirty="0" smtClean="0"/>
          </a:p>
          <a:p>
            <a:pPr lvl="1"/>
            <a:r>
              <a:rPr lang="tr-TR" dirty="0" smtClean="0"/>
              <a:t>Toprak </a:t>
            </a:r>
            <a:r>
              <a:rPr lang="tr-TR" dirty="0" err="1" smtClean="0"/>
              <a:t>kolloidlerinin</a:t>
            </a:r>
            <a:r>
              <a:rPr lang="tr-TR" dirty="0" smtClean="0"/>
              <a:t>  cinsi</a:t>
            </a:r>
            <a:endParaRPr lang="tr-TR" dirty="0"/>
          </a:p>
        </p:txBody>
      </p:sp>
      <p:sp>
        <p:nvSpPr>
          <p:cNvPr id="4" name="3 Dikdörtgen"/>
          <p:cNvSpPr/>
          <p:nvPr/>
        </p:nvSpPr>
        <p:spPr>
          <a:xfrm>
            <a:off x="1214414" y="4214818"/>
            <a:ext cx="928694" cy="285752"/>
          </a:xfrm>
          <a:prstGeom prst="rect">
            <a:avLst/>
          </a:prstGeom>
          <a:solidFill>
            <a:srgbClr val="FFC000"/>
          </a:solidFill>
          <a:ln>
            <a:solidFill>
              <a:schemeClr val="accent4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dirty="0" err="1" smtClean="0"/>
              <a:t>Kolloid</a:t>
            </a:r>
            <a:r>
              <a:rPr lang="tr-TR" dirty="0" smtClean="0"/>
              <a:t> </a:t>
            </a:r>
            <a:endParaRPr lang="tr-TR" dirty="0"/>
          </a:p>
        </p:txBody>
      </p:sp>
      <p:cxnSp>
        <p:nvCxnSpPr>
          <p:cNvPr id="5" name="4 Düz Ok Bağlayıcısı"/>
          <p:cNvCxnSpPr/>
          <p:nvPr/>
        </p:nvCxnSpPr>
        <p:spPr>
          <a:xfrm>
            <a:off x="3357554" y="4357694"/>
            <a:ext cx="642942" cy="1588"/>
          </a:xfrm>
          <a:prstGeom prst="straightConnector1">
            <a:avLst/>
          </a:prstGeom>
          <a:ln w="1905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5 Dikdörtgen"/>
          <p:cNvSpPr/>
          <p:nvPr/>
        </p:nvSpPr>
        <p:spPr>
          <a:xfrm>
            <a:off x="4143372" y="4214818"/>
            <a:ext cx="1143008" cy="285752"/>
          </a:xfrm>
          <a:prstGeom prst="rect">
            <a:avLst/>
          </a:prstGeom>
          <a:solidFill>
            <a:srgbClr val="FFC000"/>
          </a:solidFill>
          <a:ln>
            <a:solidFill>
              <a:schemeClr val="accent4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dirty="0" err="1" smtClean="0"/>
              <a:t>Kolloid</a:t>
            </a:r>
            <a:r>
              <a:rPr lang="tr-TR" dirty="0" smtClean="0"/>
              <a:t> </a:t>
            </a:r>
            <a:endParaRPr lang="tr-TR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Katyon Değişim Kapasitesi</a:t>
            </a:r>
            <a:br>
              <a:rPr lang="tr-TR" b="1" dirty="0" smtClean="0"/>
            </a:br>
            <a:r>
              <a:rPr lang="tr-TR" b="1" dirty="0" smtClean="0"/>
              <a:t>(KDK)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83568" y="1600200"/>
            <a:ext cx="8003232" cy="4525963"/>
          </a:xfrm>
        </p:spPr>
        <p:txBody>
          <a:bodyPr>
            <a:normAutofit fontScale="92500"/>
          </a:bodyPr>
          <a:lstStyle/>
          <a:p>
            <a:r>
              <a:rPr lang="tr-TR" dirty="0" smtClean="0"/>
              <a:t>Toprağın sahip olduğu negatif yükler nedeniyle tutabildiği toplam katyon miktarına KDK denir.</a:t>
            </a:r>
          </a:p>
          <a:p>
            <a:endParaRPr lang="tr-TR" dirty="0" smtClean="0"/>
          </a:p>
          <a:p>
            <a:pPr>
              <a:buNone/>
            </a:pPr>
            <a:r>
              <a:rPr lang="tr-TR" dirty="0" smtClean="0"/>
              <a:t>Kaolinit		3-15 </a:t>
            </a:r>
            <a:r>
              <a:rPr lang="tr-TR" dirty="0" err="1" smtClean="0"/>
              <a:t>me</a:t>
            </a:r>
            <a:r>
              <a:rPr lang="tr-TR" dirty="0" smtClean="0"/>
              <a:t> 100g</a:t>
            </a:r>
            <a:r>
              <a:rPr lang="tr-TR" baseline="30000" dirty="0" smtClean="0"/>
              <a:t>-</a:t>
            </a:r>
          </a:p>
          <a:p>
            <a:pPr>
              <a:buNone/>
            </a:pPr>
            <a:r>
              <a:rPr lang="tr-TR" dirty="0" err="1" smtClean="0"/>
              <a:t>İllit</a:t>
            </a:r>
            <a:r>
              <a:rPr lang="tr-TR" dirty="0" smtClean="0"/>
              <a:t>			10-40 </a:t>
            </a:r>
            <a:r>
              <a:rPr lang="tr-TR" dirty="0" err="1" smtClean="0"/>
              <a:t>me</a:t>
            </a:r>
            <a:r>
              <a:rPr lang="tr-TR" dirty="0" smtClean="0"/>
              <a:t> 100g</a:t>
            </a:r>
            <a:r>
              <a:rPr lang="tr-TR" baseline="30000" dirty="0" smtClean="0"/>
              <a:t>-</a:t>
            </a:r>
            <a:endParaRPr lang="tr-TR" dirty="0" smtClean="0"/>
          </a:p>
          <a:p>
            <a:pPr>
              <a:buNone/>
            </a:pPr>
            <a:r>
              <a:rPr lang="tr-TR" dirty="0" err="1" smtClean="0"/>
              <a:t>Klorit</a:t>
            </a:r>
            <a:r>
              <a:rPr lang="tr-TR" dirty="0" smtClean="0"/>
              <a:t>			10-40 </a:t>
            </a:r>
            <a:r>
              <a:rPr lang="tr-TR" dirty="0" err="1" smtClean="0">
                <a:latin typeface="Arial" pitchFamily="34" charset="0"/>
                <a:cs typeface="Arial" pitchFamily="34" charset="0"/>
              </a:rPr>
              <a:t>me</a:t>
            </a:r>
            <a:r>
              <a:rPr lang="tr-TR" dirty="0" smtClean="0"/>
              <a:t> 100g</a:t>
            </a:r>
            <a:r>
              <a:rPr lang="tr-TR" baseline="30000" dirty="0" smtClean="0"/>
              <a:t>-</a:t>
            </a:r>
            <a:endParaRPr lang="tr-TR" dirty="0" smtClean="0"/>
          </a:p>
          <a:p>
            <a:pPr>
              <a:buNone/>
            </a:pPr>
            <a:r>
              <a:rPr lang="tr-TR" dirty="0" err="1" smtClean="0"/>
              <a:t>Montmorillonit</a:t>
            </a:r>
            <a:r>
              <a:rPr lang="tr-TR" dirty="0" smtClean="0"/>
              <a:t>	80-100 </a:t>
            </a:r>
            <a:r>
              <a:rPr lang="tr-TR" dirty="0" err="1" smtClean="0"/>
              <a:t>me</a:t>
            </a:r>
            <a:r>
              <a:rPr lang="tr-TR" dirty="0" smtClean="0"/>
              <a:t> 100g</a:t>
            </a:r>
            <a:r>
              <a:rPr lang="tr-TR" baseline="30000" dirty="0" smtClean="0"/>
              <a:t>-</a:t>
            </a:r>
            <a:endParaRPr lang="tr-TR" dirty="0" smtClean="0"/>
          </a:p>
          <a:p>
            <a:pPr>
              <a:buNone/>
            </a:pPr>
            <a:r>
              <a:rPr lang="tr-TR" dirty="0" err="1" smtClean="0"/>
              <a:t>Vermikulit</a:t>
            </a:r>
            <a:r>
              <a:rPr lang="tr-TR" dirty="0" smtClean="0"/>
              <a:t>		100-150 </a:t>
            </a:r>
            <a:r>
              <a:rPr lang="tr-TR" dirty="0" err="1" smtClean="0"/>
              <a:t>me</a:t>
            </a:r>
            <a:r>
              <a:rPr lang="tr-TR" dirty="0" smtClean="0"/>
              <a:t> 100g</a:t>
            </a:r>
            <a:r>
              <a:rPr lang="tr-TR" baseline="30000" dirty="0" smtClean="0"/>
              <a:t>-</a:t>
            </a: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362200"/>
            <a:ext cx="8229600" cy="1143000"/>
          </a:xfrm>
        </p:spPr>
        <p:txBody>
          <a:bodyPr/>
          <a:lstStyle/>
          <a:p>
            <a:r>
              <a:rPr lang="tr-TR" dirty="0" smtClean="0"/>
              <a:t>Kil Mineralleri</a:t>
            </a: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Silisyum </a:t>
            </a:r>
            <a:r>
              <a:rPr lang="tr-TR" dirty="0" err="1" smtClean="0"/>
              <a:t>Tetrahedral</a:t>
            </a:r>
            <a:endParaRPr lang="en-US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3554" name="Picture 2" descr="http://pubpages.unh.edu/~harter/Tetra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4600" y="2057400"/>
            <a:ext cx="3124200" cy="346165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Silisyum </a:t>
            </a:r>
            <a:r>
              <a:rPr lang="tr-TR" dirty="0" err="1" smtClean="0"/>
              <a:t>Tetrahedral</a:t>
            </a:r>
            <a:r>
              <a:rPr lang="tr-TR" dirty="0" smtClean="0"/>
              <a:t> Tabaka</a:t>
            </a:r>
            <a:endParaRPr lang="en-US" dirty="0"/>
          </a:p>
        </p:txBody>
      </p:sp>
      <p:pic>
        <p:nvPicPr>
          <p:cNvPr id="2457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98860" y="2133601"/>
            <a:ext cx="4659127" cy="32583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Alüminyum </a:t>
            </a:r>
            <a:r>
              <a:rPr lang="tr-TR" dirty="0" err="1" smtClean="0"/>
              <a:t>Oktahedron</a:t>
            </a:r>
            <a:endParaRPr lang="en-US" dirty="0"/>
          </a:p>
        </p:txBody>
      </p:sp>
      <p:pic>
        <p:nvPicPr>
          <p:cNvPr id="266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0" y="1676400"/>
            <a:ext cx="2752725" cy="332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Alüminyum </a:t>
            </a:r>
            <a:r>
              <a:rPr lang="tr-TR" dirty="0" err="1" smtClean="0"/>
              <a:t>Oktahedron</a:t>
            </a:r>
            <a:r>
              <a:rPr lang="tr-TR" dirty="0" smtClean="0"/>
              <a:t> Tabaka</a:t>
            </a:r>
            <a:endParaRPr lang="en-US" dirty="0"/>
          </a:p>
        </p:txBody>
      </p:sp>
      <p:pic>
        <p:nvPicPr>
          <p:cNvPr id="2560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7400" y="1524000"/>
            <a:ext cx="5048250" cy="417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Kapsam</a:t>
            </a:r>
          </a:p>
          <a:p>
            <a:pPr lvl="1"/>
            <a:r>
              <a:rPr lang="tr-TR" dirty="0" smtClean="0"/>
              <a:t>Toprakların kimyasal bileşimi</a:t>
            </a:r>
          </a:p>
          <a:p>
            <a:pPr lvl="1"/>
            <a:r>
              <a:rPr lang="tr-TR" dirty="0" smtClean="0"/>
              <a:t>Toprak organik maddesinin doğası</a:t>
            </a:r>
          </a:p>
          <a:p>
            <a:pPr lvl="1"/>
            <a:r>
              <a:rPr lang="tr-TR" dirty="0" smtClean="0"/>
              <a:t>Toprak </a:t>
            </a:r>
            <a:r>
              <a:rPr lang="tr-TR" dirty="0" err="1" smtClean="0"/>
              <a:t>solusyonunun</a:t>
            </a:r>
            <a:r>
              <a:rPr lang="tr-TR" dirty="0" smtClean="0"/>
              <a:t> kimyası</a:t>
            </a:r>
          </a:p>
          <a:p>
            <a:pPr lvl="1"/>
            <a:r>
              <a:rPr lang="tr-TR" dirty="0" smtClean="0"/>
              <a:t>Toprak Reaksiyonu, asitliği ve alkaliliği</a:t>
            </a:r>
          </a:p>
          <a:p>
            <a:pPr lvl="1"/>
            <a:r>
              <a:rPr lang="tr-TR" dirty="0" smtClean="0"/>
              <a:t>Toprakların tamponluk özelliği</a:t>
            </a:r>
          </a:p>
          <a:p>
            <a:pPr lvl="1"/>
            <a:r>
              <a:rPr lang="tr-TR" dirty="0" smtClean="0"/>
              <a:t>İyon değişimi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1:1</a:t>
            </a:r>
            <a:endParaRPr lang="en-US" dirty="0"/>
          </a:p>
        </p:txBody>
      </p:sp>
      <p:pic>
        <p:nvPicPr>
          <p:cNvPr id="276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62200" y="1371600"/>
            <a:ext cx="4343400" cy="37581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2:1 </a:t>
            </a:r>
            <a:endParaRPr lang="en-US" dirty="0"/>
          </a:p>
        </p:txBody>
      </p:sp>
      <p:pic>
        <p:nvPicPr>
          <p:cNvPr id="286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43200" y="1371600"/>
            <a:ext cx="3657600" cy="41744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Arial" pitchFamily="34" charset="0"/>
                <a:cs typeface="Arial" pitchFamily="34" charset="0"/>
              </a:rPr>
              <a:t>Toprakların Kimyasal Bileşimi</a:t>
            </a:r>
            <a:endParaRPr lang="tr-T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smtClean="0"/>
              <a:t>Toprakların kimyasal bileşimi topraklardaki</a:t>
            </a:r>
          </a:p>
          <a:p>
            <a:pPr lvl="1"/>
            <a:r>
              <a:rPr lang="tr-TR" dirty="0" smtClean="0"/>
              <a:t>Mineral/organik madde oranındaki değişimlerden</a:t>
            </a:r>
          </a:p>
          <a:p>
            <a:pPr lvl="1"/>
            <a:r>
              <a:rPr lang="tr-TR" dirty="0" smtClean="0"/>
              <a:t>Mineral maddeyi oluşturan kısımdaki değişimlerden dolayı değişiklik gösterir</a:t>
            </a:r>
          </a:p>
          <a:p>
            <a:pPr lvl="1">
              <a:buNone/>
            </a:pPr>
            <a:endParaRPr lang="tr-TR" dirty="0" smtClean="0"/>
          </a:p>
          <a:p>
            <a:r>
              <a:rPr lang="tr-TR" dirty="0" smtClean="0"/>
              <a:t>Ayrıca toprağa veya topraktan madde veya enerji giriş-çıkışı da toprak bileşiminin değişmesine neden olur. Örneğin</a:t>
            </a:r>
          </a:p>
          <a:p>
            <a:pPr lvl="1"/>
            <a:r>
              <a:rPr lang="tr-TR" dirty="0" smtClean="0"/>
              <a:t>Katyonların yıkanmayla kaybı</a:t>
            </a:r>
          </a:p>
          <a:p>
            <a:pPr lvl="1"/>
            <a:r>
              <a:rPr lang="tr-TR" dirty="0" smtClean="0"/>
              <a:t>Kil ve </a:t>
            </a:r>
            <a:r>
              <a:rPr lang="tr-TR" dirty="0" err="1" smtClean="0"/>
              <a:t>silt</a:t>
            </a:r>
            <a:r>
              <a:rPr lang="tr-TR" dirty="0" smtClean="0"/>
              <a:t> 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büyüklüğündeki</a:t>
            </a:r>
            <a:r>
              <a:rPr lang="tr-TR" dirty="0" smtClean="0"/>
              <a:t> parçacıkların kaybı veya kazanımı</a:t>
            </a:r>
          </a:p>
          <a:p>
            <a:pPr lvl="1"/>
            <a:r>
              <a:rPr lang="tr-TR" dirty="0" smtClean="0"/>
              <a:t>Biyolojik olaylarda aktif etmenler ( ısı, nem, ışık, vb.)</a:t>
            </a:r>
          </a:p>
          <a:p>
            <a:pPr lvl="1"/>
            <a:endParaRPr lang="tr-TR" dirty="0" smtClean="0"/>
          </a:p>
          <a:p>
            <a:pPr lvl="1">
              <a:buNone/>
            </a:pPr>
            <a:endParaRPr lang="tr-TR" dirty="0" smtClean="0"/>
          </a:p>
          <a:p>
            <a:pPr lvl="1">
              <a:buNone/>
            </a:pPr>
            <a:r>
              <a:rPr lang="tr-TR" dirty="0" smtClean="0"/>
              <a:t> 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Elementler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Kuru topraklarda en çok bulunan 10 element;</a:t>
            </a:r>
          </a:p>
          <a:p>
            <a:pPr marL="342900" lvl="1" indent="-342900">
              <a:buNone/>
            </a:pPr>
            <a:r>
              <a:rPr lang="tr-TR" dirty="0" smtClean="0"/>
              <a:t>	 	O, Si,  Al, </a:t>
            </a:r>
            <a:r>
              <a:rPr lang="tr-TR" dirty="0" err="1" smtClean="0"/>
              <a:t>Fe</a:t>
            </a:r>
            <a:r>
              <a:rPr lang="tr-TR" dirty="0" smtClean="0"/>
              <a:t>, </a:t>
            </a:r>
            <a:r>
              <a:rPr lang="tr-TR" dirty="0" err="1" smtClean="0"/>
              <a:t>Ca</a:t>
            </a:r>
            <a:r>
              <a:rPr lang="tr-TR" dirty="0" smtClean="0"/>
              <a:t>, K, </a:t>
            </a:r>
            <a:r>
              <a:rPr lang="tr-TR" dirty="0" err="1" smtClean="0"/>
              <a:t>Na</a:t>
            </a:r>
            <a:r>
              <a:rPr lang="tr-TR" dirty="0" smtClean="0"/>
              <a:t>, Mg, Ti, C</a:t>
            </a:r>
          </a:p>
          <a:p>
            <a:r>
              <a:rPr lang="tr-TR" dirty="0" smtClean="0"/>
              <a:t>Toprak Analizleri</a:t>
            </a:r>
          </a:p>
          <a:p>
            <a:pPr lvl="1"/>
            <a:r>
              <a:rPr lang="tr-TR" dirty="0" smtClean="0"/>
              <a:t>Toprakların eritilmesi</a:t>
            </a:r>
          </a:p>
          <a:p>
            <a:pPr lvl="1"/>
            <a:r>
              <a:rPr lang="tr-TR" dirty="0" smtClean="0"/>
              <a:t>Analitik teknikler</a:t>
            </a:r>
          </a:p>
          <a:p>
            <a:pPr lvl="1"/>
            <a:r>
              <a:rPr lang="tr-TR" dirty="0" smtClean="0"/>
              <a:t>Optik </a:t>
            </a:r>
            <a:r>
              <a:rPr lang="tr-TR" dirty="0" err="1" smtClean="0"/>
              <a:t>spektroskopik</a:t>
            </a:r>
            <a:r>
              <a:rPr lang="tr-TR" dirty="0" smtClean="0"/>
              <a:t> teknik (ICP-OES)</a:t>
            </a:r>
          </a:p>
          <a:p>
            <a:pPr lvl="1"/>
            <a:r>
              <a:rPr lang="tr-TR" dirty="0" smtClean="0"/>
              <a:t>Kütle spektroskopi tekniği (ICP-MS)</a:t>
            </a:r>
          </a:p>
          <a:p>
            <a:pPr lvl="1"/>
            <a:r>
              <a:rPr lang="tr-TR" dirty="0" smtClean="0"/>
              <a:t>X-Ray </a:t>
            </a:r>
            <a:r>
              <a:rPr lang="tr-TR" dirty="0" err="1" smtClean="0"/>
              <a:t>Floresans</a:t>
            </a:r>
            <a:r>
              <a:rPr lang="tr-TR" dirty="0" smtClean="0"/>
              <a:t> (XRF)</a:t>
            </a:r>
          </a:p>
          <a:p>
            <a:pPr lvl="1"/>
            <a:r>
              <a:rPr lang="tr-TR" dirty="0" smtClean="0"/>
              <a:t>Nötron </a:t>
            </a:r>
            <a:r>
              <a:rPr lang="tr-TR" dirty="0" err="1" smtClean="0"/>
              <a:t>Aktifleme</a:t>
            </a:r>
            <a:r>
              <a:rPr lang="tr-TR" dirty="0" smtClean="0"/>
              <a:t> tekniği (NAA)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Toprak Organik Maddesi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Kaynağına, canlı, ölü veya ayrışma derecesine bakılmaksızın, doğal, ısıyla değişmiş, biyolojik olarak türemiş, toprakta veya yüzeyinde bulunan, yaşayan bitkilerin toprak üstü kısmı hariç, organik materyalin hepsi toprak organik maddesidir. 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Organik maddenin kaynakları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Bitki atıkları</a:t>
            </a:r>
          </a:p>
          <a:p>
            <a:r>
              <a:rPr lang="tr-TR" dirty="0" smtClean="0"/>
              <a:t>Yeşil gübre bitkileri</a:t>
            </a:r>
          </a:p>
          <a:p>
            <a:r>
              <a:rPr lang="tr-TR" dirty="0" smtClean="0"/>
              <a:t>Çiftlik gübresi</a:t>
            </a:r>
          </a:p>
          <a:p>
            <a:r>
              <a:rPr lang="tr-TR" dirty="0" err="1" smtClean="0"/>
              <a:t>Kompostlanmış</a:t>
            </a:r>
            <a:r>
              <a:rPr lang="tr-TR" dirty="0" smtClean="0"/>
              <a:t> her türlü organik atık (meyve suyu, şarap veya gıda fabrika atıkları, yemek atıkları, vb.)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Organik maddenin ayrışması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smtClean="0"/>
              <a:t>Bitki materyalinin doğası</a:t>
            </a:r>
          </a:p>
          <a:p>
            <a:pPr marL="342900" lvl="1" indent="-342900">
              <a:buNone/>
            </a:pPr>
            <a:r>
              <a:rPr lang="tr-TR" dirty="0" smtClean="0"/>
              <a:t>		Bitki çeşidi, yaşı, kimyasal yapısı</a:t>
            </a:r>
          </a:p>
          <a:p>
            <a:r>
              <a:rPr lang="tr-TR" dirty="0" smtClean="0"/>
              <a:t>Toprak</a:t>
            </a:r>
          </a:p>
          <a:p>
            <a:pPr lvl="2">
              <a:buNone/>
            </a:pPr>
            <a:r>
              <a:rPr lang="tr-TR" sz="2800" dirty="0" smtClean="0"/>
              <a:t>Havalanma, sıcaklık, nem, reaksiyon, verimlilik düzeyi</a:t>
            </a:r>
          </a:p>
          <a:p>
            <a:r>
              <a:rPr lang="tr-TR" dirty="0" smtClean="0"/>
              <a:t>İklim </a:t>
            </a:r>
          </a:p>
          <a:p>
            <a:pPr>
              <a:buNone/>
            </a:pPr>
            <a:r>
              <a:rPr lang="tr-TR" dirty="0" smtClean="0"/>
              <a:t>		</a:t>
            </a:r>
            <a:r>
              <a:rPr lang="tr-TR" sz="2800" dirty="0" smtClean="0"/>
              <a:t>Nem, sıcaklık, solar radyasyon</a:t>
            </a:r>
          </a:p>
          <a:p>
            <a:r>
              <a:rPr lang="tr-TR" dirty="0" smtClean="0"/>
              <a:t>Arazi şekli</a:t>
            </a:r>
          </a:p>
          <a:p>
            <a:pPr>
              <a:buNone/>
            </a:pPr>
            <a:r>
              <a:rPr lang="tr-TR" dirty="0" smtClean="0"/>
              <a:t>		</a:t>
            </a:r>
            <a:r>
              <a:rPr lang="tr-TR" sz="2800" dirty="0" smtClean="0"/>
              <a:t>İklim ve toprak bünyesinin birlikte etkisiyle</a:t>
            </a:r>
          </a:p>
          <a:p>
            <a:r>
              <a:rPr lang="tr-TR" dirty="0" smtClean="0"/>
              <a:t>Arazi kullanım pratikleri</a:t>
            </a:r>
          </a:p>
          <a:p>
            <a:pPr>
              <a:buNone/>
            </a:pPr>
            <a:r>
              <a:rPr lang="tr-TR" dirty="0" smtClean="0"/>
              <a:t>	</a:t>
            </a:r>
          </a:p>
          <a:p>
            <a:pPr>
              <a:buNone/>
            </a:pPr>
            <a:r>
              <a:rPr lang="tr-TR" dirty="0" smtClean="0"/>
              <a:t>		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Toprak </a:t>
            </a:r>
            <a:r>
              <a:rPr lang="tr-TR" dirty="0" err="1" smtClean="0"/>
              <a:t>OM’nin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 Yararları ve İşlevleri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4625989"/>
          </a:xfrm>
        </p:spPr>
        <p:txBody>
          <a:bodyPr/>
          <a:lstStyle/>
          <a:p>
            <a:r>
              <a:rPr lang="tr-TR" dirty="0" smtClean="0"/>
              <a:t>Biyolojik Özelliklere</a:t>
            </a:r>
            <a:endParaRPr lang="tr-TR" dirty="0"/>
          </a:p>
        </p:txBody>
      </p:sp>
      <p:graphicFrame>
        <p:nvGraphicFramePr>
          <p:cNvPr id="4" name="3 Tablo"/>
          <p:cNvGraphicFramePr>
            <a:graphicFrameLocks noGrp="1"/>
          </p:cNvGraphicFramePr>
          <p:nvPr/>
        </p:nvGraphicFramePr>
        <p:xfrm>
          <a:off x="500034" y="2285992"/>
          <a:ext cx="7858180" cy="3205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37637"/>
                <a:gridCol w="4920543"/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Özellik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İşlev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Metabolik</a:t>
                      </a:r>
                      <a:r>
                        <a:rPr lang="tr-TR" dirty="0" smtClean="0"/>
                        <a:t> enerji kaynağı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Toprak biyolojik prosesler yönlendiren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baseline="0" dirty="0" err="1" smtClean="0"/>
                        <a:t>metabolik</a:t>
                      </a:r>
                      <a:r>
                        <a:rPr lang="tr-TR" baseline="0" dirty="0" smtClean="0"/>
                        <a:t> enerji sağlar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Makroelementlerin</a:t>
                      </a:r>
                      <a:r>
                        <a:rPr lang="tr-TR" baseline="0" dirty="0" smtClean="0"/>
                        <a:t> kaynağı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Toprak OM </a:t>
                      </a:r>
                      <a:r>
                        <a:rPr lang="tr-TR" dirty="0" err="1" smtClean="0"/>
                        <a:t>mineralize</a:t>
                      </a:r>
                      <a:r>
                        <a:rPr lang="tr-TR" dirty="0" smtClean="0"/>
                        <a:t> olmasıyla (ayrışmasıyla) bitkiye yarayışlı N, P ve</a:t>
                      </a:r>
                      <a:r>
                        <a:rPr lang="tr-TR" baseline="0" dirty="0" smtClean="0"/>
                        <a:t> S sağlar</a:t>
                      </a:r>
                      <a:r>
                        <a:rPr lang="tr-TR" dirty="0" smtClean="0"/>
                        <a:t> 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Ekosistemi</a:t>
                      </a:r>
                      <a:r>
                        <a:rPr lang="tr-TR" baseline="0" dirty="0" smtClean="0"/>
                        <a:t> onarma ve iyileştirme özelliği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Doğal veya insan katkısı sonucu bozulan ekosistemin</a:t>
                      </a:r>
                      <a:r>
                        <a:rPr lang="tr-TR" baseline="0" dirty="0" smtClean="0"/>
                        <a:t> düzeltilmesini sağlar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Enzim aktiviteleri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dirty="0" smtClean="0"/>
                        <a:t>ve bitki ve </a:t>
                      </a:r>
                      <a:r>
                        <a:rPr lang="tr-TR" dirty="0" err="1" smtClean="0"/>
                        <a:t>mikrobiyal</a:t>
                      </a:r>
                      <a:r>
                        <a:rPr lang="tr-TR" dirty="0" smtClean="0"/>
                        <a:t> gelişmeyi teşvik veya engelleme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/>
                        <a:t>Topraktaki enzim aktiviteleri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dirty="0" smtClean="0"/>
                        <a:t>ve bitkilerin gelişmesini ve mikroorganizmaları,</a:t>
                      </a:r>
                      <a:r>
                        <a:rPr lang="tr-TR" baseline="0" dirty="0" smtClean="0"/>
                        <a:t> toprak </a:t>
                      </a:r>
                      <a:r>
                        <a:rPr lang="tr-TR" baseline="0" dirty="0" err="1" smtClean="0"/>
                        <a:t>humik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baseline="0" dirty="0" err="1" smtClean="0"/>
                        <a:t>maddesinine</a:t>
                      </a:r>
                      <a:r>
                        <a:rPr lang="tr-TR" baseline="0" dirty="0" smtClean="0"/>
                        <a:t> bağlı olarak</a:t>
                      </a:r>
                      <a:r>
                        <a:rPr lang="tr-TR" dirty="0" smtClean="0"/>
                        <a:t> teşvik eder veya engeller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1705</TotalTime>
  <Words>762</Words>
  <Application>Microsoft Office PowerPoint</Application>
  <PresentationFormat>Ekran Gösterisi (4:3)</PresentationFormat>
  <Paragraphs>237</Paragraphs>
  <Slides>31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31</vt:i4>
      </vt:variant>
    </vt:vector>
  </HeadingPairs>
  <TitlesOfParts>
    <vt:vector size="34" baseType="lpstr">
      <vt:lpstr>Arial</vt:lpstr>
      <vt:lpstr>Calibri</vt:lpstr>
      <vt:lpstr>Ofis Teması</vt:lpstr>
      <vt:lpstr>Toprak Kimyasal Özellikleri</vt:lpstr>
      <vt:lpstr>Toprak Kimyası</vt:lpstr>
      <vt:lpstr>PowerPoint Sunusu</vt:lpstr>
      <vt:lpstr>Toprakların Kimyasal Bileşimi</vt:lpstr>
      <vt:lpstr>Elementler</vt:lpstr>
      <vt:lpstr>Toprak Organik Maddesi</vt:lpstr>
      <vt:lpstr>Organik maddenin kaynakları</vt:lpstr>
      <vt:lpstr>Organik maddenin ayrışması</vt:lpstr>
      <vt:lpstr>Toprak OM’nin  Yararları ve İşlevleri</vt:lpstr>
      <vt:lpstr>PowerPoint Sunusu</vt:lpstr>
      <vt:lpstr>PowerPoint Sunusu</vt:lpstr>
      <vt:lpstr>Toprak solüsyonu</vt:lpstr>
      <vt:lpstr>Toprak solüsyonu</vt:lpstr>
      <vt:lpstr>Toprak Reaksiyonu (pH)</vt:lpstr>
      <vt:lpstr>pH</vt:lpstr>
      <vt:lpstr>Topraklardaki H İyon Kaynakları</vt:lpstr>
      <vt:lpstr>Topraklarda OH- iyon kaynakları</vt:lpstr>
      <vt:lpstr>Toprak çözeltisinin pH sı</vt:lpstr>
      <vt:lpstr>Toprakların Tamponluk Özelliği</vt:lpstr>
      <vt:lpstr>Toprak Tuzluluğu</vt:lpstr>
      <vt:lpstr>PowerPoint Sunusu</vt:lpstr>
      <vt:lpstr>İyon tutulması ve değişimi</vt:lpstr>
      <vt:lpstr>İyon değişimi</vt:lpstr>
      <vt:lpstr>Katyon Değişim Kapasitesi (KDK)</vt:lpstr>
      <vt:lpstr>Kil Mineralleri</vt:lpstr>
      <vt:lpstr>Silisyum Tetrahedral</vt:lpstr>
      <vt:lpstr>Silisyum Tetrahedral Tabaka</vt:lpstr>
      <vt:lpstr>Alüminyum Oktahedron</vt:lpstr>
      <vt:lpstr>Alüminyum Oktahedron Tabaka</vt:lpstr>
      <vt:lpstr>1:1</vt:lpstr>
      <vt:lpstr>2:1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Toprak Kimyası</dc:title>
  <dc:creator>kullanici415</dc:creator>
  <cp:lastModifiedBy>Hasan Sabri Öztürk</cp:lastModifiedBy>
  <cp:revision>102</cp:revision>
  <dcterms:created xsi:type="dcterms:W3CDTF">2009-03-23T10:10:28Z</dcterms:created>
  <dcterms:modified xsi:type="dcterms:W3CDTF">2017-05-05T06:01:09Z</dcterms:modified>
</cp:coreProperties>
</file>